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96"/>
  </p:notesMasterIdLst>
  <p:handoutMasterIdLst>
    <p:handoutMasterId r:id="rId97"/>
  </p:handoutMasterIdLst>
  <p:sldIdLst>
    <p:sldId id="330" r:id="rId4"/>
    <p:sldId id="552" r:id="rId5"/>
    <p:sldId id="692" r:id="rId6"/>
    <p:sldId id="591" r:id="rId7"/>
    <p:sldId id="592" r:id="rId8"/>
    <p:sldId id="593" r:id="rId9"/>
    <p:sldId id="595" r:id="rId10"/>
    <p:sldId id="596" r:id="rId11"/>
    <p:sldId id="597" r:id="rId12"/>
    <p:sldId id="598" r:id="rId13"/>
    <p:sldId id="600" r:id="rId14"/>
    <p:sldId id="601" r:id="rId15"/>
    <p:sldId id="599" r:id="rId16"/>
    <p:sldId id="602" r:id="rId17"/>
    <p:sldId id="603" r:id="rId18"/>
    <p:sldId id="604" r:id="rId19"/>
    <p:sldId id="605" r:id="rId20"/>
    <p:sldId id="606" r:id="rId21"/>
    <p:sldId id="607" r:id="rId22"/>
    <p:sldId id="646" r:id="rId23"/>
    <p:sldId id="608" r:id="rId24"/>
    <p:sldId id="609" r:id="rId25"/>
    <p:sldId id="610" r:id="rId26"/>
    <p:sldId id="511" r:id="rId27"/>
    <p:sldId id="512" r:id="rId28"/>
    <p:sldId id="693" r:id="rId29"/>
    <p:sldId id="611" r:id="rId30"/>
    <p:sldId id="612" r:id="rId31"/>
    <p:sldId id="620" r:id="rId32"/>
    <p:sldId id="647" r:id="rId33"/>
    <p:sldId id="648" r:id="rId34"/>
    <p:sldId id="649" r:id="rId35"/>
    <p:sldId id="650" r:id="rId36"/>
    <p:sldId id="651" r:id="rId37"/>
    <p:sldId id="652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  <p:sldId id="663" r:id="rId48"/>
    <p:sldId id="664" r:id="rId49"/>
    <p:sldId id="665" r:id="rId50"/>
    <p:sldId id="667" r:id="rId51"/>
    <p:sldId id="668" r:id="rId52"/>
    <p:sldId id="669" r:id="rId53"/>
    <p:sldId id="670" r:id="rId54"/>
    <p:sldId id="671" r:id="rId55"/>
    <p:sldId id="672" r:id="rId56"/>
    <p:sldId id="673" r:id="rId57"/>
    <p:sldId id="674" r:id="rId58"/>
    <p:sldId id="676" r:id="rId59"/>
    <p:sldId id="677" r:id="rId60"/>
    <p:sldId id="678" r:id="rId61"/>
    <p:sldId id="679" r:id="rId62"/>
    <p:sldId id="680" r:id="rId63"/>
    <p:sldId id="681" r:id="rId64"/>
    <p:sldId id="682" r:id="rId65"/>
    <p:sldId id="683" r:id="rId66"/>
    <p:sldId id="638" r:id="rId67"/>
    <p:sldId id="685" r:id="rId68"/>
    <p:sldId id="686" r:id="rId69"/>
    <p:sldId id="687" r:id="rId70"/>
    <p:sldId id="688" r:id="rId71"/>
    <p:sldId id="689" r:id="rId72"/>
    <p:sldId id="690" r:id="rId73"/>
    <p:sldId id="691" r:id="rId74"/>
    <p:sldId id="694" r:id="rId75"/>
    <p:sldId id="695" r:id="rId76"/>
    <p:sldId id="696" r:id="rId77"/>
    <p:sldId id="697" r:id="rId78"/>
    <p:sldId id="698" r:id="rId79"/>
    <p:sldId id="700" r:id="rId80"/>
    <p:sldId id="699" r:id="rId81"/>
    <p:sldId id="701" r:id="rId82"/>
    <p:sldId id="702" r:id="rId83"/>
    <p:sldId id="703" r:id="rId84"/>
    <p:sldId id="704" r:id="rId85"/>
    <p:sldId id="705" r:id="rId86"/>
    <p:sldId id="706" r:id="rId87"/>
    <p:sldId id="707" r:id="rId88"/>
    <p:sldId id="708" r:id="rId89"/>
    <p:sldId id="709" r:id="rId90"/>
    <p:sldId id="710" r:id="rId91"/>
    <p:sldId id="711" r:id="rId92"/>
    <p:sldId id="712" r:id="rId93"/>
    <p:sldId id="684" r:id="rId94"/>
    <p:sldId id="550" r:id="rId95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ABDB77"/>
    <a:srgbClr val="33CC33"/>
    <a:srgbClr val="9681AB"/>
    <a:srgbClr val="FFCD2D"/>
    <a:srgbClr val="EAD9B4"/>
    <a:srgbClr val="C89800"/>
    <a:srgbClr val="CC3300"/>
    <a:srgbClr val="E6AF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000" autoAdjust="0"/>
  </p:normalViewPr>
  <p:slideViewPr>
    <p:cSldViewPr>
      <p:cViewPr varScale="1">
        <p:scale>
          <a:sx n="102" d="100"/>
          <a:sy n="102" d="100"/>
        </p:scale>
        <p:origin x="926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Здесь предполагается, что не выполняется бессмысленное, вообще говоря,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упорядочение, по столбцу отсутствующему в конечном результате. Но оно может быть. 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Например работает: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CREATE TABLE qq2 (c1 NUMBER, c2 CHAR(3))</a:t>
            </a:r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INSERT INTO qq2 VALUES (3, 'A')</a:t>
            </a:r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INSERT INTO qq2 VALUES (1, 'B')</a:t>
            </a:r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SELECT c1 FROM qq2 ORDER BY c2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0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Сравните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SELECT job, AVG(</a:t>
            </a:r>
            <a:r>
              <a:rPr lang="en-US" altLang="ru-RU" dirty="0" err="1">
                <a:latin typeface="Arial" panose="020B0604020202020204" pitchFamily="34" charset="0"/>
              </a:rPr>
              <a:t>sal</a:t>
            </a:r>
            <a:r>
              <a:rPr lang="en-US" altLang="ru-RU" dirty="0">
                <a:latin typeface="Arial" panose="020B0604020202020204" pitchFamily="34" charset="0"/>
              </a:rPr>
              <a:t>)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FROM emp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GROUP BY job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HAVING job &lt;&gt; 'CLERK'</a:t>
            </a:r>
            <a:r>
              <a:rPr lang="en-US" altLang="ru-RU" sz="1000" dirty="0">
                <a:latin typeface="Arial" panose="020B0604020202020204" pitchFamily="34" charset="0"/>
              </a:rPr>
              <a:t>	</a:t>
            </a:r>
            <a:endParaRPr lang="ru-RU" altLang="ru-RU" sz="1000" dirty="0">
              <a:latin typeface="Arial" panose="020B0604020202020204" pitchFamily="34" charset="0"/>
            </a:endParaRPr>
          </a:p>
          <a:p>
            <a:r>
              <a:rPr lang="ru-RU" altLang="ru-RU" sz="1000" dirty="0">
                <a:latin typeface="Arial" panose="020B0604020202020204" pitchFamily="34" charset="0"/>
              </a:rPr>
              <a:t>И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SELECT job, AVG(</a:t>
            </a:r>
            <a:r>
              <a:rPr lang="en-US" altLang="ru-RU" dirty="0" err="1">
                <a:latin typeface="Arial" panose="020B0604020202020204" pitchFamily="34" charset="0"/>
              </a:rPr>
              <a:t>sal</a:t>
            </a:r>
            <a:r>
              <a:rPr lang="en-US" altLang="ru-RU" dirty="0">
                <a:latin typeface="Arial" panose="020B0604020202020204" pitchFamily="34" charset="0"/>
              </a:rPr>
              <a:t>)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FROM emp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WHERE job &lt;&gt; 'CLERK'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GROUP BY job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4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Рассмотрим приём построения запроса с подзапросом методом нисходящего проектирования.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200" u="sng" dirty="0">
                <a:latin typeface="Arial" panose="020B0604020202020204" pitchFamily="34" charset="0"/>
              </a:rPr>
              <a:t>Пример</a:t>
            </a:r>
            <a:r>
              <a:rPr lang="ru-RU" altLang="ru-RU" sz="1200" dirty="0">
                <a:latin typeface="Arial" panose="020B0604020202020204" pitchFamily="34" charset="0"/>
              </a:rPr>
              <a:t>: Найдите сотрудников, которые получают зарплату, максимальную для их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должности. Отсортируйте результат в порядке убывания зарплаты.</a:t>
            </a:r>
            <a:endParaRPr lang="en-GB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JOB</a:t>
            </a:r>
            <a:r>
              <a:rPr lang="en-US" altLang="ru-RU" sz="1200" dirty="0">
                <a:latin typeface="Arial" panose="020B0604020202020204" pitchFamily="34" charset="0"/>
              </a:rPr>
              <a:t>                </a:t>
            </a:r>
            <a:r>
              <a:rPr lang="en-GB" altLang="ru-RU" sz="1200" dirty="0">
                <a:latin typeface="Arial" panose="020B0604020202020204" pitchFamily="34" charset="0"/>
              </a:rPr>
              <a:t>ENAM</a:t>
            </a:r>
            <a:r>
              <a:rPr lang="en-US" altLang="ru-RU" sz="1200" dirty="0">
                <a:latin typeface="Arial" panose="020B0604020202020204" pitchFamily="34" charset="0"/>
              </a:rPr>
              <a:t>E          SAL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--------------------------------------------</a:t>
            </a:r>
            <a:endParaRPr lang="en-GB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PRESIDENT  KING</a:t>
            </a:r>
            <a:r>
              <a:rPr lang="en-US" altLang="ru-RU" sz="1200" dirty="0">
                <a:latin typeface="Arial" panose="020B0604020202020204" pitchFamily="34" charset="0"/>
              </a:rPr>
              <a:t>           </a:t>
            </a:r>
            <a:r>
              <a:rPr lang="en-GB" altLang="ru-RU" sz="1200" dirty="0">
                <a:latin typeface="Arial" panose="020B0604020202020204" pitchFamily="34" charset="0"/>
              </a:rPr>
              <a:t>5,000.00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ANALYST</a:t>
            </a:r>
            <a:r>
              <a:rPr lang="en-US" altLang="ru-RU" sz="1200" dirty="0">
                <a:latin typeface="Arial" panose="020B0604020202020204" pitchFamily="34" charset="0"/>
              </a:rPr>
              <a:t>     SCOTT          </a:t>
            </a:r>
            <a:r>
              <a:rPr lang="en-GB" altLang="ru-RU" sz="1200" dirty="0">
                <a:latin typeface="Arial" panose="020B0604020202020204" pitchFamily="34" charset="0"/>
              </a:rPr>
              <a:t>3,000.00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ANALYST</a:t>
            </a:r>
            <a:r>
              <a:rPr lang="en-US" altLang="ru-RU" sz="1200" dirty="0">
                <a:latin typeface="Arial" panose="020B0604020202020204" pitchFamily="34" charset="0"/>
              </a:rPr>
              <a:t>     </a:t>
            </a:r>
            <a:r>
              <a:rPr lang="en-GB" altLang="ru-RU" sz="1200" dirty="0">
                <a:latin typeface="Arial" panose="020B0604020202020204" pitchFamily="34" charset="0"/>
              </a:rPr>
              <a:t>FORD</a:t>
            </a:r>
            <a:r>
              <a:rPr lang="en-US" altLang="ru-RU" sz="1200" dirty="0">
                <a:latin typeface="Arial" panose="020B0604020202020204" pitchFamily="34" charset="0"/>
              </a:rPr>
              <a:t>           </a:t>
            </a:r>
            <a:r>
              <a:rPr lang="en-GB" altLang="ru-RU" sz="1200" dirty="0">
                <a:latin typeface="Arial" panose="020B0604020202020204" pitchFamily="34" charset="0"/>
              </a:rPr>
              <a:t>3,000.00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M</a:t>
            </a:r>
            <a:r>
              <a:rPr lang="en-GB" altLang="ru-RU" sz="1200" dirty="0">
                <a:latin typeface="Arial" panose="020B0604020202020204" pitchFamily="34" charset="0"/>
              </a:rPr>
              <a:t>ANAGER </a:t>
            </a:r>
            <a:r>
              <a:rPr lang="en-US" altLang="ru-RU" sz="1200" dirty="0">
                <a:latin typeface="Arial" panose="020B0604020202020204" pitchFamily="34" charset="0"/>
              </a:rPr>
              <a:t>  </a:t>
            </a:r>
            <a:r>
              <a:rPr lang="en-GB" altLang="ru-RU" sz="1200" dirty="0">
                <a:latin typeface="Arial" panose="020B0604020202020204" pitchFamily="34" charset="0"/>
              </a:rPr>
              <a:t>JONE</a:t>
            </a:r>
            <a:r>
              <a:rPr lang="en-US" altLang="ru-RU" sz="1200" dirty="0">
                <a:latin typeface="Arial" panose="020B0604020202020204" pitchFamily="34" charset="0"/>
              </a:rPr>
              <a:t>S          </a:t>
            </a:r>
            <a:r>
              <a:rPr lang="en-GB" altLang="ru-RU" sz="1200" dirty="0">
                <a:latin typeface="Arial" panose="020B0604020202020204" pitchFamily="34" charset="0"/>
              </a:rPr>
              <a:t>2,975.00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SALESNAN</a:t>
            </a:r>
            <a:r>
              <a:rPr lang="ru-RU" altLang="ru-RU" sz="1200" dirty="0">
                <a:latin typeface="Arial" panose="020B0604020202020204" pitchFamily="34" charset="0"/>
              </a:rPr>
              <a:t>  </a:t>
            </a:r>
            <a:r>
              <a:rPr lang="en-GB" altLang="ru-RU" sz="1200" dirty="0">
                <a:latin typeface="Arial" panose="020B0604020202020204" pitchFamily="34" charset="0"/>
              </a:rPr>
              <a:t>ALLEN</a:t>
            </a:r>
            <a:r>
              <a:rPr lang="ru-RU" altLang="ru-RU" sz="1200" dirty="0">
                <a:latin typeface="Arial" panose="020B0604020202020204" pitchFamily="34" charset="0"/>
              </a:rPr>
              <a:t>          1,600.00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CLERK</a:t>
            </a:r>
            <a:r>
              <a:rPr lang="ru-RU" altLang="ru-RU" sz="1200" dirty="0">
                <a:latin typeface="Arial" panose="020B0604020202020204" pitchFamily="34" charset="0"/>
              </a:rPr>
              <a:t>       </a:t>
            </a:r>
            <a:r>
              <a:rPr lang="en-US" altLang="ru-RU" sz="1200" dirty="0">
                <a:latin typeface="Arial" panose="020B0604020202020204" pitchFamily="34" charset="0"/>
              </a:rPr>
              <a:t>  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en-US" altLang="ru-RU" sz="1200" dirty="0">
                <a:latin typeface="Arial" panose="020B0604020202020204" pitchFamily="34" charset="0"/>
              </a:rPr>
              <a:t>MILLER</a:t>
            </a:r>
            <a:r>
              <a:rPr lang="ru-RU" altLang="ru-RU" sz="1200" dirty="0">
                <a:latin typeface="Arial" panose="020B0604020202020204" pitchFamily="34" charset="0"/>
              </a:rPr>
              <a:t>    </a:t>
            </a:r>
            <a:r>
              <a:rPr lang="en-US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latin typeface="Arial" panose="020B0604020202020204" pitchFamily="34" charset="0"/>
              </a:rPr>
              <a:t>   </a:t>
            </a:r>
            <a:r>
              <a:rPr lang="en-US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latin typeface="Arial" panose="020B0604020202020204" pitchFamily="34" charset="0"/>
              </a:rPr>
              <a:t>1,300.00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 Если бы у нас уже был составлен список максимальных зарплат по каждой должности </a:t>
            </a:r>
            <a:r>
              <a:rPr lang="en-US" altLang="ru-RU" sz="1200" dirty="0">
                <a:latin typeface="Arial" panose="020B0604020202020204" pitchFamily="34" charset="0"/>
              </a:rPr>
              <a:t>LIST</a:t>
            </a:r>
            <a:r>
              <a:rPr lang="ru-RU" altLang="ru-RU" sz="1200" dirty="0">
                <a:latin typeface="Arial" panose="020B0604020202020204" pitchFamily="34" charset="0"/>
              </a:rPr>
              <a:t>=(</a:t>
            </a:r>
            <a:r>
              <a:rPr lang="en-US" altLang="ru-RU" sz="1200" dirty="0">
                <a:latin typeface="Arial" panose="020B0604020202020204" pitchFamily="34" charset="0"/>
              </a:rPr>
              <a:t>MAX</a:t>
            </a:r>
            <a:r>
              <a:rPr lang="ru-RU" altLang="ru-RU" sz="1200" dirty="0">
                <a:latin typeface="Arial" panose="020B0604020202020204" pitchFamily="34" charset="0"/>
              </a:rPr>
              <a:t>1(</a:t>
            </a:r>
            <a:r>
              <a:rPr lang="en-US" altLang="ru-RU" sz="1200" dirty="0" err="1">
                <a:latin typeface="Arial" panose="020B0604020202020204" pitchFamily="34" charset="0"/>
              </a:rPr>
              <a:t>sal</a:t>
            </a:r>
            <a:r>
              <a:rPr lang="ru-RU" altLang="ru-RU" sz="1200" dirty="0">
                <a:latin typeface="Arial" panose="020B0604020202020204" pitchFamily="34" charset="0"/>
              </a:rPr>
              <a:t>),  </a:t>
            </a:r>
            <a:r>
              <a:rPr lang="en-US" altLang="ru-RU" sz="1200" dirty="0">
                <a:latin typeface="Arial" panose="020B0604020202020204" pitchFamily="34" charset="0"/>
              </a:rPr>
              <a:t>job</a:t>
            </a:r>
            <a:r>
              <a:rPr lang="ru-RU" altLang="ru-RU" sz="1200" dirty="0">
                <a:latin typeface="Arial" panose="020B0604020202020204" pitchFamily="34" charset="0"/>
              </a:rPr>
              <a:t>1, .....),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то достаточно было бы написать  запрос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     </a:t>
            </a:r>
            <a:r>
              <a:rPr lang="en-US" altLang="ru-RU" sz="1200" dirty="0">
                <a:latin typeface="Arial" panose="020B0604020202020204" pitchFamily="34" charset="0"/>
              </a:rPr>
              <a:t>SELECT  job, </a:t>
            </a:r>
            <a:r>
              <a:rPr lang="en-US" altLang="ru-RU" sz="1200" dirty="0" err="1">
                <a:latin typeface="Arial" panose="020B0604020202020204" pitchFamily="34" charset="0"/>
              </a:rPr>
              <a:t>ename</a:t>
            </a:r>
            <a:r>
              <a:rPr lang="en-US" altLang="ru-RU" sz="1200" dirty="0">
                <a:latin typeface="Arial" panose="020B0604020202020204" pitchFamily="34" charset="0"/>
              </a:rPr>
              <a:t>, </a:t>
            </a:r>
            <a:r>
              <a:rPr lang="en-US" altLang="ru-RU" sz="1200" dirty="0" err="1">
                <a:latin typeface="Arial" panose="020B0604020202020204" pitchFamily="34" charset="0"/>
              </a:rPr>
              <a:t>salL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FROM  EMP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WHERE  (</a:t>
            </a:r>
            <a:r>
              <a:rPr lang="en-US" altLang="ru-RU" sz="1200" dirty="0" err="1">
                <a:latin typeface="Arial" panose="020B0604020202020204" pitchFamily="34" charset="0"/>
              </a:rPr>
              <a:t>sal</a:t>
            </a:r>
            <a:r>
              <a:rPr lang="en-US" altLang="ru-RU" sz="1200" dirty="0">
                <a:latin typeface="Arial" panose="020B0604020202020204" pitchFamily="34" charset="0"/>
              </a:rPr>
              <a:t>, job)  IN </a:t>
            </a:r>
            <a:r>
              <a:rPr lang="en-US" altLang="ru-RU" sz="1200" b="1" dirty="0">
                <a:latin typeface="Arial" panose="020B0604020202020204" pitchFamily="34" charset="0"/>
              </a:rPr>
              <a:t> LIST  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ORDER  BY  </a:t>
            </a:r>
            <a:r>
              <a:rPr lang="en-US" altLang="ru-RU" sz="1200" dirty="0" err="1">
                <a:latin typeface="Arial" panose="020B0604020202020204" pitchFamily="34" charset="0"/>
              </a:rPr>
              <a:t>salL</a:t>
            </a:r>
            <a:r>
              <a:rPr lang="en-US" altLang="ru-RU" sz="1200" dirty="0">
                <a:latin typeface="Arial" panose="020B0604020202020204" pitchFamily="34" charset="0"/>
              </a:rPr>
              <a:t>  DESC;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        </a:t>
            </a:r>
            <a:r>
              <a:rPr lang="ru-RU" altLang="ru-RU" sz="1200" dirty="0">
                <a:latin typeface="Arial" panose="020B0604020202020204" pitchFamily="34" charset="0"/>
              </a:rPr>
              <a:t>Запрос  получающий   список  </a:t>
            </a:r>
            <a:r>
              <a:rPr lang="en-US" altLang="ru-RU" sz="1200" dirty="0">
                <a:latin typeface="Arial" panose="020B0604020202020204" pitchFamily="34" charset="0"/>
              </a:rPr>
              <a:t>LIST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     </a:t>
            </a:r>
            <a:r>
              <a:rPr lang="en-US" altLang="ru-RU" sz="1200" dirty="0">
                <a:latin typeface="Arial" panose="020B0604020202020204" pitchFamily="34" charset="0"/>
              </a:rPr>
              <a:t>SELECT</a:t>
            </a:r>
            <a:r>
              <a:rPr lang="ru-RU" altLang="ru-RU" sz="1200" dirty="0">
                <a:latin typeface="Arial" panose="020B0604020202020204" pitchFamily="34" charset="0"/>
              </a:rPr>
              <a:t>  </a:t>
            </a:r>
            <a:r>
              <a:rPr lang="en-US" altLang="ru-RU" sz="1200" dirty="0">
                <a:latin typeface="Arial" panose="020B0604020202020204" pitchFamily="34" charset="0"/>
              </a:rPr>
              <a:t>MAX</a:t>
            </a:r>
            <a:r>
              <a:rPr lang="ru-RU" altLang="ru-RU" sz="1200" dirty="0">
                <a:latin typeface="Arial" panose="020B0604020202020204" pitchFamily="34" charset="0"/>
              </a:rPr>
              <a:t>(</a:t>
            </a:r>
            <a:r>
              <a:rPr lang="en-US" altLang="ru-RU" sz="1200" dirty="0" err="1">
                <a:latin typeface="Arial" panose="020B0604020202020204" pitchFamily="34" charset="0"/>
              </a:rPr>
              <a:t>sal</a:t>
            </a:r>
            <a:r>
              <a:rPr lang="ru-RU" altLang="ru-RU" sz="1200" dirty="0">
                <a:latin typeface="Arial" panose="020B0604020202020204" pitchFamily="34" charset="0"/>
              </a:rPr>
              <a:t>),  </a:t>
            </a:r>
            <a:r>
              <a:rPr lang="en-US" altLang="ru-RU" sz="1200" dirty="0">
                <a:latin typeface="Arial" panose="020B0604020202020204" pitchFamily="34" charset="0"/>
              </a:rPr>
              <a:t>job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     </a:t>
            </a:r>
            <a:r>
              <a:rPr lang="en-US" altLang="ru-RU" sz="1200" dirty="0">
                <a:latin typeface="Arial" panose="020B0604020202020204" pitchFamily="34" charset="0"/>
              </a:rPr>
              <a:t>FROM  EMP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GROUP  BY  job;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        </a:t>
            </a:r>
            <a:r>
              <a:rPr lang="ru-RU" altLang="ru-RU" sz="1200" dirty="0">
                <a:latin typeface="Arial" panose="020B0604020202020204" pitchFamily="34" charset="0"/>
              </a:rPr>
              <a:t>Остается  вставить  этот  запрос  в  предыдущий  вместо  заглушки  </a:t>
            </a:r>
            <a:r>
              <a:rPr lang="en-US" altLang="ru-RU" sz="1200" b="1" dirty="0">
                <a:latin typeface="Arial" panose="020B0604020202020204" pitchFamily="34" charset="0"/>
              </a:rPr>
              <a:t>LIST</a:t>
            </a:r>
            <a:r>
              <a:rPr lang="ru-RU" altLang="ru-RU" sz="1200" b="1" dirty="0">
                <a:latin typeface="Arial" panose="020B0604020202020204" pitchFamily="34" charset="0"/>
              </a:rPr>
              <a:t>.</a:t>
            </a:r>
            <a:endParaRPr lang="en-US" altLang="ru-RU" sz="1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Замечание: Если мы хотим иметь запрос, работающий на всех стадиях его разработки,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вместо </a:t>
            </a:r>
            <a:r>
              <a:rPr lang="en-US" altLang="ru-RU" sz="1200" dirty="0">
                <a:latin typeface="Arial" panose="020B0604020202020204" pitchFamily="34" charset="0"/>
              </a:rPr>
              <a:t>LIST</a:t>
            </a:r>
            <a:r>
              <a:rPr lang="ru-RU" altLang="ru-RU" sz="1200" dirty="0">
                <a:latin typeface="Arial" panose="020B0604020202020204" pitchFamily="34" charset="0"/>
              </a:rPr>
              <a:t> следует написать конкретный список.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2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Проектирование запроса с коррелированным подзапросом методом сверху вниз.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u="sng" dirty="0">
                <a:latin typeface="Arial" panose="020B0604020202020204" pitchFamily="34" charset="0"/>
              </a:rPr>
              <a:t>Пример</a:t>
            </a:r>
            <a:r>
              <a:rPr lang="ru-RU" altLang="ru-RU" sz="1200" dirty="0">
                <a:latin typeface="Arial" panose="020B0604020202020204" pitchFamily="34" charset="0"/>
              </a:rPr>
              <a:t>: Выведите указанную информацию о сотрудниках, у которых зарплата выше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средней по их отделу. Упорядочьте результат по номерам отделов.</a:t>
            </a:r>
            <a:endParaRPr lang="en-GB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ENAME                 SALARY    D</a:t>
            </a:r>
            <a:r>
              <a:rPr lang="en-US" altLang="ru-RU" sz="1200" dirty="0">
                <a:latin typeface="Arial" panose="020B0604020202020204" pitchFamily="34" charset="0"/>
              </a:rPr>
              <a:t>E</a:t>
            </a:r>
            <a:r>
              <a:rPr lang="en-GB" altLang="ru-RU" sz="1200" dirty="0">
                <a:latin typeface="Arial" panose="020B0604020202020204" pitchFamily="34" charset="0"/>
              </a:rPr>
              <a:t>PTNO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-----------------------------------------------------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KING                     5000              10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JONE</a:t>
            </a:r>
            <a:r>
              <a:rPr lang="en-US" altLang="ru-RU" sz="1200" dirty="0">
                <a:latin typeface="Arial" panose="020B0604020202020204" pitchFamily="34" charset="0"/>
              </a:rPr>
              <a:t>S</a:t>
            </a:r>
            <a:r>
              <a:rPr lang="en-GB" altLang="ru-RU" sz="1200" dirty="0">
                <a:latin typeface="Arial" panose="020B0604020202020204" pitchFamily="34" charset="0"/>
              </a:rPr>
              <a:t>                   2975              20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SCOTT                   3000              20</a:t>
            </a:r>
            <a:endParaRPr lang="en-GB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FORD                   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en-US" altLang="ru-RU" sz="1200" dirty="0">
                <a:latin typeface="Arial" panose="020B0604020202020204" pitchFamily="34" charset="0"/>
              </a:rPr>
              <a:t>3000              20</a:t>
            </a:r>
            <a:r>
              <a:rPr lang="en-GB" altLang="ru-RU" sz="1200" dirty="0">
                <a:latin typeface="Arial" panose="020B0604020202020204" pitchFamily="34" charset="0"/>
              </a:rPr>
              <a:t> 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ALLEN</a:t>
            </a:r>
            <a:r>
              <a:rPr lang="en-US" altLang="ru-RU" sz="1200" dirty="0">
                <a:latin typeface="Arial" panose="020B0604020202020204" pitchFamily="34" charset="0"/>
              </a:rPr>
              <a:t>                   1600             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en-US" altLang="ru-RU" sz="1200" dirty="0">
                <a:latin typeface="Arial" panose="020B0604020202020204" pitchFamily="34" charset="0"/>
              </a:rPr>
              <a:t>30</a:t>
            </a:r>
            <a:endParaRPr lang="en-GB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ru-RU" sz="1200" dirty="0">
                <a:latin typeface="Arial" panose="020B0604020202020204" pitchFamily="34" charset="0"/>
              </a:rPr>
              <a:t>BLAKE</a:t>
            </a:r>
            <a:r>
              <a:rPr lang="en-US" altLang="ru-RU" sz="1200" dirty="0">
                <a:latin typeface="Arial" panose="020B0604020202020204" pitchFamily="34" charset="0"/>
              </a:rPr>
              <a:t>                   2850              30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Пусть  нам  известна   </a:t>
            </a:r>
            <a:r>
              <a:rPr lang="ru-RU" altLang="ru-RU" sz="1200" b="1" dirty="0" err="1">
                <a:latin typeface="Arial" panose="020B0604020202020204" pitchFamily="34" charset="0"/>
              </a:rPr>
              <a:t>средняя_заработная_плата</a:t>
            </a:r>
            <a:r>
              <a:rPr lang="ru-RU" altLang="ru-RU" sz="1200" dirty="0">
                <a:latin typeface="Arial" panose="020B0604020202020204" pitchFamily="34" charset="0"/>
              </a:rPr>
              <a:t>  по  каждому  отделу.  Тогда</a:t>
            </a:r>
            <a:r>
              <a:rPr lang="en-US" altLang="ru-RU" sz="1200" dirty="0">
                <a:latin typeface="Arial" panose="020B0604020202020204" pitchFamily="34" charset="0"/>
              </a:rPr>
              <a:t>  </a:t>
            </a:r>
            <a:r>
              <a:rPr lang="ru-RU" altLang="ru-RU" sz="1200" dirty="0">
                <a:latin typeface="Arial" panose="020B0604020202020204" pitchFamily="34" charset="0"/>
              </a:rPr>
              <a:t>внешний</a:t>
            </a:r>
            <a:r>
              <a:rPr lang="en-US" altLang="ru-RU" sz="1200" dirty="0">
                <a:latin typeface="Arial" panose="020B0604020202020204" pitchFamily="34" charset="0"/>
              </a:rPr>
              <a:t>  </a:t>
            </a:r>
            <a:r>
              <a:rPr lang="ru-RU" altLang="ru-RU" sz="1200" dirty="0">
                <a:latin typeface="Arial" panose="020B0604020202020204" pitchFamily="34" charset="0"/>
              </a:rPr>
              <a:t>запрос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SELECT  ENAME,  SAL  SALARY,  DEPTNO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FROM  EMP  E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WHERE</a:t>
            </a:r>
            <a:r>
              <a:rPr lang="ru-RU" altLang="ru-RU" sz="1200" dirty="0">
                <a:latin typeface="Arial" panose="020B0604020202020204" pitchFamily="34" charset="0"/>
              </a:rPr>
              <a:t>  </a:t>
            </a:r>
            <a:r>
              <a:rPr lang="en-US" altLang="ru-RU" sz="1200" dirty="0">
                <a:latin typeface="Arial" panose="020B0604020202020204" pitchFamily="34" charset="0"/>
              </a:rPr>
              <a:t>SAL</a:t>
            </a:r>
            <a:r>
              <a:rPr lang="ru-RU" altLang="ru-RU" sz="1200" dirty="0">
                <a:latin typeface="Arial" panose="020B0604020202020204" pitchFamily="34" charset="0"/>
              </a:rPr>
              <a:t>&gt; </a:t>
            </a:r>
            <a:r>
              <a:rPr lang="ru-RU" altLang="ru-RU" sz="1200" b="1" dirty="0" err="1">
                <a:latin typeface="Arial" panose="020B0604020202020204" pitchFamily="34" charset="0"/>
              </a:rPr>
              <a:t>средняя_заработная_плата</a:t>
            </a:r>
            <a:r>
              <a:rPr lang="ru-RU" altLang="ru-RU" sz="1200" b="1" dirty="0">
                <a:latin typeface="Arial" panose="020B0604020202020204" pitchFamily="34" charset="0"/>
              </a:rPr>
              <a:t>(отдел)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b="1" dirty="0">
                <a:latin typeface="Arial" panose="020B0604020202020204" pitchFamily="34" charset="0"/>
              </a:rPr>
              <a:t>     </a:t>
            </a:r>
            <a:r>
              <a:rPr lang="en-US" altLang="ru-RU" sz="1200" dirty="0">
                <a:latin typeface="Arial" panose="020B0604020202020204" pitchFamily="34" charset="0"/>
              </a:rPr>
              <a:t>ORDER</a:t>
            </a:r>
            <a:r>
              <a:rPr lang="ru-RU" altLang="ru-RU" sz="1200" dirty="0">
                <a:latin typeface="Arial" panose="020B0604020202020204" pitchFamily="34" charset="0"/>
              </a:rPr>
              <a:t>  </a:t>
            </a:r>
            <a:r>
              <a:rPr lang="en-US" altLang="ru-RU" sz="1200" dirty="0">
                <a:latin typeface="Arial" panose="020B0604020202020204" pitchFamily="34" charset="0"/>
              </a:rPr>
              <a:t>BY</a:t>
            </a:r>
            <a:r>
              <a:rPr lang="ru-RU" altLang="ru-RU" sz="1200" dirty="0">
                <a:latin typeface="Arial" panose="020B0604020202020204" pitchFamily="34" charset="0"/>
              </a:rPr>
              <a:t>  </a:t>
            </a:r>
            <a:r>
              <a:rPr lang="en-US" altLang="ru-RU" sz="1200" dirty="0">
                <a:latin typeface="Arial" panose="020B0604020202020204" pitchFamily="34" charset="0"/>
              </a:rPr>
              <a:t>DEPTNO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          Псевдоним  </a:t>
            </a:r>
            <a:r>
              <a:rPr lang="en-US" altLang="ru-RU" sz="1200" dirty="0">
                <a:latin typeface="Arial" panose="020B0604020202020204" pitchFamily="34" charset="0"/>
              </a:rPr>
              <a:t>E</a:t>
            </a:r>
            <a:r>
              <a:rPr lang="ru-RU" altLang="ru-RU" sz="1200" dirty="0">
                <a:latin typeface="Arial" panose="020B0604020202020204" pitchFamily="34" charset="0"/>
              </a:rPr>
              <a:t>  для  </a:t>
            </a:r>
            <a:r>
              <a:rPr lang="en-US" altLang="ru-RU" sz="1200" dirty="0">
                <a:latin typeface="Arial" panose="020B0604020202020204" pitchFamily="34" charset="0"/>
              </a:rPr>
              <a:t>EMP</a:t>
            </a:r>
            <a:r>
              <a:rPr lang="ru-RU" altLang="ru-RU" sz="1200" dirty="0">
                <a:latin typeface="Arial" panose="020B0604020202020204" pitchFamily="34" charset="0"/>
              </a:rPr>
              <a:t>  подставлен для  будущего  подзапроса.  Мы  ведь  знаем,  что 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1. во внутреннем коррелированном запросе обязательно будет использован столбец из внешнего запроса;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2. внутренний запрос, вычисляющий среднюю заработную плату будет использовать 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ту же таблицу  </a:t>
            </a:r>
            <a:r>
              <a:rPr lang="en-US" altLang="ru-RU" sz="1200" dirty="0">
                <a:latin typeface="Arial" panose="020B0604020202020204" pitchFamily="34" charset="0"/>
              </a:rPr>
              <a:t>EMP; </a:t>
            </a:r>
            <a:r>
              <a:rPr lang="ru-RU" altLang="ru-RU" sz="1200" dirty="0">
                <a:latin typeface="Arial" panose="020B0604020202020204" pitchFamily="34" charset="0"/>
              </a:rPr>
              <a:t>поэтому она выступает как две -- один экземпляр </a:t>
            </a:r>
            <a:r>
              <a:rPr lang="en-US" altLang="ru-RU" sz="1200" dirty="0">
                <a:latin typeface="Arial" panose="020B0604020202020204" pitchFamily="34" charset="0"/>
              </a:rPr>
              <a:t>EMP </a:t>
            </a:r>
            <a:r>
              <a:rPr lang="ru-RU" altLang="ru-RU" sz="1200" dirty="0">
                <a:latin typeface="Arial" panose="020B0604020202020204" pitchFamily="34" charset="0"/>
              </a:rPr>
              <a:t>для 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подзапроса, другой для внешнего запроса.  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         Остается написать подзапрос, вычисляющий </a:t>
            </a:r>
            <a:r>
              <a:rPr lang="ru-RU" altLang="ru-RU" sz="1200" b="1" dirty="0" err="1">
                <a:latin typeface="Arial" panose="020B0604020202020204" pitchFamily="34" charset="0"/>
              </a:rPr>
              <a:t>среднюю_заработную_плату</a:t>
            </a:r>
            <a:r>
              <a:rPr lang="ru-RU" altLang="ru-RU" sz="1200" dirty="0">
                <a:latin typeface="Arial" panose="020B0604020202020204" pitchFamily="34" charset="0"/>
              </a:rPr>
              <a:t> для </a:t>
            </a:r>
            <a:endParaRPr lang="en-US" altLang="ru-RU" sz="1200" dirty="0">
              <a:latin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ru-RU" altLang="ru-RU" sz="1200" dirty="0">
                <a:latin typeface="Arial" panose="020B0604020202020204" pitchFamily="34" charset="0"/>
              </a:rPr>
              <a:t>отдела</a:t>
            </a:r>
            <a:r>
              <a:rPr lang="en-US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>
                <a:latin typeface="Arial" panose="020B0604020202020204" pitchFamily="34" charset="0"/>
              </a:rPr>
              <a:t>с номером </a:t>
            </a:r>
            <a:r>
              <a:rPr lang="en-US" altLang="ru-RU" sz="1200" dirty="0">
                <a:latin typeface="Arial" panose="020B0604020202020204" pitchFamily="34" charset="0"/>
              </a:rPr>
              <a:t>E.DEPTNO, </a:t>
            </a:r>
            <a:r>
              <a:rPr lang="ru-RU" altLang="ru-RU" sz="1200" dirty="0">
                <a:latin typeface="Arial" panose="020B0604020202020204" pitchFamily="34" charset="0"/>
              </a:rPr>
              <a:t>определенным внешним запросом: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SELECT  AVG(SAL)  FROM  EMP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en-US" altLang="ru-RU" sz="1200" dirty="0">
                <a:latin typeface="Arial" panose="020B0604020202020204" pitchFamily="34" charset="0"/>
              </a:rPr>
              <a:t> WHERE  DEPTNO=E.DEPTNO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ru-RU" sz="1200" dirty="0">
                <a:latin typeface="Arial" panose="020B0604020202020204" pitchFamily="34" charset="0"/>
              </a:rPr>
              <a:t>          </a:t>
            </a:r>
            <a:r>
              <a:rPr lang="ru-RU" altLang="ru-RU" sz="1200" dirty="0">
                <a:latin typeface="Arial" panose="020B0604020202020204" pitchFamily="34" charset="0"/>
              </a:rPr>
              <a:t>Теперь заменяем им заглушку во внешнем запросе.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26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Объясните работу запроса</a:t>
            </a:r>
            <a:endParaRPr lang="en-US" altLang="ru-RU" dirty="0">
              <a:latin typeface="Arial" panose="020B0604020202020204" pitchFamily="34" charset="0"/>
            </a:endParaRPr>
          </a:p>
          <a:p>
            <a:r>
              <a:rPr lang="en-US" altLang="ru-RU" dirty="0">
                <a:latin typeface="Arial" panose="020B0604020202020204" pitchFamily="34" charset="0"/>
              </a:rPr>
              <a:t>SELECT </a:t>
            </a:r>
            <a:r>
              <a:rPr lang="en-US" altLang="ru-RU" dirty="0" err="1">
                <a:latin typeface="Arial" panose="020B0604020202020204" pitchFamily="34" charset="0"/>
              </a:rPr>
              <a:t>empno</a:t>
            </a:r>
            <a:r>
              <a:rPr lang="en-US" altLang="ru-RU" dirty="0">
                <a:latin typeface="Arial" panose="020B0604020202020204" pitchFamily="34" charset="0"/>
              </a:rPr>
              <a:t>, </a:t>
            </a:r>
            <a:r>
              <a:rPr lang="en-US" altLang="ru-RU" dirty="0" err="1">
                <a:latin typeface="Arial" panose="020B0604020202020204" pitchFamily="34" charset="0"/>
              </a:rPr>
              <a:t>ename</a:t>
            </a:r>
            <a:r>
              <a:rPr lang="en-US" altLang="ru-RU" dirty="0">
                <a:latin typeface="Arial" panose="020B0604020202020204" pitchFamily="34" charset="0"/>
              </a:rPr>
              <a:t>, job, </a:t>
            </a:r>
            <a:r>
              <a:rPr lang="en-US" altLang="ru-RU" dirty="0" err="1">
                <a:latin typeface="Arial" panose="020B0604020202020204" pitchFamily="34" charset="0"/>
              </a:rPr>
              <a:t>mgr</a:t>
            </a:r>
            <a:r>
              <a:rPr lang="en-US" altLang="ru-RU" dirty="0">
                <a:latin typeface="Arial" panose="020B0604020202020204" pitchFamily="34" charset="0"/>
              </a:rPr>
              <a:t>, level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FROM emp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START WITH </a:t>
            </a:r>
            <a:r>
              <a:rPr lang="en-US" altLang="ru-RU" dirty="0" err="1">
                <a:latin typeface="Arial" panose="020B0604020202020204" pitchFamily="34" charset="0"/>
              </a:rPr>
              <a:t>sal</a:t>
            </a:r>
            <a:r>
              <a:rPr lang="en-US" altLang="ru-RU" dirty="0">
                <a:latin typeface="Arial" panose="020B0604020202020204" pitchFamily="34" charset="0"/>
              </a:rPr>
              <a:t>= 3000</a:t>
            </a:r>
          </a:p>
          <a:p>
            <a:r>
              <a:rPr lang="en-US" altLang="ru-RU" dirty="0">
                <a:latin typeface="Arial" panose="020B0604020202020204" pitchFamily="34" charset="0"/>
              </a:rPr>
              <a:t>CONNECT BY PRIOR </a:t>
            </a:r>
            <a:r>
              <a:rPr lang="en-US" altLang="ru-RU" dirty="0" err="1">
                <a:latin typeface="Arial" panose="020B0604020202020204" pitchFamily="34" charset="0"/>
              </a:rPr>
              <a:t>empno</a:t>
            </a:r>
            <a:r>
              <a:rPr lang="en-US" altLang="ru-RU" dirty="0">
                <a:latin typeface="Arial" panose="020B0604020202020204" pitchFamily="34" charset="0"/>
              </a:rPr>
              <a:t> = </a:t>
            </a:r>
            <a:r>
              <a:rPr lang="en-US" altLang="ru-RU" dirty="0" err="1">
                <a:latin typeface="Arial" panose="020B0604020202020204" pitchFamily="34" charset="0"/>
              </a:rPr>
              <a:t>mgr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9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956923" y="4747632"/>
            <a:ext cx="6822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Языки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ru-RU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QBE</a:t>
            </a:r>
            <a:endParaRPr lang="ru-RU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9</a:t>
            </a:r>
            <a:r>
              <a:rPr lang="en-US" sz="1400" b="1" i="1" baseline="0" dirty="0">
                <a:solidFill>
                  <a:srgbClr val="C00000"/>
                </a:solidFill>
              </a:rPr>
              <a:t>3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Языки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QBE</a:t>
            </a:r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 терминологии </a:t>
            </a:r>
            <a:r>
              <a:rPr lang="en-US" altLang="ru-RU" sz="2000" b="1" dirty="0">
                <a:solidFill>
                  <a:srgbClr val="CE2816"/>
                </a:solidFill>
              </a:rPr>
              <a:t>SQL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C31FEC2-3843-4F59-B120-C15C6ECB8F8B}"/>
              </a:ext>
            </a:extLst>
          </p:cNvPr>
          <p:cNvSpPr/>
          <p:nvPr/>
        </p:nvSpPr>
        <p:spPr>
          <a:xfrm>
            <a:off x="1043608" y="463203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Вспомним, что язык SQL оперирует терминами, отличающимися от терминов принятых в реляционной теории: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20DCF28C-503F-480A-A873-B7F50DB3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13" y="986423"/>
            <a:ext cx="4753174" cy="151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B768F-EE04-4431-8C7F-410A5850CA0E}"/>
              </a:ext>
            </a:extLst>
          </p:cNvPr>
          <p:cNvSpPr txBox="1"/>
          <p:nvPr/>
        </p:nvSpPr>
        <p:spPr>
          <a:xfrm>
            <a:off x="1043608" y="2505543"/>
            <a:ext cx="7056784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1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Современные версии языка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работают в расширенных реляционных моделях данных. В настоящее время эти расширения настолько значительны, что имеет смысл говорить не о реляционной модели, но о моделях реляционного типа или же просто о табличных моделях. Как правило, вводимые расширения реляционной модели не имеют математического описания, но хорошо описаны.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2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Действия, выполняемые в </a:t>
            </a:r>
            <a:r>
              <a:rPr lang="en-US" altLang="ru-RU" sz="1400" dirty="0">
                <a:solidFill>
                  <a:srgbClr val="000099"/>
                </a:solidFill>
              </a:rPr>
              <a:t>SQL,</a:t>
            </a:r>
            <a:r>
              <a:rPr lang="ru-RU" altLang="ru-RU" sz="1400" dirty="0">
                <a:solidFill>
                  <a:srgbClr val="000099"/>
                </a:solidFill>
              </a:rPr>
              <a:t> будем называть инструкциями.</a:t>
            </a:r>
            <a:endParaRPr lang="ru-RU" altLang="ru-RU" sz="14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Базы, схемы, хранимые объекты базы</a:t>
            </a:r>
            <a:r>
              <a:rPr lang="ru-RU" altLang="ru-RU" sz="2000" b="1" dirty="0"/>
              <a:t>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4391B5-D80A-451A-A7FE-135AA13B15C3}"/>
              </a:ext>
            </a:extLst>
          </p:cNvPr>
          <p:cNvSpPr/>
          <p:nvPr/>
        </p:nvSpPr>
        <p:spPr>
          <a:xfrm>
            <a:off x="1115616" y="463203"/>
            <a:ext cx="67687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Хранимые объекты базы реляционного типа, образующие схему базы: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Таблицы – в них хранятся данные.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Представления (</a:t>
            </a:r>
            <a:r>
              <a:rPr lang="en-US" altLang="ru-RU" sz="1400" dirty="0">
                <a:solidFill>
                  <a:srgbClr val="000099"/>
                </a:solidFill>
              </a:rPr>
              <a:t>view</a:t>
            </a:r>
            <a:r>
              <a:rPr lang="ru-RU" altLang="ru-RU" sz="1400" dirty="0">
                <a:solidFill>
                  <a:srgbClr val="000099"/>
                </a:solidFill>
              </a:rPr>
              <a:t>) – обеспечивают фильтрацию данных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Индексы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обычно </a:t>
            </a:r>
            <a:r>
              <a:rPr lang="en-US" altLang="ru-RU" sz="1400" dirty="0">
                <a:solidFill>
                  <a:srgbClr val="000099"/>
                </a:solidFill>
              </a:rPr>
              <a:t>B</a:t>
            </a:r>
            <a:r>
              <a:rPr lang="en-US" altLang="ru-RU" sz="1400" b="1" baseline="30000" dirty="0">
                <a:solidFill>
                  <a:srgbClr val="000099"/>
                </a:solidFill>
              </a:rPr>
              <a:t>* </a:t>
            </a:r>
            <a:r>
              <a:rPr lang="ru-RU" altLang="ru-RU" sz="1400" dirty="0">
                <a:solidFill>
                  <a:srgbClr val="000099"/>
                </a:solidFill>
              </a:rPr>
              <a:t>и побитовые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 – могут ускорить доступ к данным.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Триггеры – поддерживают процедурные ограничения целостности.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Последовательности (</a:t>
            </a:r>
            <a:r>
              <a:rPr lang="en-US" altLang="ru-RU" sz="1400" dirty="0">
                <a:solidFill>
                  <a:srgbClr val="000099"/>
                </a:solidFill>
              </a:rPr>
              <a:t>sequence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Пользователи</a:t>
            </a:r>
            <a:r>
              <a:rPr lang="en-US" altLang="ru-RU" sz="1400" dirty="0">
                <a:solidFill>
                  <a:srgbClr val="000099"/>
                </a:solidFill>
              </a:rPr>
              <a:t> (user)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Привилегии и роли пользователей.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Современные СУБД имеют мощную процедурную часть (</a:t>
            </a:r>
            <a:r>
              <a:rPr lang="en-US" altLang="ru-RU" sz="1400" dirty="0">
                <a:solidFill>
                  <a:srgbClr val="000099"/>
                </a:solidFill>
              </a:rPr>
              <a:t>COS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 err="1">
                <a:solidFill>
                  <a:srgbClr val="000099"/>
                </a:solidFill>
              </a:rPr>
              <a:t>Caché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PL/SQL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TSQL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 err="1">
                <a:solidFill>
                  <a:srgbClr val="000099"/>
                </a:solidFill>
              </a:rPr>
              <a:t>SQLServer</a:t>
            </a:r>
            <a:r>
              <a:rPr lang="ru-RU" altLang="ru-RU" sz="1400" dirty="0">
                <a:solidFill>
                  <a:srgbClr val="000099"/>
                </a:solidFill>
              </a:rPr>
              <a:t>). В ней добавляются следующие хранимые объекты: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Процедуры</a:t>
            </a:r>
            <a:r>
              <a:rPr lang="en-US" altLang="ru-RU" sz="1400" dirty="0">
                <a:solidFill>
                  <a:srgbClr val="000099"/>
                </a:solidFill>
              </a:rPr>
              <a:t> (procedure)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Функции</a:t>
            </a:r>
            <a:r>
              <a:rPr lang="en-US" altLang="ru-RU" sz="1400" dirty="0">
                <a:solidFill>
                  <a:srgbClr val="000099"/>
                </a:solidFill>
              </a:rPr>
              <a:t> (function)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Триггеры.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Курсоры.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Процедуры и функции могут группироваться в пакеты.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Замечание:</a:t>
            </a:r>
            <a:r>
              <a:rPr lang="ru-RU" altLang="ru-RU" sz="1400" dirty="0">
                <a:solidFill>
                  <a:srgbClr val="000099"/>
                </a:solidFill>
              </a:rPr>
              <a:t> Представления (виды, </a:t>
            </a:r>
            <a:r>
              <a:rPr lang="en-US" altLang="ru-RU" sz="1400" dirty="0">
                <a:solidFill>
                  <a:srgbClr val="000099"/>
                </a:solidFill>
              </a:rPr>
              <a:t>view)</a:t>
            </a:r>
            <a:r>
              <a:rPr lang="ru-RU" altLang="ru-RU" sz="1400" dirty="0">
                <a:solidFill>
                  <a:srgbClr val="000099"/>
                </a:solidFill>
              </a:rPr>
              <a:t> будут рассмотрены в этой лекции позднее. Индексы будут изучаться в разделе СУБД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Процедурный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язык </a:t>
            </a:r>
            <a:r>
              <a:rPr lang="en-US" altLang="ru-RU" sz="1400" dirty="0">
                <a:solidFill>
                  <a:srgbClr val="000099"/>
                </a:solidFill>
              </a:rPr>
              <a:t>Oracle PL/SQL </a:t>
            </a:r>
            <a:r>
              <a:rPr lang="ru-RU" altLang="ru-RU" sz="1400" dirty="0">
                <a:solidFill>
                  <a:srgbClr val="000099"/>
                </a:solidFill>
              </a:rPr>
              <a:t>в настоящем курсе изучается в минимальном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E2816"/>
                </a:solidFill>
              </a:rPr>
              <a:t>Язык </a:t>
            </a:r>
            <a:r>
              <a:rPr lang="en-US" altLang="ru-RU" sz="1800" b="1" dirty="0">
                <a:solidFill>
                  <a:srgbClr val="CE2816"/>
                </a:solidFill>
              </a:rPr>
              <a:t>DDL</a:t>
            </a:r>
            <a:r>
              <a:rPr lang="ru-RU" altLang="ru-RU" sz="1800" b="1" dirty="0">
                <a:solidFill>
                  <a:srgbClr val="CE2816"/>
                </a:solidFill>
              </a:rPr>
              <a:t>. Операторы определения объектов базы данных</a:t>
            </a:r>
            <a:endParaRPr lang="ru-RU" sz="1800" b="1" dirty="0">
              <a:solidFill>
                <a:srgbClr val="0000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FD4DB-EC73-4913-8B15-B839572ABF01}"/>
              </a:ext>
            </a:extLst>
          </p:cNvPr>
          <p:cNvSpPr txBox="1"/>
          <p:nvPr/>
        </p:nvSpPr>
        <p:spPr>
          <a:xfrm>
            <a:off x="839051" y="482886"/>
            <a:ext cx="746589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каждого типа хранимых объектов базы (таблица, представление,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последовательность, триггер, пользователь, но не курсор) существует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малый джентльменский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набор инструкций </a:t>
            </a:r>
            <a:r>
              <a:rPr lang="en-US" altLang="ru-RU" sz="1400" b="1" dirty="0"/>
              <a:t>CREATE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ALTER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DROP</a:t>
            </a:r>
            <a:r>
              <a:rPr lang="ru-RU" altLang="ru-RU" sz="1400" dirty="0">
                <a:solidFill>
                  <a:srgbClr val="000099"/>
                </a:solidFill>
              </a:rPr>
              <a:t> (СОЗДАТЬ, ИЗМЕНИТЬ, УДАЛИТЬ), например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b="1" dirty="0"/>
              <a:t>CREATE TABLE </a:t>
            </a:r>
            <a:r>
              <a:rPr lang="ru-RU" altLang="ru-RU" sz="1400" dirty="0">
                <a:solidFill>
                  <a:srgbClr val="000099"/>
                </a:solidFill>
              </a:rPr>
              <a:t>- создать таблицу 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b="1" dirty="0"/>
              <a:t>ALTER TABLE </a:t>
            </a:r>
            <a:r>
              <a:rPr lang="ru-RU" altLang="ru-RU" sz="1400" dirty="0">
                <a:solidFill>
                  <a:srgbClr val="000099"/>
                </a:solidFill>
              </a:rPr>
              <a:t>- изменить таблицу 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b="1" dirty="0"/>
              <a:t>DROP TABLE </a:t>
            </a:r>
            <a:r>
              <a:rPr lang="ru-RU" altLang="ru-RU" sz="1400" dirty="0">
                <a:solidFill>
                  <a:srgbClr val="000099"/>
                </a:solidFill>
              </a:rPr>
              <a:t>- удалить таблицу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или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b="1" dirty="0"/>
              <a:t>CREATE VIEW </a:t>
            </a:r>
            <a:r>
              <a:rPr lang="ru-RU" altLang="ru-RU" sz="1400" dirty="0">
                <a:solidFill>
                  <a:srgbClr val="000099"/>
                </a:solidFill>
              </a:rPr>
              <a:t>- создать представление 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b="1" dirty="0"/>
              <a:t>DROP VIEW </a:t>
            </a:r>
            <a:r>
              <a:rPr lang="ru-RU" altLang="ru-RU" sz="1400" dirty="0">
                <a:solidFill>
                  <a:srgbClr val="000099"/>
                </a:solidFill>
              </a:rPr>
              <a:t>- удалить представление 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en-US" altLang="ru-RU" sz="1400" b="1" dirty="0"/>
              <a:t>ALTER VIEW </a:t>
            </a:r>
            <a:r>
              <a:rPr lang="en-US" altLang="ru-RU" sz="1400" dirty="0">
                <a:solidFill>
                  <a:srgbClr val="000099"/>
                </a:solidFill>
              </a:rPr>
              <a:t>– </a:t>
            </a:r>
            <a:r>
              <a:rPr lang="ru-RU" altLang="ru-RU" sz="1400" dirty="0">
                <a:solidFill>
                  <a:srgbClr val="000099"/>
                </a:solidFill>
              </a:rPr>
              <a:t>изменить представление</a:t>
            </a:r>
          </a:p>
          <a:p>
            <a:pPr indent="360000" algn="just" eaLnBrk="1" hangingPunct="1"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В стандарте предусмотрены еще инструкции для схем и доменов. Здесь они не приведены, так как домены в СУБД обычно не реализуются, а схемы иногда определяют косвенным образом, через пользователей, которые ими владеют.</a:t>
            </a:r>
            <a:endParaRPr lang="en-US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Виды таблиц в </a:t>
            </a:r>
            <a:r>
              <a:rPr lang="en-US" altLang="ru-RU" sz="2000" b="1" dirty="0">
                <a:solidFill>
                  <a:srgbClr val="C00000"/>
                </a:solidFill>
              </a:rPr>
              <a:t>Oracle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36C0B4-D251-4925-A34C-2723A002721D}"/>
              </a:ext>
            </a:extLst>
          </p:cNvPr>
          <p:cNvSpPr/>
          <p:nvPr/>
        </p:nvSpPr>
        <p:spPr>
          <a:xfrm>
            <a:off x="971600" y="461651"/>
            <a:ext cx="7200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Heap </a:t>
            </a:r>
            <a:r>
              <a:rPr lang="ru-RU" altLang="ru-RU" sz="1200" b="1" dirty="0" err="1">
                <a:latin typeface="+mj-lt"/>
                <a:cs typeface="Calibri" panose="020F0502020204030204" pitchFamily="34" charset="0"/>
              </a:rPr>
              <a:t>organized</a:t>
            </a: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ru-RU" altLang="ru-RU" sz="1200" b="1" dirty="0" err="1">
                <a:latin typeface="+mj-lt"/>
                <a:cs typeface="Calibri" panose="020F0502020204030204" pitchFamily="34" charset="0"/>
              </a:rPr>
              <a:t>tables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 - обычные таблицы (</a:t>
            </a:r>
            <a:r>
              <a:rPr lang="ru-RU" altLang="ru-RU" sz="1200" dirty="0" err="1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heap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 - куча), данные хранятся неупорядоченно.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Index </a:t>
            </a:r>
            <a:r>
              <a:rPr lang="ru-RU" altLang="ru-RU" sz="1200" b="1" dirty="0" err="1">
                <a:latin typeface="+mj-lt"/>
                <a:cs typeface="Calibri" panose="020F0502020204030204" pitchFamily="34" charset="0"/>
              </a:rPr>
              <a:t>organized</a:t>
            </a: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ru-RU" altLang="ru-RU" sz="1200" b="1" dirty="0" err="1">
                <a:latin typeface="+mj-lt"/>
                <a:cs typeface="Calibri" panose="020F0502020204030204" pitchFamily="34" charset="0"/>
              </a:rPr>
              <a:t>tables</a:t>
            </a: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 (IOT) 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- данные хранятся в упорядоченном виде, отсортированы по ПК. 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 err="1">
                <a:latin typeface="+mj-lt"/>
                <a:cs typeface="Calibri" panose="020F0502020204030204" pitchFamily="34" charset="0"/>
              </a:rPr>
              <a:t>Nested</a:t>
            </a: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ru-RU" altLang="ru-RU" sz="1200" b="1" dirty="0" err="1">
                <a:latin typeface="+mj-lt"/>
                <a:cs typeface="Calibri" panose="020F0502020204030204" pitchFamily="34" charset="0"/>
              </a:rPr>
              <a:t>tables</a:t>
            </a:r>
            <a:r>
              <a:rPr lang="ru-RU" altLang="ru-RU" sz="12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ru-RU" altLang="ru-RU" sz="1200" dirty="0" err="1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nested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 - вложенный) - это часть объектно-реляционных расширений для Oracle. Например, в схеме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SCOTT 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таблицу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EMP 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можно сделать вложенной в таблицу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DEPT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, реализуя связь предок – потомок (1: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).</a:t>
            </a:r>
            <a:endParaRPr lang="en-US" altLang="ru-RU" sz="1200" dirty="0">
              <a:solidFill>
                <a:srgbClr val="000099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200" b="1" dirty="0">
                <a:latin typeface="+mj-lt"/>
                <a:cs typeface="Calibri" panose="020F0502020204030204" pitchFamily="34" charset="0"/>
              </a:rPr>
              <a:t>Temporary tables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- </a:t>
            </a:r>
            <a:r>
              <a:rPr lang="ru-RU" altLang="ru-RU" sz="1200" dirty="0" err="1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врéменные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таблицы – содержат данные сохраняющиеся во время транзакции или сессии.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200" b="1" dirty="0">
                <a:latin typeface="+mj-lt"/>
                <a:cs typeface="Calibri" panose="020F0502020204030204" pitchFamily="34" charset="0"/>
              </a:rPr>
              <a:t>Object tables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– 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объектные таблицы. Имеют сгенерированный системой REF (идентификатор объекта) для каждой строки. Объектные таблицы - это особый вариант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heap-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таблиц. Могут содержать вложенные таблицы. Интересны как пример эмуляции объектной модели в табличной.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200" b="1" dirty="0">
                <a:latin typeface="+mj-lt"/>
                <a:cs typeface="Calibri" panose="020F0502020204030204" pitchFamily="34" charset="0"/>
              </a:rPr>
              <a:t>External tables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– 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внешние таблицы. Данные в них хранятся в самой базе данных, а находятся в  файлах операционной системы. Можно запрашивать файл, находящийся вне базы данных, как если бы это была обычная таблица в базе данных. Внешние таблицы это инструмент для загрузки данных в базу.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>
                <a:latin typeface="+mj-lt"/>
                <a:cs typeface="Times New Roman" panose="02020603050405020304" pitchFamily="18" charset="0"/>
              </a:rPr>
              <a:t>Кластерные таблицы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 err="1">
                <a:latin typeface="+mj-lt"/>
                <a:cs typeface="Times New Roman" panose="02020603050405020304" pitchFamily="18" charset="0"/>
              </a:rPr>
              <a:t>Многоверсионные</a:t>
            </a:r>
            <a:r>
              <a:rPr lang="ru-RU" altLang="ru-RU" sz="12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ru-RU" altLang="ru-RU" sz="1200" b="1" dirty="0" err="1">
                <a:latin typeface="+mj-lt"/>
                <a:cs typeface="Times New Roman" panose="02020603050405020304" pitchFamily="18" charset="0"/>
              </a:rPr>
              <a:t>временн</a:t>
            </a:r>
            <a:r>
              <a:rPr lang="ru-RU" altLang="ru-RU" sz="1200" b="1" dirty="0" err="1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altLang="ru-RU" sz="1200" b="1" dirty="0" err="1">
                <a:latin typeface="+mj-lt"/>
                <a:cs typeface="Times New Roman" panose="02020603050405020304" pitchFamily="18" charset="0"/>
              </a:rPr>
              <a:t>ые</a:t>
            </a:r>
            <a:r>
              <a:rPr lang="ru-RU" altLang="ru-RU" sz="1200" b="1" dirty="0">
                <a:latin typeface="+mj-lt"/>
                <a:cs typeface="Times New Roman" panose="02020603050405020304" pitchFamily="18" charset="0"/>
              </a:rPr>
              <a:t> (исторические)) таблицы 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и </a:t>
            </a:r>
            <a:r>
              <a:rPr lang="en-US" altLang="ru-RU" sz="1200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flashback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-технология.</a:t>
            </a:r>
            <a:endParaRPr lang="ru-RU" altLang="ru-RU" sz="1200" dirty="0">
              <a:solidFill>
                <a:srgbClr val="000099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>
                <a:latin typeface="+mj-lt"/>
                <a:cs typeface="Times New Roman" panose="02020603050405020304" pitchFamily="18" charset="0"/>
              </a:rPr>
              <a:t>Таблицы </a:t>
            </a:r>
            <a:r>
              <a:rPr lang="en-US" altLang="ru-RU" sz="1200" b="1" dirty="0">
                <a:latin typeface="+mj-lt"/>
                <a:cs typeface="Times New Roman" panose="02020603050405020304" pitchFamily="18" charset="0"/>
              </a:rPr>
              <a:t>PL/SQL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200" b="1" dirty="0">
                <a:latin typeface="+mj-lt"/>
                <a:cs typeface="Times New Roman" panose="02020603050405020304" pitchFamily="18" charset="0"/>
              </a:rPr>
              <a:t>Секционированные таблицы</a:t>
            </a:r>
            <a:r>
              <a:rPr lang="ru-RU" altLang="ru-RU" sz="1200" dirty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Создание таблицы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611560" y="483986"/>
            <a:ext cx="7632848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Часть синтаксиса инструкции создания таблицы: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200" b="1" dirty="0"/>
              <a:t>CREATE</a:t>
            </a:r>
            <a:r>
              <a:rPr lang="ru-RU" altLang="ru-RU" sz="1200" b="1" dirty="0"/>
              <a:t>  </a:t>
            </a:r>
            <a:r>
              <a:rPr lang="en-US" altLang="ru-RU" sz="1200" b="1" dirty="0"/>
              <a:t>TABLE</a:t>
            </a:r>
            <a:r>
              <a:rPr lang="ru-RU" altLang="ru-RU" sz="1200" b="1" dirty="0"/>
              <a:t>  </a:t>
            </a:r>
            <a:r>
              <a:rPr lang="ru-RU" altLang="ru-RU" sz="1200" b="1" dirty="0" err="1"/>
              <a:t>имя_таблицы</a:t>
            </a:r>
            <a:r>
              <a:rPr lang="ru-RU" altLang="ru-RU" sz="1200" b="1" dirty="0"/>
              <a:t> 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dirty="0"/>
              <a:t>(столбец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dirty="0"/>
              <a:t>[,{</a:t>
            </a:r>
            <a:r>
              <a:rPr lang="ru-RU" altLang="ru-RU" sz="1200" b="1" dirty="0" err="1"/>
              <a:t>столбец|именованное_ограничение_целостности</a:t>
            </a:r>
            <a:r>
              <a:rPr lang="ru-RU" altLang="ru-RU" sz="1200" b="1" dirty="0"/>
              <a:t>}] .... )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где    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dirty="0"/>
              <a:t>столбец ::= </a:t>
            </a:r>
            <a:r>
              <a:rPr lang="ru-RU" altLang="ru-RU" sz="1200" b="1" dirty="0" err="1"/>
              <a:t>имя_столбца</a:t>
            </a:r>
            <a:r>
              <a:rPr lang="ru-RU" altLang="ru-RU" sz="1200" b="1" dirty="0"/>
              <a:t> тип </a:t>
            </a:r>
            <a:r>
              <a:rPr lang="en-US" altLang="ru-RU" sz="1200" b="1" dirty="0"/>
              <a:t>[</a:t>
            </a:r>
            <a:r>
              <a:rPr lang="ru-RU" altLang="ru-RU" sz="1200" b="1" dirty="0" err="1"/>
              <a:t>неимен_огр_целостности</a:t>
            </a:r>
            <a:r>
              <a:rPr lang="en-US" altLang="ru-RU" sz="1200" b="1" dirty="0"/>
              <a:t>]</a:t>
            </a:r>
            <a:r>
              <a:rPr lang="ru-RU" altLang="ru-RU" sz="1200" b="1" dirty="0"/>
              <a:t> </a:t>
            </a:r>
            <a:r>
              <a:rPr lang="en-GB" altLang="ru-RU" sz="1200" b="1" dirty="0"/>
              <a:t>DEFAULT </a:t>
            </a:r>
            <a:r>
              <a:rPr lang="ru-RU" altLang="ru-RU" sz="1200" b="1" dirty="0" err="1"/>
              <a:t>значение_по_умолчанию</a:t>
            </a:r>
            <a:endParaRPr lang="ru-RU" altLang="ru-RU" sz="1200" b="1" dirty="0"/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dirty="0" err="1"/>
              <a:t>неимен_огр_целостн</a:t>
            </a:r>
            <a:r>
              <a:rPr lang="ru-RU" altLang="ru-RU" sz="1200" b="1" dirty="0"/>
              <a:t> ::= </a:t>
            </a:r>
            <a:r>
              <a:rPr lang="en-US" altLang="ru-RU" sz="1200" b="1" dirty="0"/>
              <a:t>NULL | NOT NULL | UNIQUE | PRIMARY KEY                                   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200" b="1" dirty="0">
                <a:solidFill>
                  <a:srgbClr val="000099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Неименованные ограничения целостности не имеют имени заданного пользователем, но СУБД называет их своими именами.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Именованные ограничения целостности называются ещё ограничениями уровня таблицы. В простейшем варианте их синтаксис: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dirty="0" err="1"/>
              <a:t>именованное_ограничение_целостности</a:t>
            </a:r>
            <a:r>
              <a:rPr lang="ru-RU" altLang="ru-RU" sz="1200" b="1" dirty="0"/>
              <a:t>::=</a:t>
            </a:r>
            <a:r>
              <a:rPr lang="en-US" altLang="ru-RU" sz="1200" b="1" dirty="0"/>
              <a:t> CONSTRAINT</a:t>
            </a:r>
            <a:r>
              <a:rPr lang="ru-RU" altLang="ru-RU" sz="1200" b="1" dirty="0"/>
              <a:t> </a:t>
            </a:r>
            <a:r>
              <a:rPr lang="ru-RU" altLang="ru-RU" sz="1200" b="1" dirty="0" err="1"/>
              <a:t>имя_ограничения</a:t>
            </a:r>
            <a:r>
              <a:rPr lang="ru-RU" altLang="ru-RU" sz="1200" b="1" dirty="0"/>
              <a:t> </a:t>
            </a:r>
            <a:r>
              <a:rPr lang="ru-RU" altLang="ru-RU" sz="1200" b="1" dirty="0" err="1"/>
              <a:t>определение_ограничения</a:t>
            </a:r>
            <a:endParaRPr lang="en-US" altLang="ru-RU" sz="12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u="sng" dirty="0">
                <a:solidFill>
                  <a:srgbClr val="000099"/>
                </a:solidFill>
              </a:rPr>
              <a:t>Пример простой инструкции </a:t>
            </a:r>
            <a:r>
              <a:rPr lang="en-US" altLang="ru-RU" sz="1200" u="sng" dirty="0">
                <a:solidFill>
                  <a:srgbClr val="000099"/>
                </a:solidFill>
              </a:rPr>
              <a:t>create table</a:t>
            </a:r>
            <a:r>
              <a:rPr lang="ru-RU" altLang="ru-RU" sz="12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200" b="1" dirty="0"/>
              <a:t>CREATE TABLE </a:t>
            </a:r>
            <a:r>
              <a:rPr lang="en-US" altLang="ru-RU" sz="1200" b="1" dirty="0" err="1"/>
              <a:t>qq</a:t>
            </a:r>
            <a:r>
              <a:rPr lang="en-US" altLang="ru-RU" sz="1200" b="1" dirty="0"/>
              <a:t> (c1 NUMBER(3) PRIMARY KEY,</a:t>
            </a:r>
            <a:r>
              <a:rPr lang="ru-RU" altLang="ru-RU" sz="1200" b="1" dirty="0"/>
              <a:t> </a:t>
            </a:r>
            <a:r>
              <a:rPr lang="en-US" altLang="ru-RU" sz="1200" b="1" dirty="0"/>
              <a:t>c2 CHAR(5))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Другой вариант:</a:t>
            </a:r>
            <a:endParaRPr lang="en-US" altLang="ru-RU" sz="12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200" b="1" dirty="0"/>
              <a:t>CREATE TABLE </a:t>
            </a:r>
            <a:r>
              <a:rPr lang="en-US" altLang="ru-RU" sz="1200" b="1" dirty="0" err="1"/>
              <a:t>qq</a:t>
            </a:r>
            <a:r>
              <a:rPr lang="en-US" altLang="ru-RU" sz="1200" b="1" dirty="0"/>
              <a:t> (c1 NUMBER(3),</a:t>
            </a:r>
            <a:r>
              <a:rPr lang="ru-RU" altLang="ru-RU" sz="1200" b="1" dirty="0"/>
              <a:t> </a:t>
            </a:r>
            <a:r>
              <a:rPr lang="en-US" altLang="ru-RU" sz="1200" b="1" dirty="0"/>
              <a:t>c2 CHAR(5)</a:t>
            </a:r>
            <a:r>
              <a:rPr lang="ru-RU" altLang="ru-RU" sz="1200" b="1" dirty="0"/>
              <a:t>,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200" b="1" dirty="0"/>
              <a:t>CONSTRAINT </a:t>
            </a:r>
            <a:r>
              <a:rPr lang="en-US" altLang="ru-RU" sz="1200" b="1" dirty="0" err="1"/>
              <a:t>myPK</a:t>
            </a:r>
            <a:r>
              <a:rPr lang="en-US" altLang="ru-RU" sz="1200" b="1" dirty="0"/>
              <a:t> PRIMARY KEY</a:t>
            </a:r>
            <a:r>
              <a:rPr lang="ru-RU" altLang="ru-RU" sz="1200" b="1" dirty="0"/>
              <a:t> (с1)</a:t>
            </a:r>
            <a:r>
              <a:rPr lang="en-US" altLang="ru-RU" sz="1200" b="1" dirty="0"/>
              <a:t>)</a:t>
            </a:r>
            <a:endParaRPr lang="en-US" altLang="ru-RU" sz="1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Создание таблицы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F7E1EE-D5BC-4B8B-88DE-CC4BE423ECB7}"/>
              </a:ext>
            </a:extLst>
          </p:cNvPr>
          <p:cNvSpPr txBox="1">
            <a:spLocks noChangeArrowheads="1"/>
          </p:cNvSpPr>
          <p:nvPr/>
        </p:nvSpPr>
        <p:spPr>
          <a:xfrm>
            <a:off x="935596" y="481528"/>
            <a:ext cx="7380820" cy="417845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Виды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</a:t>
            </a:r>
            <a:r>
              <a:rPr lang="en-US" altLang="ru-RU" sz="1400" dirty="0" err="1">
                <a:solidFill>
                  <a:srgbClr val="000099"/>
                </a:solidFill>
              </a:rPr>
              <a:t>граничений</a:t>
            </a:r>
            <a:r>
              <a:rPr lang="ru-RU" altLang="ru-RU" sz="1400" dirty="0">
                <a:solidFill>
                  <a:srgbClr val="000099"/>
                </a:solidFill>
              </a:rPr>
              <a:t> целостности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en-US" altLang="ru-RU" sz="1400" b="1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altLang="ru-RU" sz="1400" b="1" dirty="0"/>
              <a:t>NOT NULL </a:t>
            </a:r>
            <a:r>
              <a:rPr lang="ru-RU" altLang="ru-RU" sz="1400" b="1" dirty="0"/>
              <a:t>| </a:t>
            </a:r>
            <a:r>
              <a:rPr lang="en-US" altLang="ru-RU" sz="1400" b="1" dirty="0"/>
              <a:t>NULL </a:t>
            </a:r>
            <a:r>
              <a:rPr lang="ru-RU" altLang="ru-RU" sz="1400" dirty="0">
                <a:solidFill>
                  <a:srgbClr val="000099"/>
                </a:solidFill>
              </a:rPr>
              <a:t>— ограничитель  </a:t>
            </a:r>
            <a:r>
              <a:rPr lang="en-US" altLang="ru-RU" sz="1400" dirty="0">
                <a:solidFill>
                  <a:srgbClr val="000099"/>
                </a:solidFill>
              </a:rPr>
              <a:t>NOT</a:t>
            </a:r>
            <a:r>
              <a:rPr lang="ru-RU" altLang="ru-RU" sz="1400" dirty="0">
                <a:solidFill>
                  <a:srgbClr val="000099"/>
                </a:solidFill>
              </a:rPr>
              <a:t>  </a:t>
            </a:r>
            <a:r>
              <a:rPr lang="en-US" altLang="ru-RU" sz="1400" dirty="0">
                <a:solidFill>
                  <a:srgbClr val="000099"/>
                </a:solidFill>
              </a:rPr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  запрещает  вводить  и хранить  пустые  значения;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altLang="ru-RU" sz="1400" b="1" dirty="0"/>
              <a:t>UNIQUE</a:t>
            </a:r>
            <a:r>
              <a:rPr lang="ru-RU" altLang="ru-RU" sz="1400" dirty="0">
                <a:solidFill>
                  <a:srgbClr val="000099"/>
                </a:solidFill>
              </a:rPr>
              <a:t> — определяет  уникальный  ключ;  формат  ограничения  уровня  таблицы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1400" b="1" dirty="0"/>
              <a:t>[</a:t>
            </a:r>
            <a:r>
              <a:rPr lang="en-US" altLang="ru-RU" sz="1400" b="1" dirty="0"/>
              <a:t>CONSTRAINT</a:t>
            </a:r>
            <a:r>
              <a:rPr lang="ru-RU" altLang="ru-RU" sz="1400" b="1" dirty="0"/>
              <a:t>  </a:t>
            </a:r>
            <a:r>
              <a:rPr lang="ru-RU" altLang="ru-RU" sz="1400" b="1" dirty="0" err="1"/>
              <a:t>имя_ограничения</a:t>
            </a:r>
            <a:r>
              <a:rPr lang="ru-RU" altLang="ru-RU" sz="1400" b="1" dirty="0"/>
              <a:t>]  </a:t>
            </a:r>
            <a:r>
              <a:rPr lang="en-US" altLang="ru-RU" sz="1400" b="1" dirty="0"/>
              <a:t>UNIQUE</a:t>
            </a:r>
            <a:r>
              <a:rPr lang="ru-RU" altLang="ru-RU" sz="1400" b="1" dirty="0"/>
              <a:t>  (столбец1,  столбец2, ....) </a:t>
            </a:r>
          </a:p>
          <a:p>
            <a:pPr algn="just">
              <a:spcBef>
                <a:spcPts val="0"/>
              </a:spcBef>
            </a:pPr>
            <a:r>
              <a:rPr lang="en-US" altLang="ru-RU" sz="1400" b="1" dirty="0"/>
              <a:t>PRIMARY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KEY</a:t>
            </a:r>
            <a:r>
              <a:rPr lang="ru-RU" altLang="ru-RU" sz="1400" dirty="0">
                <a:solidFill>
                  <a:srgbClr val="000099"/>
                </a:solidFill>
              </a:rPr>
              <a:t> — обеспечивает уникальность набора значений перечисленных  полей; естественно, пустые значения в отличие от </a:t>
            </a:r>
            <a:r>
              <a:rPr lang="en-US" altLang="ru-RU" sz="1400" b="1" dirty="0"/>
              <a:t>UNIQUE</a:t>
            </a:r>
            <a:r>
              <a:rPr lang="ru-RU" altLang="ru-RU" sz="1400" dirty="0">
                <a:solidFill>
                  <a:srgbClr val="000099"/>
                </a:solidFill>
              </a:rPr>
              <a:t>  запрещены;  формат ограничения для  уровня  таблицы: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1400" b="1" dirty="0"/>
              <a:t>[</a:t>
            </a:r>
            <a:r>
              <a:rPr lang="en-US" altLang="ru-RU" sz="1400" b="1" dirty="0"/>
              <a:t>CONSTRAINT</a:t>
            </a:r>
            <a:r>
              <a:rPr lang="ru-RU" altLang="ru-RU" sz="1400" b="1" dirty="0"/>
              <a:t>  </a:t>
            </a:r>
            <a:r>
              <a:rPr lang="ru-RU" altLang="ru-RU" sz="1400" b="1" dirty="0" err="1"/>
              <a:t>имя_ограничения</a:t>
            </a:r>
            <a:r>
              <a:rPr lang="ru-RU" altLang="ru-RU" sz="1400" b="1" dirty="0"/>
              <a:t>]  </a:t>
            </a:r>
            <a:r>
              <a:rPr lang="en-US" altLang="ru-RU" sz="1400" b="1" dirty="0"/>
              <a:t>PRIMARY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KEY</a:t>
            </a:r>
            <a:r>
              <a:rPr lang="ru-RU" altLang="ru-RU" sz="1400" b="1" dirty="0"/>
              <a:t>  (столбец1,  столбец2, ....)</a:t>
            </a:r>
            <a:endParaRPr lang="en-US" altLang="ru-RU" sz="1400" b="1" dirty="0"/>
          </a:p>
          <a:p>
            <a:pPr algn="just">
              <a:spcBef>
                <a:spcPts val="0"/>
              </a:spcBef>
            </a:pPr>
            <a:r>
              <a:rPr lang="en-US" altLang="ru-RU" sz="1400" b="1" dirty="0"/>
              <a:t>FOREIGN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KEY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— указывает, что перечисленные столбцы составляют внешний  ключ; с каждым внешним ключом связаны первичный или уникальный ключи  (для них заданы ограничения типа </a:t>
            </a:r>
            <a:r>
              <a:rPr lang="en-US" altLang="ru-RU" sz="1400" dirty="0">
                <a:solidFill>
                  <a:srgbClr val="000099"/>
                </a:solidFill>
              </a:rPr>
              <a:t>UNIQUE</a:t>
            </a:r>
            <a:r>
              <a:rPr lang="ru-RU" altLang="ru-RU" sz="1400" dirty="0">
                <a:solidFill>
                  <a:srgbClr val="000099"/>
                </a:solidFill>
              </a:rPr>
              <a:t> или </a:t>
            </a:r>
            <a:r>
              <a:rPr lang="en-US" altLang="ru-RU" sz="1400" dirty="0">
                <a:solidFill>
                  <a:srgbClr val="000099"/>
                </a:solidFill>
              </a:rPr>
              <a:t>PRIMARY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KEY</a:t>
            </a:r>
            <a:r>
              <a:rPr lang="ru-RU" altLang="ru-RU" sz="1400" dirty="0">
                <a:solidFill>
                  <a:srgbClr val="000099"/>
                </a:solidFill>
              </a:rPr>
              <a:t>); формат на уровне таблицы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1400" b="1" dirty="0"/>
              <a:t>CONSTRAINT</a:t>
            </a:r>
            <a:r>
              <a:rPr lang="ru-RU" altLang="ru-RU" sz="1400" b="1" dirty="0"/>
              <a:t> </a:t>
            </a:r>
            <a:r>
              <a:rPr lang="ru-RU" altLang="ru-RU" sz="1400" b="1" dirty="0" err="1"/>
              <a:t>имя_ограничения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FOREIGN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KEY</a:t>
            </a:r>
            <a:r>
              <a:rPr lang="ru-RU" altLang="ru-RU" sz="1400" b="1" dirty="0"/>
              <a:t> (столбец1,  столбец2, ....)</a:t>
            </a:r>
            <a:endParaRPr lang="en-US" altLang="ru-RU" sz="1400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1400" b="1" dirty="0"/>
              <a:t>REFERENCES</a:t>
            </a:r>
            <a:r>
              <a:rPr lang="ru-RU" altLang="ru-RU" sz="1400" b="1" dirty="0"/>
              <a:t> таблица (столбец1, [столбец2], .....)</a:t>
            </a:r>
          </a:p>
          <a:p>
            <a:pPr algn="just">
              <a:spcBef>
                <a:spcPts val="0"/>
              </a:spcBef>
            </a:pPr>
            <a:r>
              <a:rPr lang="en-US" altLang="ru-RU" sz="1400" b="1" dirty="0"/>
              <a:t>CHECK</a:t>
            </a:r>
            <a:r>
              <a:rPr lang="ru-RU" altLang="ru-RU" sz="1400" dirty="0">
                <a:solidFill>
                  <a:srgbClr val="000099"/>
                </a:solidFill>
              </a:rPr>
              <a:t> — задает условие, которому должны удовлетворять значения столбцов в каждой строке; формат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1400" b="1" dirty="0"/>
              <a:t>[</a:t>
            </a:r>
            <a:r>
              <a:rPr lang="en-US" altLang="ru-RU" sz="1400" b="1" dirty="0"/>
              <a:t>CONSRAINT</a:t>
            </a:r>
            <a:r>
              <a:rPr lang="ru-RU" altLang="ru-RU" sz="1400" b="1" dirty="0"/>
              <a:t>  </a:t>
            </a:r>
            <a:r>
              <a:rPr lang="ru-RU" altLang="ru-RU" sz="1400" b="1" dirty="0" err="1"/>
              <a:t>имя_ограничения</a:t>
            </a:r>
            <a:r>
              <a:rPr lang="ru-RU" altLang="ru-RU" sz="1400" b="1" dirty="0"/>
              <a:t>]  </a:t>
            </a:r>
            <a:r>
              <a:rPr lang="en-US" altLang="ru-RU" sz="1400" b="1" dirty="0"/>
              <a:t>CHECK</a:t>
            </a:r>
            <a:r>
              <a:rPr lang="ru-RU" altLang="ru-RU" sz="1400" b="1" dirty="0"/>
              <a:t>  (условие)</a:t>
            </a:r>
          </a:p>
        </p:txBody>
      </p:sp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Создание таблицы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2DDCE2F-78E6-44CA-8194-1B380E896477}"/>
              </a:ext>
            </a:extLst>
          </p:cNvPr>
          <p:cNvSpPr txBox="1">
            <a:spLocks noChangeArrowheads="1"/>
          </p:cNvSpPr>
          <p:nvPr/>
        </p:nvSpPr>
        <p:spPr>
          <a:xfrm>
            <a:off x="935596" y="481528"/>
            <a:ext cx="7380820" cy="7344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Удобно пользоваться синтаксическими диаграммами. </a:t>
            </a:r>
          </a:p>
          <a:p>
            <a:pPr marL="0" indent="0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Ниже пример для </a:t>
            </a:r>
            <a:r>
              <a:rPr lang="en-US" altLang="ru-RU" sz="1400" dirty="0">
                <a:solidFill>
                  <a:srgbClr val="000099"/>
                </a:solidFill>
              </a:rPr>
              <a:t>Oracle 11g</a:t>
            </a:r>
            <a:r>
              <a:rPr lang="ru-RU" altLang="ru-RU" sz="1400" dirty="0">
                <a:solidFill>
                  <a:srgbClr val="000099"/>
                </a:solidFill>
              </a:rPr>
              <a:t>. Обратите внимание, насколько в реальной жизни всё усложняется.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D82D93-16C8-4F3F-B4D5-82AD2D23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275606"/>
            <a:ext cx="5976664" cy="98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A7F810-F553-4D6F-AFCD-250F5E784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48" y="2499742"/>
            <a:ext cx="6002915" cy="142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2DE69D-7DD7-4F96-8D86-0686FEBCE287}"/>
              </a:ext>
            </a:extLst>
          </p:cNvPr>
          <p:cNvSpPr/>
          <p:nvPr/>
        </p:nvSpPr>
        <p:spPr bwMode="auto">
          <a:xfrm>
            <a:off x="1331640" y="3975705"/>
            <a:ext cx="4140522" cy="606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b="1" u="sng" dirty="0">
                <a:solidFill>
                  <a:srgbClr val="000099"/>
                </a:solidFill>
                <a:latin typeface="Arial" charset="0"/>
              </a:rPr>
              <a:t>Замечание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: Фраза </a:t>
            </a:r>
            <a:r>
              <a:rPr lang="en-US" sz="1400" b="1" dirty="0">
                <a:solidFill>
                  <a:srgbClr val="000099"/>
                </a:solidFill>
                <a:latin typeface="Arial" charset="0"/>
              </a:rPr>
              <a:t>ON COMMIT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употребляется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только для создания </a:t>
            </a:r>
            <a:r>
              <a:rPr lang="ru-RU" sz="1400" dirty="0" err="1">
                <a:solidFill>
                  <a:srgbClr val="000099"/>
                </a:solidFill>
                <a:latin typeface="Arial" charset="0"/>
              </a:rPr>
              <a:t>вр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é</a:t>
            </a:r>
            <a:r>
              <a:rPr lang="ru-RU" sz="1400" dirty="0" err="1">
                <a:solidFill>
                  <a:srgbClr val="000099"/>
                </a:solidFill>
                <a:latin typeface="Arial" charset="0"/>
              </a:rPr>
              <a:t>менных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 таблиц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3143A43-4C63-4DBD-B8F1-2F8EFA8B509B}"/>
              </a:ext>
            </a:extLst>
          </p:cNvPr>
          <p:cNvSpPr/>
          <p:nvPr/>
        </p:nvSpPr>
        <p:spPr bwMode="auto">
          <a:xfrm>
            <a:off x="5292080" y="3498347"/>
            <a:ext cx="2520012" cy="319123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Только для ознакомления !</a:t>
            </a:r>
          </a:p>
        </p:txBody>
      </p:sp>
      <p:sp>
        <p:nvSpPr>
          <p:cNvPr id="21" name="Скругленная прямоугольная выноска 5">
            <a:extLst>
              <a:ext uri="{FF2B5EF4-FFF2-40B4-BE49-F238E27FC236}">
                <a16:creationId xmlns:a16="http://schemas.microsoft.com/office/drawing/2014/main" id="{3C3017B6-720B-475A-AF3A-535BCA9F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069276"/>
            <a:ext cx="2016224" cy="606703"/>
          </a:xfrm>
          <a:prstGeom prst="wedgeRoundRectCallout">
            <a:avLst>
              <a:gd name="adj1" fmla="val -52558"/>
              <a:gd name="adj2" fmla="val 104099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двух предыдущих слайдах именно они</a:t>
            </a: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CREATE TABLE</a:t>
            </a:r>
            <a:r>
              <a:rPr lang="ru-RU" sz="2000" b="1" dirty="0">
                <a:solidFill>
                  <a:srgbClr val="C00000"/>
                </a:solidFill>
                <a:latin typeface="+mn-lt"/>
              </a:rPr>
              <a:t>.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Heap-</a:t>
            </a:r>
            <a:r>
              <a:rPr lang="ru-RU" sz="2000" b="1" dirty="0">
                <a:solidFill>
                  <a:srgbClr val="C00000"/>
                </a:solidFill>
                <a:latin typeface="+mn-lt"/>
              </a:rPr>
              <a:t>таблицы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+mn-lt"/>
              </a:rPr>
              <a:t>в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Oracle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DC07166D-B17B-4E19-AF1F-FEC4C0E0F39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920880" cy="41983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ru-RU" sz="1200" u="sng" dirty="0">
                <a:solidFill>
                  <a:srgbClr val="000099"/>
                </a:solidFill>
              </a:rPr>
              <a:t>Первичный и внешний ключи</a:t>
            </a:r>
            <a:r>
              <a:rPr lang="ru-RU" sz="1200" dirty="0">
                <a:solidFill>
                  <a:srgbClr val="000099"/>
                </a:solidFill>
              </a:rPr>
              <a:t>:</a:t>
            </a:r>
          </a:p>
          <a:p>
            <a:pPr marL="0" indent="0" algn="just">
              <a:buFontTx/>
              <a:buNone/>
              <a:defRPr/>
            </a:pPr>
            <a:r>
              <a:rPr lang="ru-RU" sz="1200" dirty="0">
                <a:solidFill>
                  <a:srgbClr val="000099"/>
                </a:solidFill>
              </a:rPr>
              <a:t>   </a:t>
            </a:r>
            <a:r>
              <a:rPr lang="ru-RU" sz="1200" b="1" dirty="0"/>
              <a:t> </a:t>
            </a:r>
            <a:r>
              <a:rPr lang="en-US" sz="1200" b="1" dirty="0"/>
              <a:t>CREATE TABLE example5 (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 err="1"/>
              <a:t>table_id</a:t>
            </a:r>
            <a:r>
              <a:rPr lang="en-US" sz="1200" b="1" dirty="0"/>
              <a:t> NUMBER(10) PRIMARY KEY,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 err="1"/>
              <a:t>example_table_id</a:t>
            </a:r>
            <a:r>
              <a:rPr lang="en-US" sz="1200" b="1" dirty="0"/>
              <a:t> NUMBER(10) REFERENCES example4(</a:t>
            </a:r>
            <a:r>
              <a:rPr lang="en-US" sz="1200" b="1" dirty="0" err="1"/>
              <a:t>table_id</a:t>
            </a:r>
            <a:r>
              <a:rPr lang="en-US" sz="1200" b="1" dirty="0"/>
              <a:t>),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 err="1"/>
              <a:t>first_name</a:t>
            </a:r>
            <a:r>
              <a:rPr lang="en-US" sz="1200" b="1" dirty="0"/>
              <a:t> VARCHAR2(50),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 err="1"/>
              <a:t>last_name</a:t>
            </a:r>
            <a:r>
              <a:rPr lang="en-US" sz="1200" b="1" dirty="0"/>
              <a:t> VARCHAR2(200)</a:t>
            </a:r>
            <a:r>
              <a:rPr lang="ru-RU" sz="1200" b="1" dirty="0"/>
              <a:t> </a:t>
            </a:r>
            <a:r>
              <a:rPr lang="en-US" sz="1200" b="1" dirty="0"/>
              <a:t>);</a:t>
            </a:r>
            <a:endParaRPr lang="ru-RU" sz="1200" b="1" dirty="0"/>
          </a:p>
          <a:p>
            <a:pPr algn="just">
              <a:defRPr/>
            </a:pPr>
            <a:r>
              <a:rPr lang="ru-RU" sz="1200" u="sng" dirty="0">
                <a:solidFill>
                  <a:srgbClr val="000099"/>
                </a:solidFill>
              </a:rPr>
              <a:t>Ограничения целостности и значения по умолчанию</a:t>
            </a:r>
            <a:r>
              <a:rPr lang="ru-RU" sz="1200" dirty="0">
                <a:solidFill>
                  <a:srgbClr val="000099"/>
                </a:solidFill>
              </a:rPr>
              <a:t>: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/>
              <a:t>CREATE TABLE </a:t>
            </a:r>
            <a:r>
              <a:rPr lang="en-US" sz="1200" b="1" dirty="0" err="1"/>
              <a:t>projx</a:t>
            </a:r>
            <a:r>
              <a:rPr lang="en-US" sz="1200" b="1" dirty="0"/>
              <a:t> (</a:t>
            </a:r>
          </a:p>
          <a:p>
            <a:pPr marL="0" indent="0" algn="just">
              <a:buFontTx/>
              <a:buNone/>
              <a:defRPr/>
            </a:pPr>
            <a:r>
              <a:rPr lang="en-US" sz="1200" b="1" dirty="0"/>
              <a:t> </a:t>
            </a:r>
            <a:r>
              <a:rPr lang="ru-RU" sz="1200" b="1" dirty="0"/>
              <a:t>     </a:t>
            </a:r>
            <a:r>
              <a:rPr lang="en-US" sz="1200" b="1" dirty="0"/>
              <a:t>  </a:t>
            </a:r>
            <a:r>
              <a:rPr lang="en-US" sz="1200" b="1" dirty="0" err="1"/>
              <a:t>projno</a:t>
            </a:r>
            <a:r>
              <a:rPr lang="en-US" sz="1200" b="1" dirty="0"/>
              <a:t> NUMBER(4)  NOT NULL,</a:t>
            </a:r>
          </a:p>
          <a:p>
            <a:pPr marL="0" indent="0" algn="just">
              <a:buFontTx/>
              <a:buNone/>
              <a:defRPr/>
            </a:pPr>
            <a:r>
              <a:rPr lang="en-US" sz="1200" b="1" dirty="0"/>
              <a:t> </a:t>
            </a:r>
            <a:r>
              <a:rPr lang="ru-RU" sz="1200" b="1" dirty="0"/>
              <a:t>      </a:t>
            </a:r>
            <a:r>
              <a:rPr lang="en-US" sz="1200" b="1" dirty="0"/>
              <a:t> </a:t>
            </a:r>
            <a:r>
              <a:rPr lang="en-US" sz="1200" b="1" dirty="0" err="1"/>
              <a:t>pname</a:t>
            </a:r>
            <a:r>
              <a:rPr lang="en-US" sz="1200" b="1" dirty="0"/>
              <a:t> VARCHAR2(14) CHECK (SUBSTR(pname,1,1) BETWEEN </a:t>
            </a:r>
            <a:r>
              <a:rPr lang="ru-RU" sz="1200" b="1" dirty="0"/>
              <a:t> </a:t>
            </a:r>
            <a:r>
              <a:rPr lang="en-US" sz="1200" b="1" dirty="0"/>
              <a:t>'A' AND 'Z’),</a:t>
            </a:r>
          </a:p>
          <a:p>
            <a:pPr marL="0" indent="0" algn="just">
              <a:buFontTx/>
              <a:buNone/>
              <a:defRPr/>
            </a:pPr>
            <a:r>
              <a:rPr lang="en-US" sz="1200" b="1" dirty="0"/>
              <a:t> </a:t>
            </a:r>
            <a:r>
              <a:rPr lang="ru-RU" sz="1200" b="1" dirty="0"/>
              <a:t>      </a:t>
            </a:r>
            <a:r>
              <a:rPr lang="en-US" sz="1200" b="1" dirty="0"/>
              <a:t> </a:t>
            </a:r>
            <a:r>
              <a:rPr lang="en-US" sz="1200" b="1" dirty="0" err="1"/>
              <a:t>bdate</a:t>
            </a:r>
            <a:r>
              <a:rPr lang="en-US" sz="1200" b="1" dirty="0"/>
              <a:t> DATE DEFAULT TRUNC(SYSDATE),</a:t>
            </a:r>
          </a:p>
          <a:p>
            <a:pPr marL="0" indent="0" algn="just">
              <a:buFontTx/>
              <a:buNone/>
              <a:defRPr/>
            </a:pPr>
            <a:r>
              <a:rPr lang="en-US" sz="1200" b="1" dirty="0"/>
              <a:t>        budget NUMBER(10,2)</a:t>
            </a:r>
            <a:r>
              <a:rPr lang="ru-RU" sz="1200" b="1" dirty="0"/>
              <a:t> </a:t>
            </a:r>
            <a:r>
              <a:rPr lang="en-US" sz="1200" b="1" dirty="0"/>
              <a:t>);</a:t>
            </a:r>
            <a:endParaRPr lang="ru-RU" sz="1200" b="1" u="sng" dirty="0"/>
          </a:p>
          <a:p>
            <a:pPr algn="just">
              <a:defRPr/>
            </a:pPr>
            <a:r>
              <a:rPr lang="ru-RU" sz="1200" u="sng" dirty="0">
                <a:solidFill>
                  <a:srgbClr val="000099"/>
                </a:solidFill>
              </a:rPr>
              <a:t>Версия с запросом </a:t>
            </a:r>
            <a:r>
              <a:rPr lang="en-US" sz="1200" u="sng" dirty="0">
                <a:solidFill>
                  <a:srgbClr val="000099"/>
                </a:solidFill>
              </a:rPr>
              <a:t>AS SELECT</a:t>
            </a:r>
            <a:r>
              <a:rPr lang="en-US" sz="1200" dirty="0">
                <a:solidFill>
                  <a:srgbClr val="000099"/>
                </a:solidFill>
              </a:rPr>
              <a:t>: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/>
              <a:t>CREATE TABLE </a:t>
            </a:r>
            <a:r>
              <a:rPr lang="en-US" sz="1200" b="1" dirty="0" err="1"/>
              <a:t>dept_copy</a:t>
            </a:r>
            <a:r>
              <a:rPr lang="en-US" sz="1200" b="1" dirty="0"/>
              <a:t> AS SELECT * FROM dept;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/>
              <a:t>CREATE TABLE emps ( name, department ) 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/>
              <a:t>AS SELECT </a:t>
            </a:r>
            <a:r>
              <a:rPr lang="en-US" sz="1200" b="1" dirty="0" err="1"/>
              <a:t>ename</a:t>
            </a:r>
            <a:r>
              <a:rPr lang="en-US" sz="1200" b="1" dirty="0"/>
              <a:t>, </a:t>
            </a:r>
            <a:r>
              <a:rPr lang="en-US" sz="1200" b="1" dirty="0" err="1"/>
              <a:t>dname</a:t>
            </a:r>
            <a:r>
              <a:rPr lang="en-US" sz="1200" b="1" dirty="0"/>
              <a:t> FROM emp, dept WHERE </a:t>
            </a:r>
            <a:r>
              <a:rPr lang="en-US" sz="1200" b="1" dirty="0" err="1"/>
              <a:t>emp.deptno</a:t>
            </a:r>
            <a:r>
              <a:rPr lang="en-US" sz="1200" b="1" dirty="0"/>
              <a:t> = </a:t>
            </a:r>
            <a:r>
              <a:rPr lang="en-US" sz="1200" b="1" dirty="0" err="1"/>
              <a:t>dept.deptno</a:t>
            </a:r>
            <a:r>
              <a:rPr lang="en-US" sz="1200" b="1" dirty="0"/>
              <a:t>;</a:t>
            </a:r>
            <a:endParaRPr lang="ru-RU" sz="1200" b="1" dirty="0"/>
          </a:p>
          <a:p>
            <a:pPr algn="just">
              <a:defRPr/>
            </a:pPr>
            <a:r>
              <a:rPr lang="ru-RU" sz="1200" u="sng" dirty="0">
                <a:solidFill>
                  <a:srgbClr val="000099"/>
                </a:solidFill>
              </a:rPr>
              <a:t>Запрос  </a:t>
            </a:r>
            <a:r>
              <a:rPr lang="en-US" sz="1200" u="sng" dirty="0">
                <a:solidFill>
                  <a:srgbClr val="000099"/>
                </a:solidFill>
              </a:rPr>
              <a:t>AS SELECT </a:t>
            </a:r>
            <a:r>
              <a:rPr lang="ru-RU" sz="1200" u="sng" dirty="0">
                <a:solidFill>
                  <a:srgbClr val="000099"/>
                </a:solidFill>
              </a:rPr>
              <a:t>передающий структуру таблицы</a:t>
            </a:r>
            <a:r>
              <a:rPr lang="ru-RU" sz="1200" dirty="0">
                <a:solidFill>
                  <a:srgbClr val="000099"/>
                </a:solidFill>
              </a:rPr>
              <a:t>, но не данные:</a:t>
            </a:r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/>
              <a:t>CREATE TABLE </a:t>
            </a:r>
            <a:r>
              <a:rPr lang="en-US" sz="1200" b="1" dirty="0" err="1"/>
              <a:t>dept_new</a:t>
            </a:r>
            <a:endParaRPr lang="en-US" sz="1200" b="1" dirty="0"/>
          </a:p>
          <a:p>
            <a:pPr marL="0" indent="0" algn="just">
              <a:buFontTx/>
              <a:buNone/>
              <a:defRPr/>
            </a:pPr>
            <a:r>
              <a:rPr lang="ru-RU" sz="1200" b="1" dirty="0"/>
              <a:t>    </a:t>
            </a:r>
            <a:r>
              <a:rPr lang="en-US" sz="1200" b="1" dirty="0"/>
              <a:t>AS (SELECT * FROM dept WHERE 1=0)</a:t>
            </a:r>
            <a:r>
              <a:rPr lang="ru-RU" sz="1200" b="1" dirty="0"/>
              <a:t>;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Удаление и изменение таблиц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5E52B8B-6AEC-4B47-8662-7665C8B74F44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72584"/>
            <a:ext cx="6912768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Удаление таблицы: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DROP TABLE  </a:t>
            </a:r>
            <a:r>
              <a:rPr lang="ru-RU" altLang="ru-RU" sz="1400" b="1" dirty="0" err="1"/>
              <a:t>имя_таблицы</a:t>
            </a:r>
            <a:r>
              <a:rPr lang="ru-RU" altLang="ru-RU" sz="1400" b="1" dirty="0"/>
              <a:t> </a:t>
            </a:r>
            <a:r>
              <a:rPr lang="en-GB" altLang="ru-RU" sz="1400" b="1" dirty="0"/>
              <a:t>[CASCADE</a:t>
            </a:r>
            <a:r>
              <a:rPr lang="en-US" altLang="ru-RU" sz="1400" b="1" dirty="0"/>
              <a:t>|</a:t>
            </a:r>
            <a:r>
              <a:rPr lang="en-GB" altLang="ru-RU" sz="1400" b="1" dirty="0"/>
              <a:t>RESTRICT]</a:t>
            </a:r>
            <a:endParaRPr lang="ru-RU" altLang="ru-RU" sz="1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Изменение таблицы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и здесь неполный синтаксис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ALTER  TABLE  </a:t>
            </a:r>
            <a:r>
              <a:rPr lang="ru-RU" altLang="ru-RU" sz="1400" b="1" dirty="0" err="1"/>
              <a:t>имя_таблицы</a:t>
            </a:r>
            <a:endParaRPr lang="ru-RU" altLang="ru-RU" sz="1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b="1" dirty="0"/>
              <a:t>    </a:t>
            </a:r>
            <a:r>
              <a:rPr lang="en-US" altLang="ru-RU" sz="1400" b="1" dirty="0"/>
              <a:t>{[ADD  (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|</a:t>
            </a:r>
            <a:r>
              <a:rPr lang="ru-RU" altLang="ru-RU" sz="1400" b="1" dirty="0" err="1"/>
              <a:t>ограничение_уровня_таблицы</a:t>
            </a:r>
            <a:endParaRPr lang="ru-RU" altLang="ru-RU" sz="1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b="1" dirty="0"/>
              <a:t>                </a:t>
            </a:r>
            <a:r>
              <a:rPr lang="en-US" altLang="ru-RU" sz="1400" b="1" dirty="0"/>
              <a:t>[, 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|</a:t>
            </a:r>
            <a:r>
              <a:rPr lang="ru-RU" altLang="ru-RU" sz="1400" b="1" dirty="0" err="1"/>
              <a:t>ограничение_уровня_таблицы</a:t>
            </a:r>
            <a:r>
              <a:rPr lang="en-US" altLang="ru-RU" sz="1400" b="1" dirty="0"/>
              <a:t>]  .....  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      [MODIFY  (</a:t>
            </a:r>
            <a:r>
              <a:rPr lang="ru-RU" altLang="ru-RU" sz="1400" b="1" dirty="0"/>
              <a:t>столбец </a:t>
            </a:r>
            <a:r>
              <a:rPr lang="en-US" altLang="ru-RU" sz="1400" b="1" dirty="0"/>
              <a:t> [, 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] .....)]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      [DROP  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ограничение</a:t>
            </a:r>
            <a:r>
              <a:rPr lang="en-US" altLang="ru-RU" sz="1400" b="1" dirty="0"/>
              <a:t>] .....</a:t>
            </a:r>
            <a:endParaRPr lang="ru-RU" altLang="ru-RU" sz="1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b="1" dirty="0"/>
              <a:t>      </a:t>
            </a:r>
            <a:r>
              <a:rPr lang="en-US" altLang="ru-RU" sz="1400" b="1" dirty="0"/>
              <a:t>[ENABLE|DISABLE  </a:t>
            </a:r>
            <a:r>
              <a:rPr lang="ru-RU" altLang="ru-RU" sz="1400" b="1" dirty="0"/>
              <a:t>ограничение  </a:t>
            </a:r>
            <a:r>
              <a:rPr lang="en-US" altLang="ru-RU" sz="1400" b="1" dirty="0"/>
              <a:t>[CASCADE]]}</a:t>
            </a:r>
            <a:endParaRPr lang="ru-RU" altLang="ru-RU" sz="1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  фразах  </a:t>
            </a:r>
            <a:r>
              <a:rPr lang="en-US" altLang="ru-RU" sz="1400" b="1" dirty="0">
                <a:solidFill>
                  <a:srgbClr val="000099"/>
                </a:solidFill>
              </a:rPr>
              <a:t>ADD</a:t>
            </a:r>
            <a:r>
              <a:rPr lang="en-US" altLang="ru-RU" sz="1400" dirty="0">
                <a:solidFill>
                  <a:srgbClr val="000099"/>
                </a:solidFill>
              </a:rPr>
              <a:t>  </a:t>
            </a:r>
            <a:r>
              <a:rPr lang="ru-RU" altLang="ru-RU" sz="1400" dirty="0">
                <a:solidFill>
                  <a:srgbClr val="000099"/>
                </a:solidFill>
              </a:rPr>
              <a:t>и  </a:t>
            </a:r>
            <a:r>
              <a:rPr lang="en-US" altLang="ru-RU" sz="1400" b="1" dirty="0">
                <a:solidFill>
                  <a:srgbClr val="000099"/>
                </a:solidFill>
              </a:rPr>
              <a:t>MODIFY</a:t>
            </a:r>
            <a:r>
              <a:rPr lang="en-US" altLang="ru-RU" sz="1400" dirty="0">
                <a:solidFill>
                  <a:srgbClr val="000099"/>
                </a:solidFill>
              </a:rPr>
              <a:t>  “</a:t>
            </a:r>
            <a:r>
              <a:rPr lang="ru-RU" altLang="ru-RU" sz="1400" dirty="0">
                <a:solidFill>
                  <a:srgbClr val="000099"/>
                </a:solidFill>
              </a:rPr>
              <a:t>столбец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 более подробно  выглядит так: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c</a:t>
            </a:r>
            <a:r>
              <a:rPr lang="ru-RU" altLang="ru-RU" sz="1400" b="1" dirty="0" err="1"/>
              <a:t>толбец</a:t>
            </a:r>
            <a:r>
              <a:rPr lang="en-US" altLang="ru-RU" sz="1400" b="1" dirty="0"/>
              <a:t> ::=</a:t>
            </a:r>
            <a:r>
              <a:rPr lang="ru-RU" altLang="ru-RU" sz="1400" b="1" dirty="0" err="1"/>
              <a:t>имя_столбца</a:t>
            </a:r>
            <a:r>
              <a:rPr lang="ru-RU" altLang="ru-RU" sz="1400" b="1" dirty="0"/>
              <a:t>  </a:t>
            </a:r>
            <a:r>
              <a:rPr lang="ru-RU" altLang="ru-RU" sz="1400" b="1" dirty="0" err="1"/>
              <a:t>тип_данных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[DEFAULT </a:t>
            </a:r>
            <a:r>
              <a:rPr lang="ru-RU" altLang="ru-RU" sz="1400" b="1" dirty="0"/>
              <a:t>выражение</a:t>
            </a:r>
            <a:r>
              <a:rPr lang="en-US" altLang="ru-RU" sz="1400" b="1" dirty="0"/>
              <a:t>] </a:t>
            </a:r>
            <a:r>
              <a:rPr lang="ru-RU" altLang="ru-RU" sz="1400" b="1" dirty="0"/>
              <a:t> 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					</a:t>
            </a:r>
            <a:r>
              <a:rPr lang="ru-RU" altLang="ru-RU" sz="1400" b="1" dirty="0" err="1"/>
              <a:t>ограничение_уровня_столбца</a:t>
            </a:r>
            <a:endParaRPr lang="ru-RU" altLang="ru-RU" sz="1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Простейший  вариант: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ru-RU" sz="1400" b="1" dirty="0"/>
              <a:t>c</a:t>
            </a:r>
            <a:r>
              <a:rPr lang="ru-RU" altLang="ru-RU" sz="1400" b="1" dirty="0" err="1"/>
              <a:t>толбец</a:t>
            </a:r>
            <a:r>
              <a:rPr lang="en-US" altLang="ru-RU" sz="1400" b="1" dirty="0"/>
              <a:t>::=</a:t>
            </a:r>
            <a:r>
              <a:rPr lang="ru-RU" altLang="ru-RU" sz="1400" b="1" dirty="0"/>
              <a:t> </a:t>
            </a:r>
            <a:r>
              <a:rPr lang="ru-RU" altLang="ru-RU" sz="1400" b="1" dirty="0" err="1"/>
              <a:t>имя_столбца</a:t>
            </a:r>
            <a:r>
              <a:rPr lang="ru-RU" altLang="ru-RU" sz="1400" b="1" dirty="0"/>
              <a:t>  </a:t>
            </a:r>
            <a:r>
              <a:rPr lang="ru-RU" altLang="ru-RU" sz="1400" b="1" dirty="0" err="1"/>
              <a:t>тип_данных</a:t>
            </a:r>
            <a:endParaRPr lang="ru-RU" altLang="ru-RU" sz="1400" b="1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36BFD32-32E2-47AB-ACF2-9C3F7E06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1707654"/>
            <a:ext cx="2520280" cy="1080120"/>
          </a:xfrm>
          <a:prstGeom prst="wedgeRoundRectCallout">
            <a:avLst>
              <a:gd name="adj1" fmla="val -114827"/>
              <a:gd name="adj2" fmla="val 333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Полезно задуматься над  тем, как быть с данными при удалении столбца, или его сужении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Изменение таблиц в </a:t>
            </a:r>
            <a:r>
              <a:rPr lang="en-US" altLang="ru-RU" sz="2000" b="1" dirty="0">
                <a:solidFill>
                  <a:srgbClr val="CE2816"/>
                </a:solidFill>
              </a:rPr>
              <a:t>Oracle</a:t>
            </a:r>
            <a:r>
              <a:rPr lang="ru-RU" altLang="ru-RU" sz="2000" b="1" dirty="0">
                <a:solidFill>
                  <a:srgbClr val="CE2816"/>
                </a:solidFill>
              </a:rPr>
              <a:t> (малая часть диаграммы)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306D644-7E79-497E-962B-345F76842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9" y="545502"/>
            <a:ext cx="5158548" cy="24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92F2165-BBD0-4F9F-8698-F46F15840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37" y="545502"/>
            <a:ext cx="2331871" cy="253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C024418-797B-47EB-97A2-E34C151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40" y="3229847"/>
            <a:ext cx="5359719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E99D16E-CA63-4D00-A2DC-494B36BF76D2}"/>
              </a:ext>
            </a:extLst>
          </p:cNvPr>
          <p:cNvSpPr/>
          <p:nvPr/>
        </p:nvSpPr>
        <p:spPr bwMode="auto">
          <a:xfrm>
            <a:off x="5580112" y="3229847"/>
            <a:ext cx="2520012" cy="319123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Только для ознакомления !</a:t>
            </a: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Цели лекции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70485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этой лекции будут бегло рассмотрены основы наиболее известных языков баз данных реляционного типа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>
                <a:solidFill>
                  <a:srgbClr val="000099"/>
                </a:solidFill>
              </a:rPr>
              <a:t>QBE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Из-за недостатка времени в рамках курса основ баз данных невозможно сколько-нибудь подробное изучение даже одного языка </a:t>
            </a:r>
            <a:r>
              <a:rPr lang="en-US" altLang="ru-RU" sz="1400" b="1" dirty="0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Это большой язык.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Мы уже обнаружили, что </a:t>
            </a:r>
            <a:r>
              <a:rPr lang="ru-RU" altLang="ru-RU" sz="1400" i="1" dirty="0">
                <a:solidFill>
                  <a:srgbClr val="000099"/>
                </a:solidFill>
              </a:rPr>
              <a:t>реляционная алгебра и исчисления </a:t>
            </a:r>
            <a:r>
              <a:rPr lang="ru-RU" altLang="ru-RU" sz="1400" dirty="0">
                <a:solidFill>
                  <a:srgbClr val="000099"/>
                </a:solidFill>
              </a:rPr>
              <a:t>позволяют построить </a:t>
            </a:r>
            <a:r>
              <a:rPr lang="ru-RU" altLang="ru-RU" sz="1400" u="sng" dirty="0">
                <a:solidFill>
                  <a:srgbClr val="000099"/>
                </a:solidFill>
              </a:rPr>
              <a:t>только языки запросов</a:t>
            </a:r>
            <a:r>
              <a:rPr lang="ru-RU" altLang="ru-RU" sz="1400" dirty="0">
                <a:solidFill>
                  <a:srgbClr val="000099"/>
                </a:solidFill>
              </a:rPr>
              <a:t>, причем с весьма </a:t>
            </a:r>
            <a:r>
              <a:rPr lang="ru-RU" altLang="ru-RU" sz="1400" i="1" dirty="0">
                <a:solidFill>
                  <a:srgbClr val="000099"/>
                </a:solidFill>
              </a:rPr>
              <a:t>ограниченными возможностями</a:t>
            </a:r>
            <a:r>
              <a:rPr lang="ru-RU" altLang="ru-RU" sz="1400" dirty="0">
                <a:solidFill>
                  <a:srgbClr val="000099"/>
                </a:solidFill>
              </a:rPr>
              <a:t>. Для практической работы необходимо ещё создавать и перестраивать схемы базы, манипулировать данными, организовывать транзакции. Появляются подъязыки определения данных, манипулирования данными, управления данными, соответственно.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Расширения языка запросов выводят его за рамки исходной реляционной модели. Современные версии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имеют ядро, основанное на исчислении на кортежах, но в них используются встроенные представления, характерные скорее для реляционной алгебры, процедурные фрагменты, многомерные модели, регулярные выражения, позволяющие препарировать значения в столбцах и многое другое.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 последнее.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определяет требования к результату, но не дает алгоритма его получения. Поэтому СУБД должна  генерировать план исполнения, который определяет способы доступа к данным. Настройка плана исполнения это отдельная и большая тема.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Языки </a:t>
            </a:r>
            <a:r>
              <a:rPr lang="en-US" altLang="ru-RU" sz="2000" b="1" dirty="0">
                <a:solidFill>
                  <a:srgbClr val="CE2816"/>
                </a:solidFill>
              </a:rPr>
              <a:t>DML</a:t>
            </a:r>
            <a:r>
              <a:rPr lang="ru-RU" altLang="ru-RU" sz="2000" b="1" dirty="0">
                <a:solidFill>
                  <a:srgbClr val="CE2816"/>
                </a:solidFill>
              </a:rPr>
              <a:t> и </a:t>
            </a:r>
            <a:r>
              <a:rPr lang="en-US" altLang="ru-RU" sz="2000" b="1" dirty="0">
                <a:solidFill>
                  <a:srgbClr val="CE2816"/>
                </a:solidFill>
              </a:rPr>
              <a:t>DCL</a:t>
            </a:r>
            <a:r>
              <a:rPr lang="ru-RU" altLang="ru-RU" sz="2000" b="1" dirty="0">
                <a:solidFill>
                  <a:srgbClr val="CE2816"/>
                </a:solidFill>
              </a:rPr>
              <a:t>.</a:t>
            </a:r>
            <a:r>
              <a:rPr lang="en-US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Манипулирование и управление данными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61650"/>
            <a:ext cx="712879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Манипулирование данными (</a:t>
            </a:r>
            <a:r>
              <a:rPr lang="en-US" altLang="ru-RU" sz="1400" b="1" dirty="0">
                <a:solidFill>
                  <a:srgbClr val="000099"/>
                </a:solidFill>
              </a:rPr>
              <a:t>DML</a:t>
            </a:r>
            <a:r>
              <a:rPr lang="ru-RU" altLang="ru-RU" sz="1400" dirty="0">
                <a:solidFill>
                  <a:srgbClr val="000099"/>
                </a:solidFill>
              </a:rPr>
              <a:t>):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/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 - добавить строки в таблицу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/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 - изменить строки в таблице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/>
              <a:t>DELETE</a:t>
            </a:r>
            <a:r>
              <a:rPr lang="ru-RU" altLang="ru-RU" sz="1400" dirty="0">
                <a:solidFill>
                  <a:srgbClr val="000099"/>
                </a:solidFill>
              </a:rPr>
              <a:t> - удалить строки в таблице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Управление данными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b="1" dirty="0">
                <a:solidFill>
                  <a:srgbClr val="000099"/>
                </a:solidFill>
              </a:rPr>
              <a:t>DCL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/>
              <a:t>COMMIT</a:t>
            </a:r>
            <a:r>
              <a:rPr lang="ru-RU" altLang="ru-RU" sz="1400" dirty="0">
                <a:solidFill>
                  <a:srgbClr val="000099"/>
                </a:solidFill>
              </a:rPr>
              <a:t> - зафиксировать внесенные изменения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/>
              <a:t>ROLLBACK</a:t>
            </a:r>
            <a:r>
              <a:rPr lang="ru-RU" altLang="ru-RU" sz="1400" dirty="0">
                <a:solidFill>
                  <a:srgbClr val="000099"/>
                </a:solidFill>
              </a:rPr>
              <a:t> - откатить внесенные изменения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Отсутствие инструкций, определяющих начало транзакции, объясняется тем, что по стандарту </a:t>
            </a:r>
            <a:r>
              <a:rPr lang="en-US" altLang="ru-RU" sz="1400" dirty="0">
                <a:solidFill>
                  <a:srgbClr val="000099"/>
                </a:solidFill>
              </a:rPr>
              <a:t>ANSI/ISO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 начинается автоматически, как только пользователь подключается к базе или после завершения предыдущей транзакции. Инструкции управления данными рассмотрены в лекции о транзакциях.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Начало транзакции не задается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,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 err="1">
                <a:solidFill>
                  <a:srgbClr val="000099"/>
                </a:solidFill>
              </a:rPr>
              <a:t>Caché</a:t>
            </a:r>
            <a:r>
              <a:rPr lang="ru-RU" altLang="ru-RU" sz="1400" dirty="0">
                <a:solidFill>
                  <a:srgbClr val="000099"/>
                </a:solidFill>
              </a:rPr>
              <a:t> используют команды</a:t>
            </a:r>
            <a:r>
              <a:rPr lang="en-US" sz="1400" kern="1200" dirty="0">
                <a:solidFill>
                  <a:srgbClr val="000099"/>
                </a:solidFill>
              </a:rPr>
              <a:t> %BEGTRANS</a:t>
            </a:r>
            <a:r>
              <a:rPr lang="ru-RU" sz="1400" kern="1200" dirty="0">
                <a:solidFill>
                  <a:srgbClr val="000099"/>
                </a:solidFill>
              </a:rPr>
              <a:t> в </a:t>
            </a:r>
            <a:r>
              <a:rPr lang="en-US" sz="1400" kern="1200" dirty="0">
                <a:solidFill>
                  <a:srgbClr val="000099"/>
                </a:solidFill>
              </a:rPr>
              <a:t>SQL </a:t>
            </a:r>
            <a:r>
              <a:rPr lang="ru-RU" sz="1400" kern="1200" dirty="0">
                <a:solidFill>
                  <a:srgbClr val="000099"/>
                </a:solidFill>
              </a:rPr>
              <a:t>и </a:t>
            </a:r>
            <a:r>
              <a:rPr lang="en-US" sz="1400" kern="1200" dirty="0" err="1">
                <a:solidFill>
                  <a:srgbClr val="000099"/>
                </a:solidFill>
              </a:rPr>
              <a:t>TStart</a:t>
            </a:r>
            <a:r>
              <a:rPr lang="ru-RU" sz="1400" kern="1200" dirty="0">
                <a:solidFill>
                  <a:srgbClr val="000099"/>
                </a:solidFill>
              </a:rPr>
              <a:t> для </a:t>
            </a:r>
            <a:r>
              <a:rPr lang="en-US" sz="1400" kern="1200" dirty="0">
                <a:solidFill>
                  <a:srgbClr val="000099"/>
                </a:solidFill>
              </a:rPr>
              <a:t>COS.</a:t>
            </a:r>
            <a:endParaRPr lang="ru-RU" sz="1400" kern="1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Инструкции </a:t>
            </a:r>
            <a:r>
              <a:rPr lang="en-US" altLang="ru-RU" sz="2000" b="1" dirty="0">
                <a:solidFill>
                  <a:srgbClr val="CE2816"/>
                </a:solidFill>
              </a:rPr>
              <a:t>DML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81012"/>
            <a:ext cx="6768752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1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Новая  строка  вводится  в  таблицу  инструкцией  </a:t>
            </a:r>
            <a:r>
              <a:rPr lang="en-US" altLang="ru-RU" sz="1400" b="1" dirty="0">
                <a:solidFill>
                  <a:srgbClr val="000099"/>
                </a:solidFill>
              </a:rPr>
              <a:t>INSERT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имеющей 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простейшем варианте (с фразой </a:t>
            </a:r>
            <a:r>
              <a:rPr lang="en-US" altLang="ru-RU" sz="1400" b="1" dirty="0">
                <a:solidFill>
                  <a:srgbClr val="000099"/>
                </a:solidFill>
              </a:rPr>
              <a:t>VALUES</a:t>
            </a:r>
            <a:r>
              <a:rPr lang="ru-RU" altLang="ru-RU" sz="1400" b="1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формат: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INSERT  INTO </a:t>
            </a:r>
            <a:r>
              <a:rPr lang="ru-RU" altLang="ru-RU" sz="1400" b="1" dirty="0" err="1"/>
              <a:t>имя_таблицы_или_представления</a:t>
            </a:r>
            <a:endParaRPr lang="en-US" altLang="ru-RU" sz="1400" b="1" dirty="0"/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 [</a:t>
            </a:r>
            <a:r>
              <a:rPr lang="ru-RU" altLang="ru-RU" sz="1400" b="1" dirty="0"/>
              <a:t>(столбец  </a:t>
            </a:r>
            <a:r>
              <a:rPr lang="en-US" altLang="ru-RU" sz="1400" b="1" dirty="0"/>
              <a:t>[</a:t>
            </a:r>
            <a:r>
              <a:rPr lang="ru-RU" altLang="ru-RU" sz="1400" b="1" dirty="0"/>
              <a:t>,столбец</a:t>
            </a:r>
            <a:r>
              <a:rPr lang="en-US" altLang="ru-RU" sz="1400" b="1" dirty="0"/>
              <a:t>]</a:t>
            </a:r>
            <a:r>
              <a:rPr lang="ru-RU" altLang="ru-RU" sz="1400" b="1" dirty="0"/>
              <a:t> .... )]</a:t>
            </a:r>
            <a:endParaRPr lang="en-US" altLang="ru-RU" sz="1400" b="1" dirty="0"/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VALUES  (</a:t>
            </a:r>
            <a:r>
              <a:rPr lang="ru-RU" altLang="ru-RU" sz="1400" b="1" dirty="0"/>
              <a:t>значение</a:t>
            </a:r>
            <a:r>
              <a:rPr lang="en-US" altLang="ru-RU" sz="1400" b="1" dirty="0"/>
              <a:t>|NULL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[</a:t>
            </a:r>
            <a:r>
              <a:rPr lang="ru-RU" altLang="ru-RU" sz="1400" b="1" dirty="0"/>
              <a:t>, значение</a:t>
            </a:r>
            <a:r>
              <a:rPr lang="en-US" altLang="ru-RU" sz="1400" b="1" dirty="0"/>
              <a:t>|NULL]</a:t>
            </a:r>
            <a:r>
              <a:rPr lang="ru-RU" altLang="ru-RU" sz="1400" b="1" dirty="0"/>
              <a:t> .....)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Перечень столбцов после имени таблицы указывает столбцы, в которые вводят значения (по умолчанию ввод во все столбцы). После слова </a:t>
            </a:r>
            <a:r>
              <a:rPr lang="en-US" altLang="ru-RU" sz="1400" dirty="0">
                <a:solidFill>
                  <a:srgbClr val="000099"/>
                </a:solidFill>
              </a:rPr>
              <a:t>VALUES</a:t>
            </a:r>
            <a:r>
              <a:rPr lang="ru-RU" altLang="ru-RU" sz="1400" dirty="0">
                <a:solidFill>
                  <a:srgbClr val="000099"/>
                </a:solidFill>
              </a:rPr>
              <a:t> перечисляют вводимые значения.</a:t>
            </a:r>
          </a:p>
          <a:p>
            <a:pPr algn="just">
              <a:spcBef>
                <a:spcPts val="0"/>
              </a:spcBef>
              <a:spcAft>
                <a:spcPts val="1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Вариант вставки с подзапросом: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INSERT INTO </a:t>
            </a:r>
            <a:r>
              <a:rPr lang="ru-RU" altLang="ru-RU" sz="1400" b="1" dirty="0" err="1"/>
              <a:t>имя_таблицы_или_представления</a:t>
            </a:r>
            <a:endParaRPr lang="en-US" altLang="ru-RU" sz="1400" b="1" dirty="0"/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(</a:t>
            </a:r>
            <a:r>
              <a:rPr lang="ru-RU" altLang="ru-RU" sz="1400" b="1" dirty="0"/>
              <a:t>столбец_1</a:t>
            </a:r>
            <a:r>
              <a:rPr lang="en-US" altLang="ru-RU" sz="1400" b="1" dirty="0"/>
              <a:t>, </a:t>
            </a:r>
            <a:r>
              <a:rPr lang="ru-RU" altLang="ru-RU" sz="1400" b="1" dirty="0"/>
              <a:t>столбец_</a:t>
            </a:r>
            <a:r>
              <a:rPr lang="en-US" altLang="ru-RU" sz="1400" b="1" dirty="0"/>
              <a:t>2, … 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_n )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SELECT </a:t>
            </a:r>
            <a:r>
              <a:rPr lang="ru-RU" altLang="ru-RU" sz="1400" b="1" dirty="0"/>
              <a:t>выражение_</a:t>
            </a:r>
            <a:r>
              <a:rPr lang="en-US" altLang="ru-RU" sz="1400" b="1" dirty="0"/>
              <a:t>1, e</a:t>
            </a:r>
            <a:r>
              <a:rPr lang="ru-RU" altLang="ru-RU" sz="1400" b="1" dirty="0"/>
              <a:t> выражение_</a:t>
            </a:r>
            <a:r>
              <a:rPr lang="en-US" altLang="ru-RU" sz="1400" b="1" dirty="0"/>
              <a:t>2, … </a:t>
            </a:r>
            <a:r>
              <a:rPr lang="ru-RU" altLang="ru-RU" sz="1400" b="1" dirty="0"/>
              <a:t>выражение_</a:t>
            </a:r>
            <a:r>
              <a:rPr lang="en-US" altLang="ru-RU" sz="1400" b="1" dirty="0"/>
              <a:t>n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FROM </a:t>
            </a:r>
            <a:r>
              <a:rPr lang="ru-RU" altLang="ru-RU" sz="1400" b="1" dirty="0" err="1"/>
              <a:t>таблица_источник</a:t>
            </a:r>
            <a:endParaRPr lang="en-US" altLang="ru-RU" sz="1400" b="1" dirty="0"/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[WHERE </a:t>
            </a:r>
            <a:r>
              <a:rPr lang="ru-RU" altLang="ru-RU" sz="1400" b="1" dirty="0"/>
              <a:t>условия</a:t>
            </a:r>
            <a:r>
              <a:rPr lang="en-US" altLang="ru-RU" sz="1400" b="1" dirty="0"/>
              <a:t>];</a:t>
            </a:r>
            <a:endParaRPr lang="ru-RU" altLang="ru-RU" sz="1400" b="1" dirty="0"/>
          </a:p>
          <a:p>
            <a:pPr algn="just">
              <a:spcBef>
                <a:spcPts val="0"/>
              </a:spcBef>
              <a:spcAft>
                <a:spcPts val="1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Изменение  существующих  строк  выполняет  инструкция  </a:t>
            </a:r>
            <a:r>
              <a:rPr lang="en-US" altLang="ru-RU" sz="1400" b="1" dirty="0">
                <a:solidFill>
                  <a:srgbClr val="000099"/>
                </a:solidFill>
              </a:rPr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en-US" altLang="ru-RU" sz="1400" b="1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ru-RU" sz="1400" b="1" dirty="0"/>
              <a:t>UPDATE </a:t>
            </a:r>
            <a:r>
              <a:rPr lang="ru-RU" altLang="ru-RU" sz="1400" b="1" dirty="0" err="1"/>
              <a:t>имя_таблицы_или_представления</a:t>
            </a:r>
            <a:r>
              <a:rPr lang="en-US" altLang="ru-RU" sz="1400" b="1" dirty="0"/>
              <a:t>  </a:t>
            </a:r>
            <a:endParaRPr lang="ru-RU" altLang="ru-RU" sz="1400" b="1" dirty="0"/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	SET  </a:t>
            </a:r>
            <a:r>
              <a:rPr lang="ru-RU" altLang="ru-RU" sz="1400" b="1" dirty="0"/>
              <a:t>столбец=выражение </a:t>
            </a:r>
            <a:r>
              <a:rPr lang="en-US" altLang="ru-RU" sz="1400" b="1" dirty="0"/>
              <a:t>[,</a:t>
            </a:r>
            <a:r>
              <a:rPr lang="ru-RU" altLang="ru-RU" sz="1400" b="1" dirty="0"/>
              <a:t>столбец=выражение</a:t>
            </a:r>
            <a:r>
              <a:rPr lang="en-US" altLang="ru-RU" sz="1400" b="1" dirty="0"/>
              <a:t>] ......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100"/>
              </a:spcAft>
              <a:buFontTx/>
              <a:buNone/>
            </a:pPr>
            <a:r>
              <a:rPr lang="en-US" altLang="ru-RU" sz="1400" b="1" dirty="0"/>
              <a:t>		[WHERE  </a:t>
            </a:r>
            <a:r>
              <a:rPr lang="ru-RU" altLang="ru-RU" sz="1400" b="1" dirty="0"/>
              <a:t>условие</a:t>
            </a:r>
            <a:r>
              <a:rPr lang="en-US" altLang="ru-RU" sz="1400" b="1" dirty="0"/>
              <a:t>];</a:t>
            </a:r>
            <a:endParaRPr lang="ru-RU" alt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Инструкции </a:t>
            </a:r>
            <a:r>
              <a:rPr lang="en-US" altLang="ru-RU" sz="2000" b="1" dirty="0">
                <a:solidFill>
                  <a:srgbClr val="CE2816"/>
                </a:solidFill>
              </a:rPr>
              <a:t>DML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F92829-6013-4383-9B7A-8205112D4D8D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81012"/>
            <a:ext cx="6768752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Удаляются строки из таблицы инструкцией  </a:t>
            </a:r>
            <a:r>
              <a:rPr lang="en-US" altLang="ru-RU" sz="1400" dirty="0">
                <a:solidFill>
                  <a:srgbClr val="000099"/>
                </a:solidFill>
              </a:rPr>
              <a:t>DELETE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en-US" altLang="ru-RU" sz="1400" b="1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ru-RU" sz="1400" b="1" dirty="0"/>
              <a:t>DELETE  [FROM]</a:t>
            </a:r>
            <a:r>
              <a:rPr lang="ru-RU" altLang="ru-RU" sz="1400" b="1" dirty="0"/>
              <a:t> </a:t>
            </a:r>
            <a:r>
              <a:rPr lang="ru-RU" altLang="ru-RU" sz="1400" b="1" dirty="0" err="1"/>
              <a:t>имя_таблицы_или_представления</a:t>
            </a:r>
            <a:r>
              <a:rPr lang="en-US" altLang="ru-RU" sz="1400" b="1" dirty="0"/>
              <a:t> 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ru-RU" sz="1400" b="1" dirty="0"/>
              <a:t>		[ WHERE </a:t>
            </a:r>
            <a:r>
              <a:rPr lang="ru-RU" altLang="ru-RU" sz="1400" b="1" dirty="0"/>
              <a:t> условие</a:t>
            </a:r>
            <a:r>
              <a:rPr lang="en-US" altLang="ru-RU" sz="1400" b="1" dirty="0"/>
              <a:t>]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 фраза  </a:t>
            </a:r>
            <a:r>
              <a:rPr lang="en-US" altLang="ru-RU" sz="1400" dirty="0">
                <a:solidFill>
                  <a:srgbClr val="000099"/>
                </a:solidFill>
              </a:rPr>
              <a:t>WHERE  </a:t>
            </a:r>
            <a:r>
              <a:rPr lang="ru-RU" altLang="ru-RU" sz="1400" dirty="0">
                <a:solidFill>
                  <a:srgbClr val="000099"/>
                </a:solidFill>
              </a:rPr>
              <a:t>отсутствует,  будут  удалены  все  строки.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Для безвозвратного удаления используют инструкцию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/>
              <a:t>TRUNCATE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Инструкция </a:t>
            </a:r>
            <a:r>
              <a:rPr lang="ru-RU" altLang="ru-RU" sz="1400" b="1" dirty="0"/>
              <a:t>MERGE</a:t>
            </a:r>
            <a:r>
              <a:rPr lang="ru-RU" altLang="ru-RU" sz="1400" dirty="0">
                <a:solidFill>
                  <a:srgbClr val="000099"/>
                </a:solidFill>
              </a:rPr>
              <a:t> выполняет вставку (</a:t>
            </a:r>
            <a:r>
              <a:rPr lang="ru-RU" altLang="ru-RU" sz="1400" b="1" dirty="0"/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), обновление (</a:t>
            </a:r>
            <a:r>
              <a:rPr lang="ru-RU" altLang="ru-RU" sz="1400" b="1" dirty="0"/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), или удаление (</a:t>
            </a:r>
            <a:r>
              <a:rPr lang="ru-RU" altLang="ru-RU" sz="1400" b="1" dirty="0"/>
              <a:t>DELETE</a:t>
            </a:r>
            <a:r>
              <a:rPr lang="ru-RU" altLang="ru-RU" sz="1400" dirty="0">
                <a:solidFill>
                  <a:srgbClr val="000099"/>
                </a:solidFill>
              </a:rPr>
              <a:t>) строки в таблице по некоторому условию, то есть,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заменяет эти инструкции </a:t>
            </a:r>
            <a:r>
              <a:rPr lang="ru-RU" altLang="ru-RU" sz="1400" b="1" dirty="0"/>
              <a:t>DML</a:t>
            </a:r>
            <a:r>
              <a:rPr lang="ru-RU" altLang="ru-RU" sz="1400" dirty="0">
                <a:solidFill>
                  <a:srgbClr val="000099"/>
                </a:solidFill>
              </a:rPr>
              <a:t>. Одну и ту же строку таблицы нельзя изменить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несколько раз в одной  инструкции </a:t>
            </a:r>
            <a:r>
              <a:rPr lang="ru-RU" altLang="ru-RU" sz="1400" b="1" dirty="0"/>
              <a:t>MERGE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Инструкция </a:t>
            </a:r>
            <a:r>
              <a:rPr lang="ru-RU" altLang="ru-RU" sz="1400" b="1" dirty="0"/>
              <a:t>MERGE</a:t>
            </a:r>
            <a:r>
              <a:rPr lang="ru-RU" altLang="ru-RU" sz="1400" dirty="0">
                <a:solidFill>
                  <a:srgbClr val="000099"/>
                </a:solidFill>
              </a:rPr>
              <a:t> впервые появилась в стандарте </a:t>
            </a:r>
            <a:r>
              <a:rPr lang="en-US" altLang="ru-RU" sz="1400" dirty="0">
                <a:solidFill>
                  <a:srgbClr val="000099"/>
                </a:solidFill>
              </a:rPr>
              <a:t>SQL-2011.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Инструкции </a:t>
            </a:r>
            <a:r>
              <a:rPr lang="en-US" altLang="ru-RU" sz="2000" b="1" dirty="0">
                <a:solidFill>
                  <a:srgbClr val="CE2816"/>
                </a:solidFill>
              </a:rPr>
              <a:t>DML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609BF0-DA9C-4E5F-A5DE-D158A6D6DDBE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81012"/>
            <a:ext cx="7488832" cy="41789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Синтаксис инструкции </a:t>
            </a:r>
            <a:r>
              <a:rPr lang="en-US" altLang="ru-RU" sz="1400" b="1" dirty="0">
                <a:solidFill>
                  <a:srgbClr val="000099"/>
                </a:solidFill>
              </a:rPr>
              <a:t>MERGE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MERGE INTO </a:t>
            </a:r>
            <a:r>
              <a:rPr lang="ru-RU" altLang="ru-RU" sz="1400" b="1" dirty="0" err="1"/>
              <a:t>имя_таблицы</a:t>
            </a:r>
            <a:r>
              <a:rPr lang="en-US" altLang="ru-RU" sz="1400" b="1" dirty="0"/>
              <a:t>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USING </a:t>
            </a:r>
            <a:r>
              <a:rPr lang="ru-RU" altLang="ru-RU" sz="1400" b="1" dirty="0"/>
              <a:t>таблица-</a:t>
            </a:r>
            <a:r>
              <a:rPr lang="ru-RU" altLang="ru-RU" sz="1400" b="1" dirty="0" err="1"/>
              <a:t>источник_или_запрос</a:t>
            </a:r>
            <a:r>
              <a:rPr lang="en-US" altLang="ru-RU" sz="1400" b="1" dirty="0"/>
              <a:t> ON (</a:t>
            </a:r>
            <a:r>
              <a:rPr lang="ru-RU" altLang="ru-RU" sz="1400" b="1" dirty="0"/>
              <a:t>условие</a:t>
            </a:r>
            <a:r>
              <a:rPr lang="en-US" altLang="ru-RU" sz="1400" b="1" dirty="0"/>
              <a:t>) </a:t>
            </a:r>
            <a:endParaRPr lang="ru-RU" altLang="ru-RU" sz="1400" b="1" dirty="0"/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WHEN MATCHED THEN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UPDATE SET column1 = value1 [, column2 = value2 ...]</a:t>
            </a:r>
            <a:endParaRPr lang="ru-RU" altLang="ru-RU" sz="1400" b="1" dirty="0"/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[DELETE </a:t>
            </a:r>
            <a:r>
              <a:rPr lang="ru-RU" altLang="ru-RU" sz="1400" b="1" dirty="0"/>
              <a:t>фраза_</a:t>
            </a:r>
            <a:r>
              <a:rPr lang="en-US" altLang="ru-RU" sz="1400" b="1" dirty="0"/>
              <a:t>WHERE]</a:t>
            </a:r>
            <a:endParaRPr lang="ru-RU" altLang="ru-RU" sz="1400" b="1" dirty="0"/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WHEN NOT MATCHED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THEN INSERT (column1 [, column2 ...]) VALUES (value1 [, value2 ...)</a:t>
            </a:r>
            <a:r>
              <a:rPr lang="ru-RU" altLang="ru-RU" sz="1400" b="1" dirty="0"/>
              <a:t>;</a:t>
            </a:r>
            <a:endParaRPr lang="en-US" altLang="ru-RU" sz="1400" b="1" dirty="0"/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ru-RU" altLang="ru-RU" sz="1400" b="1" dirty="0"/>
              <a:t>INTO</a:t>
            </a:r>
            <a:r>
              <a:rPr lang="ru-RU" altLang="ru-RU" sz="1400" dirty="0">
                <a:solidFill>
                  <a:srgbClr val="000099"/>
                </a:solidFill>
              </a:rPr>
              <a:t> - задает имя таблицы с изменяемыми данными.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ru-RU" altLang="ru-RU" sz="1400" b="1" dirty="0"/>
              <a:t>USING</a:t>
            </a:r>
            <a:r>
              <a:rPr lang="ru-RU" altLang="ru-RU" sz="1400" dirty="0">
                <a:solidFill>
                  <a:srgbClr val="000099"/>
                </a:solidFill>
              </a:rPr>
              <a:t> – идентифицирует источники изменяемых данных (таблицу, представление или подзапрос).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ru-RU" altLang="ru-RU" sz="1400" b="1" dirty="0"/>
              <a:t>ON</a:t>
            </a:r>
            <a:r>
              <a:rPr lang="ru-RU" altLang="ru-RU" sz="1400" dirty="0">
                <a:solidFill>
                  <a:srgbClr val="000099"/>
                </a:solidFill>
              </a:rPr>
              <a:t> – условие для выбора действия.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ru-RU" altLang="ru-RU" sz="1400" b="1" dirty="0"/>
              <a:t>WHEN MATCHED | WHEN NOT MATCHED</a:t>
            </a:r>
            <a:r>
              <a:rPr lang="ru-RU" altLang="ru-RU" sz="1400" dirty="0">
                <a:solidFill>
                  <a:srgbClr val="000099"/>
                </a:solidFill>
              </a:rPr>
              <a:t> – определяет  реакцию на результаты условия объединения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Пример с инструкцией </a:t>
            </a:r>
            <a:r>
              <a:rPr lang="en-US" altLang="ru-RU" sz="2000" b="1" dirty="0">
                <a:solidFill>
                  <a:srgbClr val="C00000"/>
                </a:solidFill>
              </a:rPr>
              <a:t>MERGE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F1968-465D-4F84-9419-1D1383E5CBD8}"/>
              </a:ext>
            </a:extLst>
          </p:cNvPr>
          <p:cNvSpPr txBox="1"/>
          <p:nvPr/>
        </p:nvSpPr>
        <p:spPr>
          <a:xfrm>
            <a:off x="899592" y="483518"/>
            <a:ext cx="734481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Создаём заполненную таблицу </a:t>
            </a:r>
            <a:r>
              <a:rPr lang="en-US" altLang="ru-RU" sz="1400" b="1" dirty="0"/>
              <a:t>DEPARTMENT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данные которой будем менять: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CREATE TABLE DEPARTMENT (</a:t>
            </a:r>
            <a:r>
              <a:rPr lang="en-US" altLang="ru-RU" sz="1400" b="1" dirty="0" err="1"/>
              <a:t>deptno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dname</a:t>
            </a:r>
            <a:r>
              <a:rPr lang="en-US" altLang="ru-RU" sz="1400" b="1" dirty="0"/>
              <a:t>, loc) AS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SELECT 10, 'ACCOUNTING ', 'NEW YORK' FROM dual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UNION ALL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SELECT  20,'RESEARCH',' DALLAS' FROM dual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UNION ALL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b="1" dirty="0"/>
              <a:t> </a:t>
            </a:r>
            <a:r>
              <a:rPr lang="en-US" altLang="ru-RU" sz="1400" b="1" dirty="0"/>
              <a:t>	SELECT  30,'SALES', 'CHICAGO' FROM dual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UNION ALL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b="1" dirty="0"/>
              <a:t> </a:t>
            </a:r>
            <a:r>
              <a:rPr lang="en-US" altLang="ru-RU" sz="1400" b="1" dirty="0"/>
              <a:t>	SELECT 40,'OPERATIONS', 'BOSTON' FROM dual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UNION ALL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b="1" dirty="0"/>
              <a:t> </a:t>
            </a:r>
            <a:r>
              <a:rPr lang="en-US" altLang="ru-RU" sz="1400" b="1" dirty="0"/>
              <a:t>	SELECT 60,'HELP DESK ', 'PITTSBURGH' FROM dual;</a:t>
            </a:r>
          </a:p>
          <a:p>
            <a:pPr indent="360000" algn="just">
              <a:spcAft>
                <a:spcPts val="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 таблицу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/>
              <a:t>DEPT_ONLINE</a:t>
            </a:r>
            <a:r>
              <a:rPr lang="en-US" altLang="ru-RU" sz="1400" dirty="0">
                <a:solidFill>
                  <a:srgbClr val="000099"/>
                </a:solidFill>
              </a:rPr>
              <a:t> – </a:t>
            </a:r>
            <a:r>
              <a:rPr lang="ru-RU" altLang="ru-RU" sz="1400" dirty="0">
                <a:solidFill>
                  <a:srgbClr val="000099"/>
                </a:solidFill>
              </a:rPr>
              <a:t>источник изменений:</a:t>
            </a: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CREATE TABLE DEPT_ONLINE (</a:t>
            </a:r>
            <a:r>
              <a:rPr lang="en-US" altLang="ru-RU" sz="1400" b="1" dirty="0" err="1"/>
              <a:t>deptno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dname</a:t>
            </a:r>
            <a:r>
              <a:rPr lang="en-US" altLang="ru-RU" sz="1400" b="1" dirty="0"/>
              <a:t>, loc)    AS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SELECT  20,'RESEARCH DEV',' DALLAS' FROM dual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UNION ALL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SELECT 40,'OPERATIONS', 'BOSTON' FROM dual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UNION ALL</a:t>
            </a:r>
            <a:endParaRPr lang="ru-RU" altLang="ru-RU" sz="1400" b="1" dirty="0"/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SELECT 50,'ENGINEERING ', 'WEXFORD' FROM dual;</a:t>
            </a:r>
            <a:endParaRPr lang="ru-RU" alt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Пример с инструкцией </a:t>
            </a:r>
            <a:r>
              <a:rPr lang="en-US" altLang="ru-RU" sz="2000" b="1" dirty="0">
                <a:solidFill>
                  <a:srgbClr val="C00000"/>
                </a:solidFill>
              </a:rPr>
              <a:t>MERGE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0255E4-54A1-4BAF-A2AA-A16678C5419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Одной инструкцией </a:t>
            </a:r>
            <a:r>
              <a:rPr lang="en-US" altLang="ru-RU" sz="1400" b="1" dirty="0"/>
              <a:t>MERGE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обновим данные по отделу </a:t>
            </a:r>
            <a:r>
              <a:rPr lang="ru-RU" altLang="ru-RU" sz="1400" dirty="0"/>
              <a:t>20</a:t>
            </a:r>
            <a:r>
              <a:rPr lang="ru-RU" altLang="ru-RU" sz="1400" dirty="0">
                <a:solidFill>
                  <a:srgbClr val="000099"/>
                </a:solidFill>
              </a:rPr>
              <a:t> (выполним </a:t>
            </a:r>
            <a:r>
              <a:rPr lang="ru-RU" altLang="ru-RU" sz="1400" b="1" dirty="0"/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) и вставку (инструкция </a:t>
            </a:r>
            <a:r>
              <a:rPr lang="ru-RU" altLang="ru-RU" sz="1400" b="1" dirty="0"/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) нового отдел </a:t>
            </a:r>
            <a:r>
              <a:rPr lang="ru-RU" altLang="ru-RU" sz="1400" b="1" dirty="0"/>
              <a:t>ENGINEERING</a:t>
            </a:r>
            <a:r>
              <a:rPr lang="ru-RU" altLang="ru-RU" sz="1400" dirty="0">
                <a:solidFill>
                  <a:srgbClr val="000099"/>
                </a:solidFill>
              </a:rPr>
              <a:t> с </a:t>
            </a:r>
            <a:r>
              <a:rPr lang="en-US" altLang="ru-RU" sz="1400" b="1" dirty="0" err="1"/>
              <a:t>deptno</a:t>
            </a:r>
            <a:r>
              <a:rPr lang="ru-RU" altLang="ru-RU" sz="1400" b="1" dirty="0"/>
              <a:t> = 50</a:t>
            </a:r>
            <a:r>
              <a:rPr lang="ru-RU" altLang="ru-RU" sz="1400" dirty="0">
                <a:solidFill>
                  <a:srgbClr val="000099"/>
                </a:solidFill>
              </a:rPr>
              <a:t>. У отдела </a:t>
            </a:r>
            <a:r>
              <a:rPr lang="ru-RU" altLang="ru-RU" sz="1400" b="1" dirty="0"/>
              <a:t>OPERATIONS</a:t>
            </a:r>
            <a:r>
              <a:rPr lang="ru-RU" altLang="ru-RU" sz="1400" dirty="0">
                <a:solidFill>
                  <a:srgbClr val="000099"/>
                </a:solidFill>
              </a:rPr>
              <a:t> старое значение заменено на такое же новое.</a:t>
            </a:r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dirty="0"/>
              <a:t>MERGE </a:t>
            </a:r>
            <a:r>
              <a:rPr lang="en-US" altLang="ru-RU" sz="1400" b="1" dirty="0"/>
              <a:t>INTO</a:t>
            </a:r>
            <a:r>
              <a:rPr lang="en-US" altLang="ru-RU" sz="1400" dirty="0"/>
              <a:t> department d</a:t>
            </a:r>
            <a:endParaRPr lang="ru-RU" altLang="ru-RU" sz="1400" dirty="0"/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USING</a:t>
            </a:r>
            <a:r>
              <a:rPr lang="en-US" altLang="ru-RU" sz="1400" dirty="0"/>
              <a:t> (</a:t>
            </a:r>
            <a:r>
              <a:rPr lang="en-US" altLang="ru-RU" sz="1400" b="1" dirty="0"/>
              <a:t>SELECT</a:t>
            </a:r>
            <a:r>
              <a:rPr lang="en-US" altLang="ru-RU" sz="1400" dirty="0"/>
              <a:t> </a:t>
            </a:r>
            <a:r>
              <a:rPr lang="en-US" altLang="ru-RU" sz="1400" dirty="0" err="1"/>
              <a:t>deptno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dname</a:t>
            </a:r>
            <a:r>
              <a:rPr lang="en-US" altLang="ru-RU" sz="1400" dirty="0"/>
              <a:t>, loc </a:t>
            </a:r>
            <a:r>
              <a:rPr lang="en-US" altLang="ru-RU" sz="1400" b="1" dirty="0"/>
              <a:t>FROM</a:t>
            </a:r>
            <a:r>
              <a:rPr lang="en-US" altLang="ru-RU" sz="1400" dirty="0"/>
              <a:t> </a:t>
            </a:r>
            <a:r>
              <a:rPr lang="en-US" altLang="ru-RU" sz="1400" dirty="0" err="1"/>
              <a:t>dept_online</a:t>
            </a:r>
            <a:r>
              <a:rPr lang="en-US" altLang="ru-RU" sz="1400" dirty="0"/>
              <a:t>) e</a:t>
            </a:r>
            <a:endParaRPr lang="ru-RU" altLang="ru-RU" sz="1400" dirty="0"/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ON</a:t>
            </a:r>
            <a:r>
              <a:rPr lang="en-US" altLang="ru-RU" sz="1400" dirty="0"/>
              <a:t> (</a:t>
            </a:r>
            <a:r>
              <a:rPr lang="en-US" altLang="ru-RU" sz="1400" dirty="0" err="1"/>
              <a:t>d.deptno</a:t>
            </a:r>
            <a:r>
              <a:rPr lang="en-US" altLang="ru-RU" sz="1400" dirty="0"/>
              <a:t> = </a:t>
            </a:r>
            <a:r>
              <a:rPr lang="en-US" altLang="ru-RU" sz="1400" dirty="0" err="1"/>
              <a:t>e.deptno</a:t>
            </a:r>
            <a:r>
              <a:rPr lang="en-US" altLang="ru-RU" sz="1400" dirty="0"/>
              <a:t>)</a:t>
            </a:r>
            <a:endParaRPr lang="ru-RU" altLang="ru-RU" sz="1400" dirty="0"/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dirty="0"/>
              <a:t>WHEN MATCHED THEN</a:t>
            </a:r>
            <a:endParaRPr lang="ru-RU" altLang="ru-RU" sz="1400" dirty="0"/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UPDATE</a:t>
            </a:r>
            <a:r>
              <a:rPr lang="en-US" altLang="ru-RU" sz="1400" dirty="0"/>
              <a:t> </a:t>
            </a:r>
            <a:r>
              <a:rPr lang="en-US" altLang="ru-RU" sz="1400" b="1" dirty="0"/>
              <a:t>SET</a:t>
            </a:r>
            <a:r>
              <a:rPr lang="en-US" altLang="ru-RU" sz="1400" dirty="0"/>
              <a:t> </a:t>
            </a:r>
            <a:r>
              <a:rPr lang="en-US" altLang="ru-RU" sz="1400" dirty="0" err="1"/>
              <a:t>d.dname</a:t>
            </a:r>
            <a:r>
              <a:rPr lang="en-US" altLang="ru-RU" sz="1400" dirty="0"/>
              <a:t> = </a:t>
            </a:r>
            <a:r>
              <a:rPr lang="en-US" altLang="ru-RU" sz="1400" dirty="0" err="1"/>
              <a:t>e.dname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d.loc</a:t>
            </a:r>
            <a:r>
              <a:rPr lang="en-US" altLang="ru-RU" sz="1400" dirty="0"/>
              <a:t> = </a:t>
            </a:r>
            <a:r>
              <a:rPr lang="en-US" altLang="ru-RU" sz="1400" dirty="0" err="1"/>
              <a:t>e.loc</a:t>
            </a:r>
            <a:endParaRPr lang="ru-RU" altLang="ru-RU" sz="1400" dirty="0"/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dirty="0"/>
              <a:t>WHEN </a:t>
            </a:r>
            <a:r>
              <a:rPr lang="en-US" altLang="ru-RU" sz="1400" b="1" dirty="0"/>
              <a:t>NOT</a:t>
            </a:r>
            <a:r>
              <a:rPr lang="en-US" altLang="ru-RU" sz="1400" dirty="0"/>
              <a:t> MATCHED THEN</a:t>
            </a:r>
            <a:endParaRPr lang="ru-RU" altLang="ru-RU" sz="1400" dirty="0"/>
          </a:p>
          <a:p>
            <a:pPr marL="0" indent="360000" algn="just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ru-RU" sz="1400" b="1" dirty="0"/>
              <a:t>	INSERT</a:t>
            </a:r>
            <a:r>
              <a:rPr lang="en-US" altLang="ru-RU" sz="1400" dirty="0"/>
              <a:t>(</a:t>
            </a:r>
            <a:r>
              <a:rPr lang="en-US" altLang="ru-RU" sz="1400" dirty="0" err="1"/>
              <a:t>d.deptno,d.dname,d.loc</a:t>
            </a:r>
            <a:r>
              <a:rPr lang="en-US" altLang="ru-RU" sz="1400" dirty="0"/>
              <a:t>) </a:t>
            </a:r>
            <a:r>
              <a:rPr lang="en-US" altLang="ru-RU" sz="1400" b="1" dirty="0"/>
              <a:t>VALUES</a:t>
            </a:r>
            <a:r>
              <a:rPr lang="en-US" altLang="ru-RU" sz="1400" dirty="0"/>
              <a:t>(</a:t>
            </a:r>
            <a:r>
              <a:rPr lang="en-US" altLang="ru-RU" sz="1400" dirty="0" err="1"/>
              <a:t>e.deptno,e.dname,e.loc</a:t>
            </a:r>
            <a:r>
              <a:rPr lang="en-US" altLang="ru-RU" sz="1400" dirty="0"/>
              <a:t>);</a:t>
            </a:r>
            <a:endParaRPr lang="ru-RU" alt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B292B5-5AEC-40D4-A25B-4139EE2D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8" y="2643758"/>
            <a:ext cx="5256762" cy="198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786EA-D745-48A8-8B24-C0FB3FF190D4}"/>
              </a:ext>
            </a:extLst>
          </p:cNvPr>
          <p:cNvSpPr txBox="1"/>
          <p:nvPr/>
        </p:nvSpPr>
        <p:spPr>
          <a:xfrm>
            <a:off x="5520695" y="3939902"/>
            <a:ext cx="227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dirty="0">
                <a:solidFill>
                  <a:srgbClr val="000099"/>
                </a:solidFill>
              </a:rPr>
              <a:t>Исправьте ошибку сами!!</a:t>
            </a:r>
            <a:endParaRPr 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C2735-64F3-4A56-8A06-7113198A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ru-RU" altLang="ru-RU" sz="4400" b="1" dirty="0">
                <a:solidFill>
                  <a:srgbClr val="CE28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Запросы в </a:t>
            </a:r>
            <a:r>
              <a:rPr lang="en-US" altLang="ru-RU" sz="4400" b="1" dirty="0">
                <a:solidFill>
                  <a:srgbClr val="CE28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34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Язык </a:t>
            </a:r>
            <a:r>
              <a:rPr lang="en-US" altLang="ru-RU" sz="2000" b="1" dirty="0">
                <a:solidFill>
                  <a:srgbClr val="CE2816"/>
                </a:solidFill>
              </a:rPr>
              <a:t>SQL</a:t>
            </a:r>
            <a:r>
              <a:rPr lang="ru-RU" altLang="ru-RU" sz="2000" b="1" dirty="0">
                <a:solidFill>
                  <a:srgbClr val="CE2816"/>
                </a:solidFill>
              </a:rPr>
              <a:t>. Запрос в рамках </a:t>
            </a:r>
            <a:r>
              <a:rPr lang="en-US" altLang="ru-RU" sz="2000" b="1" dirty="0">
                <a:solidFill>
                  <a:srgbClr val="CE2816"/>
                </a:solidFill>
              </a:rPr>
              <a:t>TRC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272A7-4710-4527-AACA-D469F2B1C9D1}"/>
              </a:ext>
            </a:extLst>
          </p:cNvPr>
          <p:cNvSpPr txBox="1"/>
          <p:nvPr/>
        </p:nvSpPr>
        <p:spPr>
          <a:xfrm>
            <a:off x="899592" y="483518"/>
            <a:ext cx="734481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оставаться строго в рамках исчисления на кортежах, то инструкция </a:t>
            </a:r>
            <a:r>
              <a:rPr lang="en-US" altLang="ru-RU" sz="1400" b="1" dirty="0"/>
              <a:t>SELECT</a:t>
            </a:r>
            <a:r>
              <a:rPr lang="en-US" altLang="ru-RU" sz="1400" dirty="0">
                <a:solidFill>
                  <a:srgbClr val="000099"/>
                </a:solidFill>
              </a:rPr>
              <a:t>  (</a:t>
            </a:r>
            <a:r>
              <a:rPr lang="ru-RU" altLang="ru-RU" sz="1400" dirty="0">
                <a:solidFill>
                  <a:srgbClr val="000099"/>
                </a:solidFill>
              </a:rPr>
              <a:t>по-русски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выбрать</a:t>
            </a:r>
            <a:r>
              <a:rPr lang="en-US" altLang="ru-RU" sz="1400" dirty="0">
                <a:solidFill>
                  <a:srgbClr val="000099"/>
                </a:solidFill>
              </a:rPr>
              <a:t>”)</a:t>
            </a:r>
            <a:r>
              <a:rPr lang="ru-RU" altLang="ru-RU" sz="1400" dirty="0">
                <a:solidFill>
                  <a:srgbClr val="000099"/>
                </a:solidFill>
              </a:rPr>
              <a:t> должна состоять минимум из двух фраз </a:t>
            </a:r>
            <a:r>
              <a:rPr lang="en-US" altLang="ru-RU" sz="1400" b="1" dirty="0"/>
              <a:t>SELECT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FROM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по-русски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из</a:t>
            </a:r>
            <a:r>
              <a:rPr lang="en-US" altLang="ru-RU" sz="1400" dirty="0">
                <a:solidFill>
                  <a:srgbClr val="000099"/>
                </a:solidFill>
              </a:rPr>
              <a:t>”)</a:t>
            </a:r>
            <a:r>
              <a:rPr lang="ru-RU" altLang="ru-RU" sz="1400" dirty="0">
                <a:solidFill>
                  <a:srgbClr val="000099"/>
                </a:solidFill>
              </a:rPr>
              <a:t>. Синтаксис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SELECT DISTINCT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 {[*]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{</a:t>
            </a:r>
            <a:r>
              <a:rPr lang="ru-RU" altLang="ru-RU" sz="1400" b="1" dirty="0"/>
              <a:t> столбец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константа</a:t>
            </a:r>
            <a:r>
              <a:rPr lang="en-US" altLang="ru-RU" sz="1400" b="1" dirty="0"/>
              <a:t>[ </a:t>
            </a:r>
            <a:r>
              <a:rPr lang="ru-RU" altLang="ru-RU" sz="1400" b="1" dirty="0"/>
              <a:t>псевдоним</a:t>
            </a:r>
            <a:r>
              <a:rPr lang="en-US" altLang="ru-RU" sz="1400" b="1" dirty="0"/>
              <a:t>]}</a:t>
            </a:r>
            <a:r>
              <a:rPr lang="ru-RU" altLang="ru-RU" sz="1400" b="1" dirty="0"/>
              <a:t>,  ... </a:t>
            </a:r>
            <a:r>
              <a:rPr lang="en-US" altLang="ru-RU" sz="1400" b="1" dirty="0"/>
              <a:t>}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FROM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{</a:t>
            </a:r>
            <a:r>
              <a:rPr lang="ru-RU" altLang="ru-RU" sz="1400" b="1" dirty="0"/>
              <a:t>таблица,  ... </a:t>
            </a:r>
            <a:r>
              <a:rPr lang="en-US" altLang="ru-RU" sz="1400" b="1" dirty="0"/>
              <a:t>}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en-US" altLang="ru-RU" sz="1400" b="1" dirty="0"/>
              <a:t>FROM</a:t>
            </a:r>
            <a:r>
              <a:rPr lang="ru-RU" altLang="ru-RU" sz="1400" dirty="0">
                <a:solidFill>
                  <a:srgbClr val="000099"/>
                </a:solidFill>
              </a:rPr>
              <a:t>  задает список таблиц, из которых производится выборка, а слово </a:t>
            </a:r>
            <a:r>
              <a:rPr lang="en-US" altLang="ru-RU" sz="1400" b="1" dirty="0"/>
              <a:t>DISTINCT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позволяет  избежать  дублирования  строк, недопустимого в реляционной модели.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Если список содержит более одной таблицы, то образуется декартово произведение.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максимальном варианте запрос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рамках исчисления на кортежах имеет формат:	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SELECT DISTINCT  {[*] |{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константа  </a:t>
            </a:r>
            <a:r>
              <a:rPr lang="en-US" altLang="ru-RU" sz="1400" b="1" dirty="0"/>
              <a:t>[</a:t>
            </a:r>
            <a:r>
              <a:rPr lang="ru-RU" altLang="ru-RU" sz="1400" b="1" dirty="0"/>
              <a:t>псевдоним</a:t>
            </a:r>
            <a:r>
              <a:rPr lang="en-US" altLang="ru-RU" sz="1400" b="1" dirty="0"/>
              <a:t>]}</a:t>
            </a:r>
            <a:r>
              <a:rPr lang="ru-RU" altLang="ru-RU" sz="1400" b="1" dirty="0"/>
              <a:t>,  ..... </a:t>
            </a:r>
            <a:r>
              <a:rPr lang="en-US" altLang="ru-RU" sz="1400" b="1" dirty="0"/>
              <a:t>}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FROM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{</a:t>
            </a:r>
            <a:r>
              <a:rPr lang="ru-RU" altLang="ru-RU" sz="1400" b="1" dirty="0"/>
              <a:t>таблица,  ....... </a:t>
            </a:r>
            <a:r>
              <a:rPr lang="en-US" altLang="ru-RU" sz="1400" b="1" dirty="0"/>
              <a:t>}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b="1" dirty="0"/>
              <a:t>WHERE</a:t>
            </a:r>
            <a:r>
              <a:rPr lang="ru-RU" altLang="ru-RU" sz="1400" b="1" dirty="0"/>
              <a:t>  условие(я)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Добавленная фраза </a:t>
            </a:r>
            <a:r>
              <a:rPr lang="en-US" altLang="ru-RU" sz="1400" b="1" dirty="0"/>
              <a:t>WHERE</a:t>
            </a:r>
            <a:r>
              <a:rPr lang="ru-RU" altLang="ru-RU" sz="1400" dirty="0">
                <a:solidFill>
                  <a:srgbClr val="000099"/>
                </a:solidFill>
              </a:rPr>
              <a:t> (по-русски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где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определяет условия, которым должны удовлетворять выбираемые кортежи, а также условия соединения таблиц, упомянутых во фразе </a:t>
            </a:r>
            <a:r>
              <a:rPr lang="en-US" altLang="ru-RU" sz="1400" b="1" dirty="0"/>
              <a:t>WHERE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вы видели на практике, этого слишком мало!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Функций от столбцов и констант в </a:t>
            </a:r>
            <a:r>
              <a:rPr lang="en-GB" altLang="ru-RU" sz="1400" dirty="0">
                <a:solidFill>
                  <a:srgbClr val="000099"/>
                </a:solidFill>
              </a:rPr>
              <a:t>TRC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нет.</a:t>
            </a:r>
            <a:endParaRPr lang="ru-RU" altLang="ru-RU" sz="14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Язык </a:t>
            </a:r>
            <a:r>
              <a:rPr lang="en-US" altLang="ru-RU" sz="2000" b="1" dirty="0">
                <a:solidFill>
                  <a:srgbClr val="CE2816"/>
                </a:solidFill>
              </a:rPr>
              <a:t>SQL</a:t>
            </a:r>
            <a:r>
              <a:rPr lang="ru-RU" altLang="ru-RU" sz="2000" b="1" dirty="0">
                <a:solidFill>
                  <a:srgbClr val="CE2816"/>
                </a:solidFill>
              </a:rPr>
              <a:t>. Простейший запрос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FBCAD-27A3-4A8E-BC12-30E3AF12E254}"/>
              </a:ext>
            </a:extLst>
          </p:cNvPr>
          <p:cNvSpPr txBox="1"/>
          <p:nvPr/>
        </p:nvSpPr>
        <p:spPr>
          <a:xfrm>
            <a:off x="755576" y="483518"/>
            <a:ext cx="7776864" cy="4101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А теперь как простой </a:t>
            </a:r>
            <a:r>
              <a:rPr lang="en-US" altLang="ru-RU" sz="1400" b="1" dirty="0"/>
              <a:t>SELECT</a:t>
            </a:r>
            <a:r>
              <a:rPr lang="ru-RU" altLang="ru-RU" sz="1400" dirty="0">
                <a:solidFill>
                  <a:srgbClr val="000099"/>
                </a:solidFill>
              </a:rPr>
              <a:t> выглядит на самом деле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SELECT  [DISTINCT]  {[*]|{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константа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функция</a:t>
            </a:r>
            <a:r>
              <a:rPr lang="en-US" altLang="ru-RU" sz="1400" b="1" dirty="0"/>
              <a:t>[ </a:t>
            </a:r>
            <a:r>
              <a:rPr lang="ru-RU" altLang="ru-RU" sz="1400" b="1" dirty="0"/>
              <a:t>псевдоним</a:t>
            </a:r>
            <a:r>
              <a:rPr lang="en-US" altLang="ru-RU" sz="1400" b="1" dirty="0"/>
              <a:t>]}</a:t>
            </a:r>
            <a:r>
              <a:rPr lang="ru-RU" altLang="ru-RU" sz="1400" b="1" dirty="0"/>
              <a:t>,  .....</a:t>
            </a:r>
            <a:r>
              <a:rPr lang="en-US" altLang="ru-RU" sz="1400" b="1" dirty="0"/>
              <a:t>}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FROM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{</a:t>
            </a:r>
            <a:r>
              <a:rPr lang="ru-RU" altLang="ru-RU" sz="1400" b="1" dirty="0"/>
              <a:t>таблица,  ....... </a:t>
            </a:r>
            <a:r>
              <a:rPr lang="en-US" altLang="ru-RU" sz="1400" b="1" dirty="0"/>
              <a:t>}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[WHERE</a:t>
            </a:r>
            <a:r>
              <a:rPr lang="ru-RU" altLang="ru-RU" sz="1400" b="1" dirty="0"/>
              <a:t>  условие(я)</a:t>
            </a:r>
            <a:r>
              <a:rPr lang="en-US" altLang="ru-RU" sz="1400" b="1" dirty="0"/>
              <a:t>]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[GROUP BY </a:t>
            </a:r>
            <a:r>
              <a:rPr lang="ru-RU" altLang="ru-RU" sz="1400" b="1" dirty="0" err="1"/>
              <a:t>список_столбцов</a:t>
            </a:r>
            <a:r>
              <a:rPr lang="en-US" altLang="ru-RU" sz="1400" b="1" dirty="0"/>
              <a:t>]</a:t>
            </a:r>
            <a:endParaRPr lang="ru-RU" altLang="ru-RU" sz="1400" b="1" dirty="0"/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[ORDER BY {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выражение</a:t>
            </a:r>
            <a:r>
              <a:rPr lang="en-US" altLang="ru-RU" sz="1400" b="1" dirty="0"/>
              <a:t>,  .... }  [</a:t>
            </a:r>
            <a:r>
              <a:rPr lang="en-US" altLang="ru-RU" sz="1400" b="1" u="sng" dirty="0"/>
              <a:t>ASC</a:t>
            </a:r>
            <a:r>
              <a:rPr lang="en-US" altLang="ru-RU" sz="1400" b="1" dirty="0"/>
              <a:t>|DESC]]</a:t>
            </a:r>
            <a:endParaRPr lang="ru-RU" altLang="ru-RU" sz="1400" b="1" dirty="0"/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Символ 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*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означает выбор всех столбцов. </a:t>
            </a:r>
            <a:r>
              <a:rPr lang="en-US" altLang="ru-RU" sz="1400" b="1" dirty="0"/>
              <a:t>DISTINCT</a:t>
            </a:r>
            <a:r>
              <a:rPr lang="ru-RU" altLang="ru-RU" sz="1400" dirty="0">
                <a:solidFill>
                  <a:srgbClr val="000099"/>
                </a:solidFill>
              </a:rPr>
              <a:t> теперь не обязательный символ (в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допустимы и повторы).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en-US" altLang="ru-RU" sz="1400" b="1" dirty="0"/>
              <a:t>ORDER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BY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упорядочить по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всегда стоит последней в </a:t>
            </a:r>
            <a:r>
              <a:rPr lang="en-US" altLang="ru-RU" sz="1400" b="1" dirty="0"/>
              <a:t>SELECT</a:t>
            </a:r>
            <a:r>
              <a:rPr lang="ru-RU" altLang="ru-RU" sz="1400" dirty="0">
                <a:solidFill>
                  <a:srgbClr val="000099"/>
                </a:solidFill>
              </a:rPr>
              <a:t>’е и задает упорядочение строк.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Как вы помните, в реляционной модели строки не упорядочены. Упорядочение по умолчанию ведётся по возрастанию (</a:t>
            </a:r>
            <a:r>
              <a:rPr lang="en-US" altLang="ru-RU" sz="1400" b="1" dirty="0"/>
              <a:t>ASCENDING</a:t>
            </a:r>
            <a:r>
              <a:rPr lang="ru-RU" altLang="ru-RU" sz="1400" dirty="0">
                <a:solidFill>
                  <a:srgbClr val="000099"/>
                </a:solidFill>
              </a:rPr>
              <a:t>), можно задать упорядочение по убыванию (</a:t>
            </a:r>
            <a:r>
              <a:rPr lang="en-US" altLang="ru-RU" sz="1400" b="1" dirty="0"/>
              <a:t>DESCENDING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Функции во фразе </a:t>
            </a:r>
            <a:r>
              <a:rPr lang="en-US" altLang="ru-RU" sz="1400" b="1" dirty="0"/>
              <a:t>SELECT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могут быть одно- и многострочными. Последние ещё называют групповыми. Способ группирования определяется списком столбцов во фразе </a:t>
            </a:r>
            <a:r>
              <a:rPr lang="en-US" altLang="ru-RU" sz="1400" b="1" dirty="0"/>
              <a:t>GROUP BY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Функции от значений в столбцах в реляционной теории не предусмотрены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Таким образом, уже простой запрос использующий функции, фразы </a:t>
            </a:r>
            <a:r>
              <a:rPr lang="en-US" altLang="ru-RU" sz="1400" b="1" dirty="0"/>
              <a:t>GROUP BY</a:t>
            </a:r>
            <a:r>
              <a:rPr lang="en-US" altLang="ru-RU" sz="1400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ORDER BY</a:t>
            </a:r>
            <a:r>
              <a:rPr lang="ru-RU" altLang="ru-RU" sz="1400" dirty="0">
                <a:solidFill>
                  <a:srgbClr val="000099"/>
                </a:solidFill>
              </a:rPr>
              <a:t> выводит нас за пределы реляционной теории.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47B6FC-6ED1-45F0-B68F-0D702E12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059582"/>
            <a:ext cx="3887861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ru-RU" altLang="ru-RU" sz="1400" dirty="0">
                <a:solidFill>
                  <a:schemeClr val="bg1">
                    <a:lumMod val="65000"/>
                  </a:schemeClr>
                </a:solidFill>
              </a:rPr>
              <a:t>Обычно трансляторы </a:t>
            </a:r>
            <a:r>
              <a:rPr lang="en-US" altLang="ru-RU" sz="1400" dirty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ru-RU" altLang="ru-RU" sz="1400" dirty="0">
                <a:solidFill>
                  <a:schemeClr val="bg1">
                    <a:lumMod val="65000"/>
                  </a:schemeClr>
                </a:solidFill>
              </a:rPr>
              <a:t> не чувствительны</a:t>
            </a:r>
            <a:endParaRPr lang="en-US" altLang="ru-RU" sz="14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ru-RU" altLang="ru-RU" sz="1400" dirty="0">
                <a:solidFill>
                  <a:schemeClr val="bg1">
                    <a:lumMod val="65000"/>
                  </a:schemeClr>
                </a:solidFill>
              </a:rPr>
              <a:t>к регистру записи терминов языка </a:t>
            </a:r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Выполнение однотабличного запроса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115616" y="483518"/>
            <a:ext cx="669674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Запрос выполняется путём поочерёдного применения фраз, образующих инструкцию:</a:t>
            </a:r>
          </a:p>
          <a:p>
            <a:pPr marL="342900" indent="-342900" algn="just" eaLnBrk="1" hangingPunct="1">
              <a:spcAft>
                <a:spcPts val="0"/>
              </a:spcAft>
              <a:buFont typeface="+mj-lt"/>
              <a:buAutoNum type="arabicParenR"/>
            </a:pPr>
            <a:r>
              <a:rPr lang="ru-RU" altLang="ru-RU" sz="1300" dirty="0">
                <a:solidFill>
                  <a:srgbClr val="000099"/>
                </a:solidFill>
              </a:rPr>
              <a:t>По фразе </a:t>
            </a:r>
            <a:r>
              <a:rPr lang="en-US" altLang="ru-RU" sz="1300" b="1" dirty="0"/>
              <a:t>FROM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выбираются (считываются) все строки указанной таблицы.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Учитывается псевдоним, если он задан.</a:t>
            </a:r>
          </a:p>
          <a:p>
            <a:pPr marL="342900" indent="-342900" algn="just" eaLnBrk="1" hangingPunct="1">
              <a:spcAft>
                <a:spcPts val="0"/>
              </a:spcAft>
              <a:buFont typeface="+mj-lt"/>
              <a:buAutoNum type="arabicParenR"/>
            </a:pPr>
            <a:r>
              <a:rPr lang="ru-RU" altLang="ru-RU" sz="1300" dirty="0">
                <a:solidFill>
                  <a:srgbClr val="000099"/>
                </a:solidFill>
              </a:rPr>
              <a:t>Если имеется фраза </a:t>
            </a:r>
            <a:r>
              <a:rPr lang="en-US" altLang="ru-RU" sz="1300" b="1" dirty="0"/>
              <a:t>WHERE</a:t>
            </a:r>
            <a:r>
              <a:rPr lang="ru-RU" altLang="ru-RU" sz="1300" dirty="0">
                <a:solidFill>
                  <a:srgbClr val="000099"/>
                </a:solidFill>
              </a:rPr>
              <a:t>, то отбираются строки, удовлетворяющие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заданному в ней условию.</a:t>
            </a:r>
          </a:p>
          <a:p>
            <a:pPr marL="342900" indent="-342900" algn="just" eaLnBrk="1" hangingPunct="1">
              <a:spcAft>
                <a:spcPts val="0"/>
              </a:spcAft>
              <a:buFont typeface="+mj-lt"/>
              <a:buAutoNum type="arabicParenR"/>
            </a:pPr>
            <a:r>
              <a:rPr lang="ru-RU" altLang="ru-RU" sz="1300" dirty="0">
                <a:solidFill>
                  <a:srgbClr val="000099"/>
                </a:solidFill>
              </a:rPr>
              <a:t>По списку фразы </a:t>
            </a:r>
            <a:r>
              <a:rPr lang="en-US" altLang="ru-RU" sz="1300" b="1" dirty="0"/>
              <a:t>SELECT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создаются столбцы таблицы результата,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вычисляются все значения во всех отобранных строках (в списке </a:t>
            </a:r>
            <a:r>
              <a:rPr lang="en-US" altLang="ru-RU" sz="1300" b="1" dirty="0"/>
              <a:t>SELECT</a:t>
            </a:r>
            <a:r>
              <a:rPr lang="ru-RU" altLang="ru-RU" sz="1300" dirty="0">
                <a:solidFill>
                  <a:srgbClr val="000099"/>
                </a:solidFill>
              </a:rPr>
              <a:t> могут быть функции).  </a:t>
            </a:r>
          </a:p>
          <a:p>
            <a:pPr marL="342900" indent="-342900" algn="just" eaLnBrk="1" hangingPunct="1">
              <a:spcAft>
                <a:spcPts val="0"/>
              </a:spcAft>
              <a:buFont typeface="+mj-lt"/>
              <a:buAutoNum type="arabicParenR"/>
            </a:pPr>
            <a:r>
              <a:rPr lang="ru-RU" altLang="ru-RU" sz="1300" dirty="0">
                <a:solidFill>
                  <a:srgbClr val="000099"/>
                </a:solidFill>
              </a:rPr>
              <a:t>Если имеется слово </a:t>
            </a:r>
            <a:r>
              <a:rPr lang="en-US" altLang="ru-RU" sz="1300" b="1" dirty="0"/>
              <a:t>DISTINCT</a:t>
            </a:r>
            <a:r>
              <a:rPr lang="en-US" altLang="ru-RU" sz="1300" dirty="0">
                <a:solidFill>
                  <a:srgbClr val="000099"/>
                </a:solidFill>
              </a:rPr>
              <a:t>,</a:t>
            </a:r>
            <a:r>
              <a:rPr lang="ru-RU" altLang="ru-RU" sz="1300" dirty="0">
                <a:solidFill>
                  <a:srgbClr val="000099"/>
                </a:solidFill>
              </a:rPr>
              <a:t> из полученной таблицы результатов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удаляются все повторяющиеся строки. </a:t>
            </a:r>
          </a:p>
          <a:p>
            <a:pPr marL="342900" indent="-342900" algn="just" eaLnBrk="1" hangingPunct="1">
              <a:spcAft>
                <a:spcPts val="0"/>
              </a:spcAft>
              <a:buFont typeface="+mj-lt"/>
              <a:buAutoNum type="arabicParenR"/>
            </a:pPr>
            <a:r>
              <a:rPr lang="ru-RU" altLang="ru-RU" sz="1300" dirty="0">
                <a:solidFill>
                  <a:srgbClr val="000099"/>
                </a:solidFill>
              </a:rPr>
              <a:t>Если имеется фраза </a:t>
            </a:r>
            <a:r>
              <a:rPr lang="en-US" altLang="ru-RU" sz="1300" b="1" dirty="0"/>
              <a:t>ORDER BY</a:t>
            </a:r>
            <a:r>
              <a:rPr lang="ru-RU" altLang="ru-RU" sz="1300" dirty="0">
                <a:solidFill>
                  <a:srgbClr val="000099"/>
                </a:solidFill>
              </a:rPr>
              <a:t>, то результаты отсортировывают  по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значениям записанных в ней выражений. 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Если бы можно было записывать запрос как последовательность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фраз </a:t>
            </a:r>
            <a:r>
              <a:rPr lang="en-US" altLang="ru-RU" sz="1300" b="1" dirty="0"/>
              <a:t>FROM</a:t>
            </a:r>
            <a:r>
              <a:rPr lang="ru-RU" altLang="ru-RU" sz="1300" b="1" dirty="0"/>
              <a:t>,</a:t>
            </a:r>
            <a:r>
              <a:rPr lang="en-US" altLang="ru-RU" sz="1300" b="1" dirty="0"/>
              <a:t> WHERE</a:t>
            </a:r>
            <a:r>
              <a:rPr lang="ru-RU" altLang="ru-RU" sz="1300" b="1" dirty="0"/>
              <a:t>,</a:t>
            </a:r>
            <a:r>
              <a:rPr lang="en-US" altLang="ru-RU" sz="1300" b="1" dirty="0"/>
              <a:t> SELECT</a:t>
            </a:r>
            <a:r>
              <a:rPr lang="ru-RU" altLang="ru-RU" sz="1300" b="1" dirty="0"/>
              <a:t>,</a:t>
            </a:r>
            <a:r>
              <a:rPr lang="en-US" altLang="ru-RU" sz="1300" b="1" dirty="0"/>
              <a:t> ORDER BY</a:t>
            </a:r>
            <a:r>
              <a:rPr lang="ru-RU" altLang="ru-RU" sz="1300" dirty="0">
                <a:solidFill>
                  <a:srgbClr val="000099"/>
                </a:solidFill>
              </a:rPr>
              <a:t>, что допускается русским языком, то не пришлось бы вспоминать порядок действий.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Важное замечание</a:t>
            </a:r>
            <a:r>
              <a:rPr lang="ru-RU" altLang="ru-RU" sz="1300" b="1" dirty="0">
                <a:solidFill>
                  <a:srgbClr val="000099"/>
                </a:solidFill>
              </a:rPr>
              <a:t>:</a:t>
            </a:r>
            <a:r>
              <a:rPr lang="ru-RU" altLang="ru-RU" sz="1300" dirty="0">
                <a:solidFill>
                  <a:srgbClr val="000099"/>
                </a:solidFill>
              </a:rPr>
              <a:t> Здесь и далее в разделах с названиями вида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Выполнение…</a:t>
            </a:r>
            <a:r>
              <a:rPr lang="en-US" altLang="ru-RU" sz="1300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строится теоретическая модель процесса исполнения запроса. Реализовываться (не в этом варианте) может другой алгоритм, но он обязан дать те же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C2735-64F3-4A56-8A06-7113198A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ru-RU" altLang="ru-RU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</a:t>
            </a:r>
            <a:r>
              <a:rPr lang="en-US" altLang="ru-RU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</a:t>
            </a:r>
            <a:r>
              <a:rPr lang="ru-RU" altLang="ru-RU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</a:t>
            </a:r>
            <a:r>
              <a:rPr lang="en-US" altLang="ru-RU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0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Сравнение запросов </a:t>
            </a:r>
            <a:r>
              <a:rPr lang="en-US" altLang="ru-RU" sz="2000" b="1" dirty="0">
                <a:solidFill>
                  <a:srgbClr val="CE2816"/>
                </a:solidFill>
              </a:rPr>
              <a:t>SQL </a:t>
            </a:r>
            <a:r>
              <a:rPr lang="ru-RU" altLang="ru-RU" sz="2000" b="1" dirty="0">
                <a:solidFill>
                  <a:srgbClr val="CE2816"/>
                </a:solidFill>
              </a:rPr>
              <a:t>и запросов в языке </a:t>
            </a:r>
            <a:r>
              <a:rPr lang="en-US" altLang="ru-RU" sz="2000" b="1" dirty="0">
                <a:solidFill>
                  <a:srgbClr val="CE2816"/>
                </a:solidFill>
              </a:rPr>
              <a:t>TRC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C1488-8AF5-4B34-A8C1-5D04D3216639}"/>
              </a:ext>
            </a:extLst>
          </p:cNvPr>
          <p:cNvSpPr txBox="1"/>
          <p:nvPr/>
        </p:nvSpPr>
        <p:spPr>
          <a:xfrm>
            <a:off x="755576" y="483518"/>
            <a:ext cx="7776864" cy="387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Расширения языка запросов</a:t>
            </a:r>
            <a:r>
              <a:rPr lang="en-US" altLang="ru-RU" sz="1400" dirty="0">
                <a:solidFill>
                  <a:srgbClr val="000099"/>
                </a:solidFill>
              </a:rPr>
              <a:t> SQL </a:t>
            </a:r>
            <a:r>
              <a:rPr lang="ru-RU" altLang="ru-RU" sz="1400" dirty="0">
                <a:solidFill>
                  <a:srgbClr val="000099"/>
                </a:solidFill>
              </a:rPr>
              <a:t>по сравнению с языком </a:t>
            </a:r>
            <a:r>
              <a:rPr lang="en-US" altLang="ru-RU" sz="1400" dirty="0">
                <a:solidFill>
                  <a:srgbClr val="000099"/>
                </a:solidFill>
              </a:rPr>
              <a:t>TRC</a:t>
            </a:r>
            <a:r>
              <a:rPr lang="ru-RU" altLang="ru-RU" sz="1400" dirty="0">
                <a:solidFill>
                  <a:srgbClr val="000099"/>
                </a:solidFill>
              </a:rPr>
              <a:t> многочисленны и существенны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Как упоминалось выше, язык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запросов</a:t>
            </a:r>
            <a:r>
              <a:rPr lang="en-US" altLang="ru-RU" sz="1400" dirty="0">
                <a:solidFill>
                  <a:srgbClr val="000099"/>
                </a:solidFill>
              </a:rPr>
              <a:t> SQL </a:t>
            </a:r>
            <a:r>
              <a:rPr lang="ru-RU" altLang="ru-RU" sz="1400" dirty="0">
                <a:solidFill>
                  <a:srgbClr val="000099"/>
                </a:solidFill>
              </a:rPr>
              <a:t>содержит небольшой слой, соответствующий реляционному исчислению на кортежах. Б</a:t>
            </a:r>
            <a:r>
              <a:rPr lang="en-US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ó</a:t>
            </a:r>
            <a:r>
              <a:rPr lang="ru-RU" altLang="ru-RU" sz="1400" dirty="0" err="1">
                <a:solidFill>
                  <a:srgbClr val="000099"/>
                </a:solidFill>
              </a:rPr>
              <a:t>льшая</a:t>
            </a:r>
            <a:r>
              <a:rPr lang="ru-RU" altLang="ru-RU" sz="1400" dirty="0">
                <a:solidFill>
                  <a:srgbClr val="000099"/>
                </a:solidFill>
              </a:rPr>
              <a:t> часть языка находится вне рамок исчисления и была добавлена исходя из потребностей пользователей.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Заметим, что это обычная судьба долго живущих и широко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используемых языков программирования, независимо от их назначения.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Перечислим некоторые расширения, частично упомянутые ранее:</a:t>
            </a:r>
          </a:p>
          <a:p>
            <a:pPr marL="342900" indent="-342900" algn="just" eaLnBrk="1" hangingPunct="1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u="sng" dirty="0">
                <a:solidFill>
                  <a:srgbClr val="000099"/>
                </a:solidFill>
              </a:rPr>
              <a:t>Многочисленные </a:t>
            </a:r>
            <a:r>
              <a:rPr lang="ru-RU" altLang="ru-RU" sz="1400" b="1" u="sng" dirty="0">
                <a:solidFill>
                  <a:srgbClr val="000099"/>
                </a:solidFill>
              </a:rPr>
              <a:t>однострочные функции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Например, функция </a:t>
            </a:r>
            <a:r>
              <a:rPr lang="en-US" altLang="ru-RU" sz="1400" b="1" dirty="0"/>
              <a:t>SUBSTR(</a:t>
            </a:r>
            <a:r>
              <a:rPr lang="ru-RU" altLang="ru-RU" sz="1400" b="1" dirty="0"/>
              <a:t>имя, </a:t>
            </a:r>
            <a:r>
              <a:rPr lang="ru-RU" altLang="ru-RU" sz="1400" b="1" dirty="0" err="1"/>
              <a:t>начальная_позиция</a:t>
            </a:r>
            <a:r>
              <a:rPr lang="ru-RU" altLang="ru-RU" sz="1400" b="1" dirty="0"/>
              <a:t>, длина</a:t>
            </a:r>
            <a:r>
              <a:rPr lang="en-US" altLang="ru-RU" sz="1400" b="1" dirty="0"/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которая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вырезает часть строки, функция </a:t>
            </a:r>
            <a:r>
              <a:rPr lang="en-US" altLang="ru-RU" sz="1400" b="1" dirty="0"/>
              <a:t>DUMP(</a:t>
            </a:r>
            <a:r>
              <a:rPr lang="ru-RU" altLang="ru-RU" sz="1400" b="1" dirty="0"/>
              <a:t>имя </a:t>
            </a:r>
            <a:r>
              <a:rPr lang="en-US" altLang="ru-RU" sz="1400" b="1" dirty="0"/>
              <a:t>|</a:t>
            </a:r>
            <a:r>
              <a:rPr lang="ru-RU" altLang="ru-RU" sz="1400" b="1" dirty="0"/>
              <a:t>строка</a:t>
            </a:r>
            <a:r>
              <a:rPr lang="en-US" altLang="ru-RU" sz="1400" b="1" dirty="0"/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СУБД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возвращающая внутреннее представление данных.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Нестандартная 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функция </a:t>
            </a:r>
            <a:r>
              <a:rPr lang="en-US" altLang="ru-RU" sz="1400" b="1" dirty="0"/>
              <a:t>DECODE(</a:t>
            </a:r>
            <a:r>
              <a:rPr lang="ru-RU" altLang="ru-RU" sz="1400" b="1" dirty="0"/>
              <a:t>имя, рез1, зн1, рез2, зн2, …</a:t>
            </a:r>
            <a:r>
              <a:rPr lang="ru-RU" altLang="ru-RU" sz="1400" b="1" dirty="0" err="1"/>
              <a:t>значение_по_умолч</a:t>
            </a:r>
            <a:r>
              <a:rPr lang="en-US" altLang="ru-RU" sz="1400" b="1" dirty="0"/>
              <a:t>) </a:t>
            </a:r>
            <a:r>
              <a:rPr lang="ru-RU" altLang="ru-RU" sz="1400" dirty="0">
                <a:solidFill>
                  <a:srgbClr val="000099"/>
                </a:solidFill>
              </a:rPr>
              <a:t>анализирует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имя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если его значение равно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рез1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то возвращается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зн1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если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равно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рез2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возвращает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зн2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и т.д., если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рез</a:t>
            </a:r>
            <a:r>
              <a:rPr lang="en-US" altLang="ru-RU" sz="1400" b="1" dirty="0" err="1">
                <a:solidFill>
                  <a:srgbClr val="000099"/>
                </a:solidFill>
              </a:rPr>
              <a:t>i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не найдено,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вернётся значение по умолчанию.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en-US" altLang="ru-RU" sz="1400" b="1" dirty="0"/>
              <a:t>DECODE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 включение </a:t>
            </a:r>
            <a:r>
              <a:rPr lang="en-US" altLang="ru-RU" sz="1400" b="1" dirty="0"/>
              <a:t>IF</a:t>
            </a:r>
            <a:r>
              <a:rPr lang="ru-RU" altLang="ru-RU" sz="1400" dirty="0">
                <a:solidFill>
                  <a:srgbClr val="000099"/>
                </a:solidFill>
              </a:rPr>
              <a:t>, то есть процедуры 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во фразу </a:t>
            </a:r>
            <a:r>
              <a:rPr lang="en-US" altLang="ru-RU" sz="1400" b="1" dirty="0"/>
              <a:t>SELECT</a:t>
            </a:r>
            <a:endParaRPr lang="ru-RU" altLang="ru-RU" sz="1400" b="1" dirty="0"/>
          </a:p>
          <a:p>
            <a:pPr eaLnBrk="1" hangingPunct="1">
              <a:lnSpc>
                <a:spcPct val="90000"/>
              </a:lnSpc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8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Пример на использование функции </a:t>
            </a:r>
            <a:r>
              <a:rPr lang="en-US" altLang="ru-RU" sz="2000" b="1" dirty="0">
                <a:solidFill>
                  <a:srgbClr val="C00000"/>
                </a:solidFill>
              </a:rPr>
              <a:t>DUMP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655676" y="555526"/>
            <a:ext cx="583264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ru-RU" sz="1400" b="1" dirty="0"/>
              <a:t>CREATE TABLE </a:t>
            </a:r>
            <a:r>
              <a:rPr lang="en-US" altLang="ru-RU" sz="1400" b="1" dirty="0" err="1"/>
              <a:t>qq</a:t>
            </a:r>
            <a:r>
              <a:rPr lang="en-US" altLang="ru-RU" sz="1400" b="1" dirty="0"/>
              <a:t> (	c1 CHAR(5), </a:t>
            </a:r>
          </a:p>
          <a:p>
            <a:pPr marL="0" indent="0">
              <a:buFontTx/>
              <a:buNone/>
            </a:pPr>
            <a:r>
              <a:rPr lang="en-US" altLang="ru-RU" sz="1400" b="1" dirty="0"/>
              <a:t>		c2 VARCHAR(5));</a:t>
            </a:r>
          </a:p>
          <a:p>
            <a:pPr marL="0" indent="0">
              <a:buFontTx/>
              <a:buNone/>
            </a:pPr>
            <a:endParaRPr lang="en-US" altLang="ru-RU" sz="1400" dirty="0"/>
          </a:p>
          <a:p>
            <a:pPr marL="0" indent="0">
              <a:buFontTx/>
              <a:buNone/>
            </a:pPr>
            <a:r>
              <a:rPr lang="en-US" altLang="ru-RU" sz="1400" b="1" dirty="0"/>
              <a:t>INSERT INTO </a:t>
            </a:r>
            <a:r>
              <a:rPr lang="en-US" altLang="ru-RU" sz="1400" b="1" dirty="0" err="1"/>
              <a:t>qq</a:t>
            </a:r>
            <a:r>
              <a:rPr lang="en-US" altLang="ru-RU" sz="1400" b="1" dirty="0"/>
              <a:t> VALUES (“A”, “A”);</a:t>
            </a:r>
          </a:p>
          <a:p>
            <a:pPr marL="0" indent="0">
              <a:buFontTx/>
              <a:buNone/>
            </a:pPr>
            <a:endParaRPr lang="en-US" altLang="ru-RU" sz="1400" dirty="0"/>
          </a:p>
          <a:p>
            <a:pPr marL="0" indent="0">
              <a:buFontTx/>
              <a:buNone/>
            </a:pPr>
            <a:r>
              <a:rPr lang="en-US" altLang="ru-RU" sz="1400" b="1" dirty="0"/>
              <a:t>SELECT * FROM </a:t>
            </a:r>
            <a:r>
              <a:rPr lang="en-US" altLang="ru-RU" sz="1400" b="1" dirty="0" err="1"/>
              <a:t>qq</a:t>
            </a:r>
            <a:r>
              <a:rPr lang="en-US" altLang="ru-RU" sz="1400" b="1" dirty="0"/>
              <a:t> WHERE c1=c2;</a:t>
            </a:r>
            <a:endParaRPr lang="ru-RU" altLang="ru-RU" sz="1400" b="1" dirty="0"/>
          </a:p>
          <a:p>
            <a:pPr marL="0" indent="0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Что получаем? Почему?</a:t>
            </a:r>
          </a:p>
          <a:p>
            <a:pPr marL="0" indent="0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Выясним: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0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Tx/>
              <a:buNone/>
            </a:pPr>
            <a:r>
              <a:rPr lang="en-US" altLang="ru-RU" sz="1400" b="1" dirty="0"/>
              <a:t>SELECT DUMP(c1), c1, DUMP(c2), c2 FROM </a:t>
            </a:r>
            <a:r>
              <a:rPr lang="en-US" altLang="ru-RU" sz="1400" b="1" dirty="0" err="1"/>
              <a:t>qq</a:t>
            </a:r>
            <a:r>
              <a:rPr lang="en-US" altLang="ru-RU" sz="1400" b="1" dirty="0"/>
              <a:t>;</a:t>
            </a:r>
            <a:endParaRPr lang="ru-RU" alt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48667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Сравнение запросов </a:t>
            </a:r>
            <a:r>
              <a:rPr lang="en-US" altLang="ru-RU" sz="2000" b="1" dirty="0">
                <a:solidFill>
                  <a:srgbClr val="C00000"/>
                </a:solidFill>
              </a:rPr>
              <a:t>SQL </a:t>
            </a:r>
            <a:r>
              <a:rPr lang="ru-RU" altLang="ru-RU" sz="2000" b="1" dirty="0">
                <a:solidFill>
                  <a:srgbClr val="C00000"/>
                </a:solidFill>
              </a:rPr>
              <a:t>и запросов в языке </a:t>
            </a:r>
            <a:r>
              <a:rPr lang="en-US" altLang="ru-RU" sz="2000" b="1" dirty="0">
                <a:solidFill>
                  <a:srgbClr val="C00000"/>
                </a:solidFill>
              </a:rPr>
              <a:t>TRC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187624" y="483518"/>
            <a:ext cx="6840760" cy="414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Выражение </a:t>
            </a:r>
            <a:r>
              <a:rPr lang="en-US" altLang="ru-RU" sz="1400" b="1" dirty="0"/>
              <a:t>CASE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также играет роль встроенного </a:t>
            </a:r>
            <a:r>
              <a:rPr lang="en-US" altLang="ru-RU" sz="1400" dirty="0"/>
              <a:t>IF-THEN-ELSE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job, 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,</a:t>
            </a:r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	(CASE job </a:t>
            </a:r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		WHEN 'CLERK' THEN 1.10*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		WHEN 'SALESMAN' THEN 1.20*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		ELSE 1.05*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	 END) NEW_SAL</a:t>
            </a:r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en-US" altLang="ru-RU" sz="1400" dirty="0"/>
              <a:t>FROM emp</a:t>
            </a:r>
          </a:p>
          <a:p>
            <a:pPr indent="360000" algn="just">
              <a:spcAft>
                <a:spcPts val="1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2. Использование </a:t>
            </a:r>
            <a:r>
              <a:rPr lang="ru-RU" altLang="ru-RU" sz="1400" b="1" u="sng" dirty="0">
                <a:solidFill>
                  <a:srgbClr val="000099"/>
                </a:solidFill>
              </a:rPr>
              <a:t>оператора </a:t>
            </a:r>
            <a:r>
              <a:rPr lang="en-US" altLang="ru-RU" sz="1400" b="1" u="sng" dirty="0"/>
              <a:t>IN</a:t>
            </a:r>
            <a:r>
              <a:rPr lang="en-US" altLang="ru-RU" sz="1400" b="1" u="sng" dirty="0">
                <a:solidFill>
                  <a:srgbClr val="000099"/>
                </a:solidFill>
              </a:rPr>
              <a:t> </a:t>
            </a:r>
            <a:r>
              <a:rPr lang="ru-RU" altLang="ru-RU" sz="1400" u="sng" dirty="0">
                <a:solidFill>
                  <a:srgbClr val="000099"/>
                </a:solidFill>
              </a:rPr>
              <a:t>(означает </a:t>
            </a:r>
            <a:r>
              <a:rPr lang="en-US" altLang="ru-RU" sz="1400" u="sng" dirty="0">
                <a:solidFill>
                  <a:srgbClr val="000099"/>
                </a:solidFill>
              </a:rPr>
              <a:t>“</a:t>
            </a:r>
            <a:r>
              <a:rPr lang="ru-RU" altLang="ru-RU" sz="1400" u="sng" dirty="0">
                <a:solidFill>
                  <a:srgbClr val="000099"/>
                </a:solidFill>
              </a:rPr>
              <a:t>содержится в списке</a:t>
            </a:r>
            <a:r>
              <a:rPr lang="en-US" altLang="ru-RU" sz="1400" u="sng" dirty="0">
                <a:solidFill>
                  <a:srgbClr val="000099"/>
                </a:solidFill>
              </a:rPr>
              <a:t>”</a:t>
            </a:r>
            <a:r>
              <a:rPr lang="ru-RU" altLang="ru-RU" sz="1400" u="sng" dirty="0">
                <a:solidFill>
                  <a:srgbClr val="000099"/>
                </a:solidFill>
              </a:rPr>
              <a:t>) во фразе </a:t>
            </a:r>
            <a:r>
              <a:rPr lang="en-US" altLang="ru-RU" sz="1400" u="sng" dirty="0"/>
              <a:t>WHERE</a:t>
            </a:r>
          </a:p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: Запрос</a:t>
            </a:r>
          </a:p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 FROM emp WHERE 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 IN (1000, 1700, 2000)</a:t>
            </a:r>
          </a:p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вернёт сведения о работниках с зарплатой 1000,</a:t>
            </a:r>
            <a:r>
              <a:rPr lang="en-US" altLang="ru-RU" sz="1400" dirty="0">
                <a:solidFill>
                  <a:srgbClr val="000099"/>
                </a:solidFill>
              </a:rPr>
              <a:t> 1700 </a:t>
            </a:r>
            <a:r>
              <a:rPr lang="ru-RU" altLang="ru-RU" sz="1400" dirty="0">
                <a:solidFill>
                  <a:srgbClr val="000099"/>
                </a:solidFill>
              </a:rPr>
              <a:t>или 2000. </a:t>
            </a:r>
          </a:p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3. Использование </a:t>
            </a:r>
            <a:r>
              <a:rPr lang="ru-RU" altLang="ru-RU" sz="1400" b="1" u="sng" dirty="0">
                <a:solidFill>
                  <a:srgbClr val="000099"/>
                </a:solidFill>
              </a:rPr>
              <a:t>фразы </a:t>
            </a:r>
            <a:r>
              <a:rPr lang="en-US" altLang="ru-RU" sz="1400" b="1" u="sng" dirty="0">
                <a:solidFill>
                  <a:srgbClr val="000099"/>
                </a:solidFill>
              </a:rPr>
              <a:t>GROUP BY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обеспечивающей группирование данных и работу </a:t>
            </a:r>
            <a:r>
              <a:rPr lang="ru-RU" altLang="ru-RU" sz="1400" b="1" dirty="0">
                <a:solidFill>
                  <a:srgbClr val="000099"/>
                </a:solidFill>
              </a:rPr>
              <a:t>многострочных функций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1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Запрос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/>
              <a:t>SELECT </a:t>
            </a:r>
            <a:r>
              <a:rPr lang="en-US" altLang="ru-RU" sz="1400" dirty="0" err="1"/>
              <a:t>deptno</a:t>
            </a:r>
            <a:r>
              <a:rPr lang="en-US" altLang="ru-RU" sz="1400" dirty="0"/>
              <a:t>, SUM(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) FROM emp GROUP BY </a:t>
            </a:r>
            <a:r>
              <a:rPr lang="en-US" altLang="ru-RU" sz="1400" dirty="0" err="1"/>
              <a:t>deptno</a:t>
            </a:r>
            <a:r>
              <a:rPr lang="en-US" altLang="ru-RU" sz="1400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выдает суммарную заработную плату по отделам.</a:t>
            </a:r>
          </a:p>
        </p:txBody>
      </p:sp>
    </p:spTree>
    <p:extLst>
      <p:ext uri="{BB962C8B-B14F-4D97-AF65-F5344CB8AC3E}">
        <p14:creationId xmlns:p14="http://schemas.microsoft.com/office/powerpoint/2010/main" val="154532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Сравнение запросов </a:t>
            </a:r>
            <a:r>
              <a:rPr lang="en-US" altLang="ru-RU" sz="2000" b="1" dirty="0">
                <a:solidFill>
                  <a:srgbClr val="C00000"/>
                </a:solidFill>
              </a:rPr>
              <a:t>SQL </a:t>
            </a:r>
            <a:r>
              <a:rPr lang="ru-RU" altLang="ru-RU" sz="2000" b="1" dirty="0">
                <a:solidFill>
                  <a:srgbClr val="C00000"/>
                </a:solidFill>
              </a:rPr>
              <a:t>и запросов в языке </a:t>
            </a:r>
            <a:r>
              <a:rPr lang="en-US" altLang="ru-RU" sz="2000" b="1" dirty="0">
                <a:solidFill>
                  <a:srgbClr val="C00000"/>
                </a:solidFill>
              </a:rPr>
              <a:t>TRC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6B7DA2-23A6-4ED5-BD99-09F8E62569A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7624" y="461650"/>
            <a:ext cx="6768752" cy="419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4.     Использование </a:t>
            </a:r>
            <a:r>
              <a:rPr lang="ru-RU" altLang="ru-RU" sz="1400" b="1" u="sng" dirty="0">
                <a:solidFill>
                  <a:srgbClr val="000099"/>
                </a:solidFill>
              </a:rPr>
              <a:t>строк с разделителями</a:t>
            </a:r>
            <a:r>
              <a:rPr lang="ru-RU" altLang="ru-RU" sz="1400" u="sng" dirty="0">
                <a:solidFill>
                  <a:srgbClr val="000099"/>
                </a:solidFill>
              </a:rPr>
              <a:t> и </a:t>
            </a:r>
            <a:r>
              <a:rPr lang="ru-RU" altLang="ru-RU" sz="1400" b="1" u="sng" dirty="0">
                <a:solidFill>
                  <a:srgbClr val="000099"/>
                </a:solidFill>
              </a:rPr>
              <a:t>списков</a:t>
            </a:r>
            <a:r>
              <a:rPr lang="ru-RU" altLang="ru-RU" sz="1400" dirty="0">
                <a:solidFill>
                  <a:srgbClr val="000099"/>
                </a:solidFill>
              </a:rPr>
              <a:t> в качестве значений, хранящихся в таблицах.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 ними связаны </a:t>
            </a:r>
            <a:r>
              <a:rPr lang="ru-RU" altLang="ru-RU" sz="1400" b="1" dirty="0">
                <a:solidFill>
                  <a:srgbClr val="000099"/>
                </a:solidFill>
              </a:rPr>
              <a:t>регулярные выражения, </a:t>
            </a:r>
            <a:r>
              <a:rPr lang="ru-RU" altLang="ru-RU" sz="1400" dirty="0">
                <a:solidFill>
                  <a:srgbClr val="000099"/>
                </a:solidFill>
              </a:rPr>
              <a:t>то есть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шаблоны, предназначенные для поиска и обработки текста. Языки регулярных выражений встраиваются в другие языки, в том числе в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или в </a:t>
            </a:r>
            <a:r>
              <a:rPr lang="en-US" altLang="ru-RU" sz="1400" dirty="0">
                <a:solidFill>
                  <a:srgbClr val="000099"/>
                </a:solidFill>
              </a:rPr>
              <a:t>JavaScript.</a:t>
            </a:r>
            <a:r>
              <a:rPr lang="ru-RU" altLang="ru-RU" sz="1400" dirty="0">
                <a:solidFill>
                  <a:srgbClr val="000099"/>
                </a:solidFill>
              </a:rPr>
              <a:t> В частности, регулярные выражения позволяют разбирать поля номеров счетов.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5. Реализация </a:t>
            </a:r>
            <a:r>
              <a:rPr lang="ru-RU" altLang="ru-RU" sz="1400" b="1" u="sng" dirty="0">
                <a:solidFill>
                  <a:srgbClr val="000099"/>
                </a:solidFill>
              </a:rPr>
              <a:t>рекурсивных запросов</a:t>
            </a:r>
            <a:r>
              <a:rPr lang="ru-RU" altLang="ru-RU" sz="1400" b="1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эквивалентных заданию переменного (выбираемого) числа соединений.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6. Использование </a:t>
            </a:r>
            <a:r>
              <a:rPr lang="ru-RU" altLang="ru-RU" sz="1400" b="1" u="sng" dirty="0">
                <a:solidFill>
                  <a:srgbClr val="000099"/>
                </a:solidFill>
              </a:rPr>
              <a:t>коррелирующих</a:t>
            </a:r>
            <a:r>
              <a:rPr lang="ru-RU" altLang="ru-RU" sz="1400" u="sng" dirty="0">
                <a:solidFill>
                  <a:srgbClr val="000099"/>
                </a:solidFill>
              </a:rPr>
              <a:t> подзапросов</a:t>
            </a:r>
            <a:r>
              <a:rPr lang="ru-RU" altLang="ru-RU" sz="1400" dirty="0">
                <a:solidFill>
                  <a:srgbClr val="000099"/>
                </a:solidFill>
              </a:rPr>
              <a:t>, которые срабатывают многократно, причем начинает работу основной запрос, затем подзапрос готовит строку-кандидата для основного запроса, который обрабатывает её и т. д.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7. Эмуляция группирования и многомерной модели </a:t>
            </a:r>
            <a:r>
              <a:rPr lang="ru-RU" altLang="ru-RU" sz="1400" dirty="0">
                <a:solidFill>
                  <a:srgbClr val="000099"/>
                </a:solidFill>
              </a:rPr>
              <a:t> за счёт аналитических функций а также конструкций </a:t>
            </a:r>
            <a:r>
              <a:rPr lang="en-US" altLang="ru-RU" sz="1400" dirty="0">
                <a:solidFill>
                  <a:srgbClr val="000099"/>
                </a:solidFill>
              </a:rPr>
              <a:t>CUBE, ROLLUP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MODEL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8. Работа с неатомарными значениями </a:t>
            </a:r>
            <a:r>
              <a:rPr lang="ru-RU" altLang="ru-RU" sz="1400" dirty="0">
                <a:solidFill>
                  <a:srgbClr val="000099"/>
                </a:solidFill>
              </a:rPr>
              <a:t>(</a:t>
            </a:r>
            <a:r>
              <a:rPr lang="en-US" altLang="ru-RU" sz="1400" dirty="0">
                <a:solidFill>
                  <a:srgbClr val="000099"/>
                </a:solidFill>
              </a:rPr>
              <a:t>XML </a:t>
            </a:r>
            <a:r>
              <a:rPr lang="ru-RU" altLang="ru-RU" sz="1400" dirty="0">
                <a:solidFill>
                  <a:srgbClr val="000099"/>
                </a:solidFill>
              </a:rPr>
              <a:t>и регулярные выражения)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 рассмотренных  конструкций мы бегло рассмотрим только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рекурсивные и коррелирующие подзапросы и регулярные выражения. </a:t>
            </a:r>
          </a:p>
        </p:txBody>
      </p:sp>
    </p:spTree>
    <p:extLst>
      <p:ext uri="{BB962C8B-B14F-4D97-AF65-F5344CB8AC3E}">
        <p14:creationId xmlns:p14="http://schemas.microsoft.com/office/powerpoint/2010/main" val="1572591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Три вида запросов </a:t>
            </a:r>
            <a:r>
              <a:rPr lang="en-US" altLang="ru-RU" sz="2000" b="1" dirty="0">
                <a:solidFill>
                  <a:srgbClr val="CE2816"/>
                </a:solidFill>
              </a:rPr>
              <a:t>SQL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77701" y="461651"/>
            <a:ext cx="658859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Простые запросы (запросы без подзапросов)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Соединения запросов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Запросы с подзапросами</a:t>
            </a: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     </a:t>
            </a: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Учитывая что самые простые </a:t>
            </a:r>
          </a:p>
          <a:p>
            <a:pPr marL="0" indent="0" algn="just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запросы без подзапросов мы </a:t>
            </a:r>
          </a:p>
          <a:p>
            <a:pPr marL="0" indent="0" algn="just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уже рассмотрели, начнём с </a:t>
            </a:r>
            <a:r>
              <a:rPr lang="ru-RU" sz="1400" b="1" dirty="0">
                <a:solidFill>
                  <a:srgbClr val="000099"/>
                </a:solidFill>
              </a:rPr>
              <a:t>объединений</a:t>
            </a:r>
            <a:r>
              <a:rPr lang="ru-RU" sz="1400" dirty="0">
                <a:solidFill>
                  <a:srgbClr val="000099"/>
                </a:solidFill>
              </a:rPr>
              <a:t> простых запросов. Затем перейдём к простым запросам над одной или несколькими таблицами требующими </a:t>
            </a:r>
            <a:r>
              <a:rPr lang="ru-RU" sz="1400" b="1" dirty="0">
                <a:solidFill>
                  <a:srgbClr val="000099"/>
                </a:solidFill>
              </a:rPr>
              <a:t>соединений</a:t>
            </a:r>
            <a:r>
              <a:rPr lang="ru-RU" sz="1400" dirty="0">
                <a:solidFill>
                  <a:srgbClr val="000099"/>
                </a:solidFill>
              </a:rPr>
              <a:t> таблиц (</a:t>
            </a:r>
            <a:r>
              <a:rPr lang="en-US" sz="1400" dirty="0">
                <a:solidFill>
                  <a:srgbClr val="000099"/>
                </a:solidFill>
              </a:rPr>
              <a:t>joins</a:t>
            </a:r>
            <a:r>
              <a:rPr lang="ru-RU" sz="1400" dirty="0">
                <a:solidFill>
                  <a:srgbClr val="000099"/>
                </a:solidFill>
              </a:rPr>
              <a:t>).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A8F7FE0-0FA2-485B-8807-E5529C4D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71550"/>
            <a:ext cx="482742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31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Соединение результатов запросов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9FB103-8E49-4052-A97A-EAA823CEEB5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7624" y="411510"/>
            <a:ext cx="6768752" cy="419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Результаты нескольких запросов можно объединить операциями </a:t>
            </a:r>
            <a:r>
              <a:rPr lang="en-US" altLang="ru-RU" sz="1300" b="1" dirty="0"/>
              <a:t>UNION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b="1" dirty="0"/>
              <a:t>UNION ALL</a:t>
            </a:r>
            <a:r>
              <a:rPr lang="ru-RU" altLang="ru-RU" sz="1300" dirty="0">
                <a:solidFill>
                  <a:srgbClr val="000099"/>
                </a:solidFill>
              </a:rPr>
              <a:t>. Объединение возможно, если результирующие таблицы соединяемых запросов имеют одинаковое число столбцов попарно одинаковых типов. Имена соответствующих столбцов могут различаться.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Структура соединения: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ru-RU" sz="13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ru-RU" sz="13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300" b="1" dirty="0"/>
              <a:t>UNION [ALL]</a:t>
            </a:r>
            <a:endParaRPr lang="ru-RU" altLang="ru-RU" sz="1300" b="1" dirty="0"/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ru-RU" sz="13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ru-RU" sz="13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300" b="1" dirty="0">
                <a:solidFill>
                  <a:srgbClr val="000099"/>
                </a:solidFill>
              </a:rPr>
              <a:t>[ORDER BY …..]</a:t>
            </a:r>
            <a:endParaRPr lang="ru-RU" altLang="ru-RU" sz="1300" b="1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3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300" b="1" dirty="0">
                <a:solidFill>
                  <a:srgbClr val="000099"/>
                </a:solidFill>
              </a:rPr>
              <a:t>:</a:t>
            </a:r>
            <a:r>
              <a:rPr lang="ru-RU" altLang="ru-RU" sz="1300" dirty="0">
                <a:solidFill>
                  <a:srgbClr val="000099"/>
                </a:solidFill>
              </a:rPr>
              <a:t> В соединениях запросов могут использоваться сложные выражения, в том числе с другими операциями над множествами (</a:t>
            </a:r>
            <a:r>
              <a:rPr lang="en-US" altLang="ru-RU" sz="1300" b="1" dirty="0">
                <a:solidFill>
                  <a:srgbClr val="000099"/>
                </a:solidFill>
              </a:rPr>
              <a:t>INTERSECT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b="1" dirty="0">
                <a:solidFill>
                  <a:srgbClr val="000099"/>
                </a:solidFill>
              </a:rPr>
              <a:t>MINUS</a:t>
            </a:r>
            <a:r>
              <a:rPr lang="en-US" altLang="ru-RU" sz="1300" dirty="0">
                <a:solidFill>
                  <a:srgbClr val="000099"/>
                </a:solidFill>
              </a:rPr>
              <a:t>, ..</a:t>
            </a:r>
            <a:r>
              <a:rPr lang="ru-RU" altLang="ru-RU" sz="1300" dirty="0">
                <a:solidFill>
                  <a:srgbClr val="000099"/>
                </a:solidFill>
              </a:rPr>
              <a:t>)</a:t>
            </a:r>
            <a:r>
              <a:rPr lang="en-US" altLang="ru-RU" sz="1300" dirty="0">
                <a:solidFill>
                  <a:srgbClr val="000099"/>
                </a:solidFill>
              </a:rPr>
              <a:t>. </a:t>
            </a:r>
            <a:r>
              <a:rPr lang="ru-RU" altLang="ru-RU" sz="1300" dirty="0">
                <a:solidFill>
                  <a:srgbClr val="000099"/>
                </a:solidFill>
              </a:rPr>
              <a:t>Такие запросы имеют плохие планы исполнения и потому в практике почти не используются.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300" b="1" dirty="0">
                <a:solidFill>
                  <a:srgbClr val="000099"/>
                </a:solidFill>
              </a:rPr>
              <a:t>UNION</a:t>
            </a:r>
            <a:r>
              <a:rPr lang="ru-RU" altLang="ru-RU" sz="1300" dirty="0">
                <a:solidFill>
                  <a:srgbClr val="000099"/>
                </a:solidFill>
              </a:rPr>
              <a:t> удаляет повторы одинаковых строк, а </a:t>
            </a:r>
            <a:r>
              <a:rPr lang="en-US" altLang="ru-RU" sz="1300" b="1" dirty="0">
                <a:solidFill>
                  <a:srgbClr val="000099"/>
                </a:solidFill>
              </a:rPr>
              <a:t>UNION ALL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оставляет повторяющиеся строки. 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Выполнение запросов с </a:t>
            </a:r>
            <a:r>
              <a:rPr lang="en-US" altLang="ru-RU" sz="1300" b="1" dirty="0">
                <a:solidFill>
                  <a:srgbClr val="000099"/>
                </a:solidFill>
              </a:rPr>
              <a:t>UNION</a:t>
            </a:r>
            <a:r>
              <a:rPr lang="en-US" altLang="ru-RU" sz="1300" dirty="0">
                <a:solidFill>
                  <a:srgbClr val="000099"/>
                </a:solidFill>
              </a:rPr>
              <a:t>: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Выполнить составляющие запросы.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Объединить результаты разрешая или удаляя повторы.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имеется фраза </a:t>
            </a:r>
            <a:r>
              <a:rPr lang="en-US" altLang="ru-RU" sz="1300" b="1" dirty="0">
                <a:solidFill>
                  <a:srgbClr val="000099"/>
                </a:solidFill>
              </a:rPr>
              <a:t>ORDER BY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dirty="0">
                <a:solidFill>
                  <a:srgbClr val="000099"/>
                </a:solidFill>
              </a:rPr>
              <a:t>упорядочить результат.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FE0AB0-3FDF-47DE-9851-34A2AD82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36" y="1492727"/>
            <a:ext cx="2160240" cy="2880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300" dirty="0"/>
              <a:t>Запрос 1</a:t>
            </a:r>
            <a:r>
              <a:rPr lang="en-US" altLang="ru-RU" sz="1300" dirty="0"/>
              <a:t> </a:t>
            </a:r>
            <a:r>
              <a:rPr lang="ru-RU" altLang="ru-RU" sz="1300" dirty="0"/>
              <a:t>без </a:t>
            </a:r>
            <a:r>
              <a:rPr lang="en-US" altLang="ru-RU" sz="1300" dirty="0"/>
              <a:t>ORDER BY</a:t>
            </a:r>
            <a:endParaRPr lang="ru-RU" altLang="ru-RU" sz="13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B46A65-812D-48B0-AC72-21B111ED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36" y="2104795"/>
            <a:ext cx="2232397" cy="28803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300" dirty="0"/>
              <a:t>Запрос 2</a:t>
            </a:r>
            <a:r>
              <a:rPr lang="en-US" altLang="ru-RU" sz="1300" dirty="0"/>
              <a:t> </a:t>
            </a:r>
            <a:r>
              <a:rPr lang="ru-RU" altLang="ru-RU" sz="1300" dirty="0"/>
              <a:t>без </a:t>
            </a:r>
            <a:r>
              <a:rPr lang="en-US" altLang="ru-RU" sz="1300" dirty="0"/>
              <a:t>ORDER BY</a:t>
            </a:r>
            <a:endParaRPr lang="ru-RU" altLang="ru-RU" sz="1300" dirty="0"/>
          </a:p>
        </p:txBody>
      </p:sp>
    </p:spTree>
    <p:extLst>
      <p:ext uri="{BB962C8B-B14F-4D97-AF65-F5344CB8AC3E}">
        <p14:creationId xmlns:p14="http://schemas.microsoft.com/office/powerpoint/2010/main" val="68334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>
                <a:srgbClr val="CE2816"/>
              </a:buClr>
            </a:pPr>
            <a:r>
              <a:rPr lang="ru-RU" altLang="ru-RU" sz="2000" b="1" dirty="0">
                <a:solidFill>
                  <a:srgbClr val="CE2816"/>
                </a:solidFill>
              </a:rPr>
              <a:t>Соединения таблиц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526156"/>
            <a:ext cx="756084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Соединения двух и более таблиц могут выполняться в одном запросе с указанием условий соединения.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Выбрать фамилии сотрудников, номера и названия отделов, в которых они работают.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ru-RU" sz="1400" b="1" dirty="0"/>
              <a:t>SELECT </a:t>
            </a:r>
            <a:r>
              <a:rPr lang="en-US" altLang="ru-RU" sz="1400" b="1" dirty="0" err="1"/>
              <a:t>ename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emp.deptno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dname</a:t>
            </a:r>
            <a:endParaRPr lang="en-US" altLang="ru-RU" sz="1400" b="1" dirty="0"/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ru-RU" sz="1400" b="1" dirty="0"/>
              <a:t>FROM emp, dept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ru-RU" sz="1400" b="1" dirty="0"/>
              <a:t>WHERE </a:t>
            </a:r>
            <a:r>
              <a:rPr lang="en-US" altLang="ru-RU" sz="1400" b="1" dirty="0" err="1"/>
              <a:t>emp.deptno</a:t>
            </a:r>
            <a:r>
              <a:rPr lang="en-US" altLang="ru-RU" sz="1400" b="1" dirty="0"/>
              <a:t>=</a:t>
            </a:r>
            <a:r>
              <a:rPr lang="en-US" altLang="ru-RU" sz="1400" b="1" dirty="0" err="1"/>
              <a:t>dept.deptno</a:t>
            </a:r>
            <a:endParaRPr lang="ru-RU" altLang="ru-RU" sz="1400" b="1" dirty="0"/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Соединяем те строки таблиц </a:t>
            </a:r>
            <a:r>
              <a:rPr lang="en-US" altLang="ru-RU" sz="1400" b="1" dirty="0"/>
              <a:t>emp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dept</a:t>
            </a:r>
            <a:r>
              <a:rPr lang="ru-RU" altLang="ru-RU" sz="1400" dirty="0">
                <a:solidFill>
                  <a:srgbClr val="000099"/>
                </a:solidFill>
              </a:rPr>
              <a:t>, которые имеют одинаковые значения столбца </a:t>
            </a:r>
            <a:r>
              <a:rPr lang="en-US" altLang="ru-RU" sz="1400" b="1" dirty="0" err="1"/>
              <a:t>deptno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Поскольку </a:t>
            </a:r>
            <a:r>
              <a:rPr lang="en-US" altLang="ru-RU" sz="1400" b="1" dirty="0" err="1"/>
              <a:t>deptno</a:t>
            </a:r>
            <a:r>
              <a:rPr lang="ru-RU" altLang="ru-RU" sz="1400" dirty="0">
                <a:solidFill>
                  <a:srgbClr val="000099"/>
                </a:solidFill>
              </a:rPr>
              <a:t> имеется в обеих таблицах, в условии соединения следует уточнить название столбца названием его таблицы, например, </a:t>
            </a:r>
            <a:r>
              <a:rPr lang="en-US" altLang="ru-RU" sz="1400" b="1" dirty="0" err="1"/>
              <a:t>emp.deptno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В списке фразы </a:t>
            </a:r>
            <a:r>
              <a:rPr lang="en-US" altLang="ru-RU" sz="1400" b="1" dirty="0"/>
              <a:t>SELECT</a:t>
            </a:r>
            <a:r>
              <a:rPr lang="ru-RU" altLang="ru-RU" sz="1400" dirty="0">
                <a:solidFill>
                  <a:srgbClr val="000099"/>
                </a:solidFill>
              </a:rPr>
              <a:t> только для одного столбца необходимо указание таблицы </a:t>
            </a:r>
            <a:r>
              <a:rPr lang="en-US" altLang="ru-RU" sz="1400" b="1" dirty="0" err="1"/>
              <a:t>emp.deptno</a:t>
            </a:r>
            <a:r>
              <a:rPr lang="ru-RU" altLang="ru-RU" sz="1400" dirty="0">
                <a:solidFill>
                  <a:srgbClr val="000099"/>
                </a:solidFill>
              </a:rPr>
              <a:t> или </a:t>
            </a:r>
            <a:r>
              <a:rPr lang="en-US" altLang="ru-RU" sz="1400" b="1" dirty="0" err="1"/>
              <a:t>dept.deptno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Если этого не сделать, появится сообщение об ошибке. Остальные столбцы </a:t>
            </a:r>
            <a:r>
              <a:rPr lang="en-US" altLang="ru-RU" sz="1400" b="1" dirty="0" err="1"/>
              <a:t>ename</a:t>
            </a:r>
            <a:r>
              <a:rPr lang="ru-RU" altLang="ru-RU" sz="1400" dirty="0">
                <a:solidFill>
                  <a:srgbClr val="000099"/>
                </a:solidFill>
              </a:rPr>
              <a:t> 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 err="1"/>
              <a:t>dname</a:t>
            </a:r>
            <a:r>
              <a:rPr lang="ru-RU" altLang="ru-RU" sz="1400" dirty="0">
                <a:solidFill>
                  <a:srgbClr val="000099"/>
                </a:solidFill>
              </a:rPr>
              <a:t> имеются только в одной таблице. При желании префиксы можно поставить и перед их именами.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Различайте </a:t>
            </a:r>
            <a:r>
              <a:rPr lang="ru-RU" altLang="ru-RU" sz="1400" b="1" dirty="0">
                <a:solidFill>
                  <a:srgbClr val="000099"/>
                </a:solidFill>
              </a:rPr>
              <a:t>связи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ru-RU" altLang="ru-RU" sz="1400" b="1" dirty="0">
                <a:solidFill>
                  <a:srgbClr val="000099"/>
                </a:solidFill>
              </a:rPr>
              <a:t>соединения</a:t>
            </a:r>
            <a:r>
              <a:rPr lang="ru-RU" altLang="ru-RU" sz="1400" dirty="0">
                <a:solidFill>
                  <a:srgbClr val="000099"/>
                </a:solidFill>
              </a:rPr>
              <a:t> таблиц. Связи работают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во время манипулирования данными, обеспечивая выполнение ограничений ссылочной целостности. Соединения создаются в запросах. Их смысл целиком на совести программиста создающего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запрос.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BF23ABF-056B-46A1-9E6C-A1BABB5B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75606"/>
            <a:ext cx="2488009" cy="85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262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Внутренние и внешние соединения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FF536-F1BD-4ADC-88CC-9BA7943C7379}"/>
              </a:ext>
            </a:extLst>
          </p:cNvPr>
          <p:cNvSpPr txBox="1"/>
          <p:nvPr/>
        </p:nvSpPr>
        <p:spPr>
          <a:xfrm>
            <a:off x="755576" y="480148"/>
            <a:ext cx="7488832" cy="416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В рассмотренном на предыдущем слайде примере и операциях соединения реляционной алгебры (по равенству и не по равенству) соединялись </a:t>
            </a:r>
            <a:r>
              <a:rPr lang="ru-RU" altLang="ru-RU" sz="1300" i="1" dirty="0">
                <a:solidFill>
                  <a:srgbClr val="000099"/>
                </a:solidFill>
              </a:rPr>
              <a:t>существующие строки</a:t>
            </a:r>
            <a:r>
              <a:rPr lang="ru-RU" altLang="ru-RU" sz="1300" dirty="0">
                <a:solidFill>
                  <a:srgbClr val="000099"/>
                </a:solidFill>
              </a:rPr>
              <a:t> двух и более таблиц/отношений. (А как иначе?) Такие соединения называются </a:t>
            </a:r>
            <a:r>
              <a:rPr lang="ru-RU" altLang="ru-RU" sz="1300" b="1" dirty="0">
                <a:solidFill>
                  <a:srgbClr val="000099"/>
                </a:solidFill>
              </a:rPr>
              <a:t>внутренними</a:t>
            </a:r>
            <a:r>
              <a:rPr lang="ru-RU" altLang="ru-RU" sz="1300" dirty="0">
                <a:solidFill>
                  <a:srgbClr val="000099"/>
                </a:solidFill>
              </a:rPr>
              <a:t>. Существуют ещё </a:t>
            </a:r>
            <a:r>
              <a:rPr lang="ru-RU" altLang="ru-RU" sz="1300" b="1" dirty="0">
                <a:solidFill>
                  <a:srgbClr val="000099"/>
                </a:solidFill>
              </a:rPr>
              <a:t>внешние соединения</a:t>
            </a:r>
            <a:r>
              <a:rPr lang="ru-RU" altLang="ru-RU" sz="1300" dirty="0">
                <a:solidFill>
                  <a:srgbClr val="000099"/>
                </a:solidFill>
              </a:rPr>
              <a:t>. В них строка одной таблицы может соединяться с пустой строкой из другой таблицы. Несмотря на кажущуюся странность этой операции, она отражает некоторый смысл, имеющийся в моделях бизнеса. 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Поясним это на примере. Предварительно необходимо в таблицу </a:t>
            </a:r>
            <a:r>
              <a:rPr lang="en-US" altLang="ru-RU" sz="1300" b="1" dirty="0"/>
              <a:t>emp</a:t>
            </a:r>
            <a:r>
              <a:rPr lang="ru-RU" altLang="ru-RU" sz="1300" dirty="0">
                <a:solidFill>
                  <a:srgbClr val="000099"/>
                </a:solidFill>
              </a:rPr>
              <a:t> ввести отдел с номером 50, находящийся, например, в Краснодаре и занимающийся маркетингом. Эти детали несущественны. Важно лишь то, что в новом отделе нет сотрудников.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300" b="1" dirty="0">
                <a:solidFill>
                  <a:srgbClr val="000099"/>
                </a:solidFill>
              </a:rPr>
              <a:t>:</a:t>
            </a:r>
            <a:r>
              <a:rPr lang="ru-RU" altLang="ru-RU" sz="1300" dirty="0">
                <a:solidFill>
                  <a:srgbClr val="000099"/>
                </a:solidFill>
              </a:rPr>
              <a:t> Просмотреть список сотрудников во всех отделах, указав названия отделов. 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ru-RU" sz="1300" b="1" dirty="0"/>
              <a:t>SELECT </a:t>
            </a:r>
            <a:r>
              <a:rPr lang="en-US" altLang="ru-RU" sz="1300" b="1" dirty="0" err="1"/>
              <a:t>ename</a:t>
            </a:r>
            <a:r>
              <a:rPr lang="en-US" altLang="ru-RU" sz="1300" b="1" dirty="0"/>
              <a:t>, </a:t>
            </a:r>
            <a:r>
              <a:rPr lang="en-US" altLang="ru-RU" sz="1300" b="1" dirty="0" err="1"/>
              <a:t>emp.deptno</a:t>
            </a:r>
            <a:r>
              <a:rPr lang="en-US" altLang="ru-RU" sz="1300" b="1" dirty="0"/>
              <a:t>, </a:t>
            </a:r>
            <a:r>
              <a:rPr lang="en-US" altLang="ru-RU" sz="1300" b="1" dirty="0" err="1"/>
              <a:t>dname</a:t>
            </a:r>
            <a:endParaRPr lang="en-US" altLang="ru-RU" sz="1300" b="1" dirty="0"/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ru-RU" sz="1300" b="1" dirty="0"/>
              <a:t>FROM emp, dept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ru-RU" sz="1300" b="1" dirty="0"/>
              <a:t>WHERE </a:t>
            </a:r>
            <a:r>
              <a:rPr lang="en-US" altLang="ru-RU" sz="1300" b="1" dirty="0" err="1"/>
              <a:t>emp.deptno</a:t>
            </a:r>
            <a:r>
              <a:rPr lang="en-US" altLang="ru-RU" sz="1300" b="1" dirty="0"/>
              <a:t>=</a:t>
            </a:r>
            <a:r>
              <a:rPr lang="en-US" altLang="ru-RU" sz="1300" b="1" dirty="0" err="1"/>
              <a:t>dept.deptno</a:t>
            </a:r>
            <a:endParaRPr lang="ru-RU" altLang="ru-RU" sz="1300" b="1" dirty="0"/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Это внутреннее соединение. В ответе отсутствует отдел 50. Поэтому пользователь может считать, что такого отдела нет. Но мы же знаем, что отдел существует, только список его сотрудников пустой.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Избежать подобных казусов позволяют внешние соединения.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300" b="1" dirty="0">
                <a:solidFill>
                  <a:srgbClr val="000099"/>
                </a:solidFill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Обратите внимание на то, что формулировка задания в примере могла быть переформулирована так, чтобы возможность существования отделов без сотрудников была предусмотрена.</a:t>
            </a:r>
            <a:endParaRPr lang="en-US" altLang="ru-RU" sz="13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6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Внешние соединения</a:t>
            </a:r>
            <a:endParaRPr lang="en-GB" altLang="ru-RU" sz="16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488832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задания внешнего соединения до появления стандарта </a:t>
            </a:r>
            <a:r>
              <a:rPr lang="en-US" altLang="ru-RU" sz="1400" dirty="0">
                <a:solidFill>
                  <a:srgbClr val="000099"/>
                </a:solidFill>
              </a:rPr>
              <a:t>SQL92 </a:t>
            </a:r>
            <a:r>
              <a:rPr lang="ru-RU" altLang="ru-RU" sz="1400" dirty="0">
                <a:solidFill>
                  <a:srgbClr val="000099"/>
                </a:solidFill>
              </a:rPr>
              <a:t>во фразе </a:t>
            </a:r>
            <a:r>
              <a:rPr lang="en-US" altLang="ru-RU" sz="1400" b="1" dirty="0"/>
              <a:t>WHERE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использовались специальные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обозначения,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свои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для каждого производителя. Например,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 использовал знак (+)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Правильное решение предыдущего примера с использованием левого внешнего соединения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SELECT </a:t>
            </a:r>
            <a:r>
              <a:rPr lang="en-US" altLang="ru-RU" sz="1400" b="1" dirty="0" err="1"/>
              <a:t>ename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dept.deptno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dname</a:t>
            </a:r>
            <a:endParaRPr lang="en-US" altLang="ru-RU" sz="1400" b="1" dirty="0"/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FROM emp, dept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ru-RU" sz="1400" b="1" dirty="0"/>
              <a:t>WHERE </a:t>
            </a:r>
            <a:r>
              <a:rPr lang="en-US" altLang="ru-RU" sz="1400" b="1" dirty="0" err="1"/>
              <a:t>emp.deptno</a:t>
            </a:r>
            <a:r>
              <a:rPr lang="en-US" altLang="ru-RU" sz="1400" b="1" dirty="0"/>
              <a:t>(+)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=</a:t>
            </a:r>
            <a:r>
              <a:rPr lang="ru-RU" altLang="ru-RU" sz="1400" b="1" dirty="0"/>
              <a:t> </a:t>
            </a:r>
            <a:r>
              <a:rPr lang="en-US" altLang="ru-RU" sz="1400" b="1" dirty="0" err="1"/>
              <a:t>dept.deptno</a:t>
            </a:r>
            <a:endParaRPr lang="ru-RU" altLang="ru-RU" sz="1400" b="1" dirty="0"/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Теперь в ответе присутствует отдел 50, но сотрудников в нём нет.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Существуют: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Левое внешнее соединение.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Правое внешнее соединение.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Полное внешнее соединение.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 левого и правого внешних соединений в одной из таблиц невозможно найти строку соответствующую строкам другой таблицы.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 полного внешнего соединения приходится дополнять пустыми значениями и строки первой и строки второй таблицы.</a:t>
            </a:r>
            <a:endParaRPr lang="en-US" altLang="ru-RU" sz="1400" b="1" dirty="0">
              <a:solidFill>
                <a:srgbClr val="000099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03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Соединения в стандарте </a:t>
            </a:r>
            <a:r>
              <a:rPr lang="en-US" altLang="ru-RU" sz="2000" b="1" dirty="0">
                <a:solidFill>
                  <a:srgbClr val="CE2816"/>
                </a:solidFill>
              </a:rPr>
              <a:t>SQL92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683568" y="461651"/>
            <a:ext cx="77768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стандарте </a:t>
            </a:r>
            <a:r>
              <a:rPr lang="en-US" altLang="ru-RU" sz="1400" dirty="0">
                <a:solidFill>
                  <a:srgbClr val="000099"/>
                </a:solidFill>
              </a:rPr>
              <a:t>SQL92</a:t>
            </a:r>
            <a:r>
              <a:rPr lang="ru-RU" altLang="ru-RU" sz="1400" dirty="0">
                <a:solidFill>
                  <a:srgbClr val="000099"/>
                </a:solidFill>
              </a:rPr>
              <a:t> внешние соединения определяются во фразе</a:t>
            </a:r>
            <a:r>
              <a:rPr lang="en-US" altLang="ru-RU" sz="1400" dirty="0">
                <a:solidFill>
                  <a:srgbClr val="000099"/>
                </a:solidFill>
              </a:rPr>
              <a:t> FROM</a:t>
            </a:r>
            <a:r>
              <a:rPr lang="ru-RU" altLang="ru-RU" sz="1400" dirty="0">
                <a:solidFill>
                  <a:srgbClr val="000099"/>
                </a:solidFill>
              </a:rPr>
              <a:t>, которая получает сложный синтаксис. Мы рассмотрим основные частные случаи.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1.  </a:t>
            </a:r>
            <a:r>
              <a:rPr lang="ru-RU" altLang="ru-RU" sz="1400" u="sng" dirty="0">
                <a:solidFill>
                  <a:srgbClr val="000099"/>
                </a:solidFill>
              </a:rPr>
              <a:t>Внутреннее соединение</a:t>
            </a:r>
            <a:r>
              <a:rPr lang="ru-RU" altLang="ru-RU" sz="1400" dirty="0">
                <a:solidFill>
                  <a:srgbClr val="000099"/>
                </a:solidFill>
              </a:rPr>
              <a:t>. Основной вариант. Синтаксис: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/>
              <a:t>SELECT </a:t>
            </a:r>
            <a:r>
              <a:rPr lang="ru-RU" altLang="ru-RU" sz="1400" b="1" dirty="0"/>
              <a:t>список_</a:t>
            </a:r>
            <a:r>
              <a:rPr lang="en-US" altLang="ru-RU" sz="1400" b="1" dirty="0"/>
              <a:t>SELECT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/>
              <a:t>FROM </a:t>
            </a:r>
            <a:r>
              <a:rPr lang="ru-RU" altLang="ru-RU" sz="1400" b="1" dirty="0" err="1"/>
              <a:t>имя_таблицы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INNER JOIN</a:t>
            </a:r>
            <a:r>
              <a:rPr lang="ru-RU" altLang="ru-RU" sz="1400" b="1" dirty="0"/>
              <a:t> </a:t>
            </a:r>
            <a:r>
              <a:rPr lang="ru-RU" altLang="ru-RU" sz="1400" b="1" dirty="0" err="1"/>
              <a:t>имя_таблицы</a:t>
            </a:r>
            <a:r>
              <a:rPr lang="en-US" altLang="ru-RU" sz="1400" b="1" dirty="0"/>
              <a:t> ON</a:t>
            </a:r>
            <a:r>
              <a:rPr lang="ru-RU" altLang="ru-RU" sz="1400" b="1" dirty="0"/>
              <a:t> условие</a:t>
            </a:r>
            <a:r>
              <a:rPr lang="en-US" altLang="ru-RU" sz="1400" b="1" dirty="0"/>
              <a:t>_</a:t>
            </a:r>
            <a:r>
              <a:rPr lang="ru-RU" altLang="ru-RU" sz="1400" b="1" dirty="0"/>
              <a:t>соединения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  </a:t>
            </a:r>
            <a:r>
              <a:rPr lang="ru-RU" altLang="ru-RU" sz="1400" u="sng" dirty="0">
                <a:solidFill>
                  <a:srgbClr val="000099"/>
                </a:solidFill>
              </a:rPr>
              <a:t>Естественное внутреннее соединение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Синтаксис: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/>
              <a:t>SELECT </a:t>
            </a:r>
            <a:r>
              <a:rPr lang="ru-RU" altLang="ru-RU" sz="1400" b="1" dirty="0"/>
              <a:t>список_</a:t>
            </a:r>
            <a:r>
              <a:rPr lang="en-US" altLang="ru-RU" sz="1400" b="1" dirty="0"/>
              <a:t>SELECT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/>
              <a:t>FROM </a:t>
            </a:r>
            <a:r>
              <a:rPr lang="ru-RU" altLang="ru-RU" sz="1400" b="1" dirty="0" err="1"/>
              <a:t>имя_таблицы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INNER JOIN</a:t>
            </a:r>
            <a:r>
              <a:rPr lang="ru-RU" altLang="ru-RU" sz="1400" b="1" dirty="0"/>
              <a:t> </a:t>
            </a:r>
            <a:r>
              <a:rPr lang="ru-RU" altLang="ru-RU" sz="1400" b="1" dirty="0" err="1"/>
              <a:t>имя_таблицы</a:t>
            </a:r>
            <a:r>
              <a:rPr lang="en-US" altLang="ru-RU" sz="1400" b="1" dirty="0"/>
              <a:t> USING </a:t>
            </a:r>
            <a:r>
              <a:rPr lang="ru-RU" altLang="ru-RU" sz="1400" b="1" dirty="0" err="1"/>
              <a:t>список_столбцов</a:t>
            </a:r>
            <a:endParaRPr lang="en-US" altLang="ru-RU" sz="1400" b="1" dirty="0"/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рассматриваемом примере используется естественное соединение. Перепишем запрос: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A4852E70-AB57-44F2-B197-57B77E47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25494"/>
            <a:ext cx="5760640" cy="1140864"/>
          </a:xfrm>
          <a:prstGeom prst="rect">
            <a:avLst/>
          </a:prstGeom>
        </p:spPr>
      </p:pic>
      <p:sp>
        <p:nvSpPr>
          <p:cNvPr id="6" name="Rectangle 66">
            <a:extLst>
              <a:ext uri="{FF2B5EF4-FFF2-40B4-BE49-F238E27FC236}">
                <a16:creationId xmlns:a16="http://schemas.microsoft.com/office/drawing/2014/main" id="{FA5408D9-AF16-43CF-BC3C-88611EE6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3923335"/>
            <a:ext cx="3209973" cy="70100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ru-RU" altLang="ru-RU" sz="1400" dirty="0"/>
          </a:p>
          <a:p>
            <a:pPr eaLnBrk="1" hangingPunct="1"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dept.deptno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dname</a:t>
            </a:r>
            <a:endParaRPr lang="ru-RU" altLang="ru-RU" sz="1400" dirty="0"/>
          </a:p>
          <a:p>
            <a:pPr eaLnBrk="1" hangingPunct="1">
              <a:buFontTx/>
              <a:buNone/>
            </a:pPr>
            <a:r>
              <a:rPr lang="en-US" altLang="ru-RU" sz="1400" dirty="0"/>
              <a:t>FROM emp INNER JOIN dept</a:t>
            </a:r>
          </a:p>
          <a:p>
            <a:pPr eaLnBrk="1" hangingPunct="1">
              <a:buFontTx/>
              <a:buNone/>
            </a:pPr>
            <a:r>
              <a:rPr lang="en-US" altLang="ru-RU" sz="1400" dirty="0"/>
              <a:t>    USING (</a:t>
            </a:r>
            <a:r>
              <a:rPr lang="en-US" altLang="ru-RU" sz="1400" dirty="0" err="1"/>
              <a:t>deptno</a:t>
            </a:r>
            <a:r>
              <a:rPr lang="en-US" altLang="ru-RU" sz="1400" dirty="0"/>
              <a:t>)</a:t>
            </a:r>
            <a:endParaRPr lang="ru-RU" altLang="ru-RU" sz="1400" dirty="0"/>
          </a:p>
          <a:p>
            <a:pPr eaLnBrk="1" hangingPunct="1">
              <a:buFontTx/>
              <a:buNone/>
            </a:pPr>
            <a:endParaRPr lang="ru-RU" altLang="ru-RU" sz="1800" dirty="0"/>
          </a:p>
        </p:txBody>
      </p:sp>
      <p:sp>
        <p:nvSpPr>
          <p:cNvPr id="8" name="Скругленная прямоугольная выноска 1">
            <a:extLst>
              <a:ext uri="{FF2B5EF4-FFF2-40B4-BE49-F238E27FC236}">
                <a16:creationId xmlns:a16="http://schemas.microsoft.com/office/drawing/2014/main" id="{9F451FD7-8BDD-4E03-B7E1-DE5F0FD057BB}"/>
              </a:ext>
            </a:extLst>
          </p:cNvPr>
          <p:cNvSpPr/>
          <p:nvPr/>
        </p:nvSpPr>
        <p:spPr bwMode="auto">
          <a:xfrm>
            <a:off x="6982823" y="1971618"/>
            <a:ext cx="2016224" cy="848615"/>
          </a:xfrm>
          <a:prstGeom prst="wedgeRoundRectCallout">
            <a:avLst>
              <a:gd name="adj1" fmla="val -84527"/>
              <a:gd name="adj2" fmla="val 35404"/>
              <a:gd name="adj3" fmla="val 16667"/>
            </a:avLst>
          </a:prstGeom>
          <a:solidFill>
            <a:schemeClr val="accent3">
              <a:alpha val="74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ru-RU" sz="1400" dirty="0">
                <a:solidFill>
                  <a:srgbClr val="00B0F0"/>
                </a:solidFill>
                <a:latin typeface="Arial" charset="0"/>
              </a:rPr>
              <a:t>Условие соединения здесь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ru-RU" sz="1400" dirty="0">
                <a:solidFill>
                  <a:srgbClr val="00B0F0"/>
                </a:solidFill>
                <a:latin typeface="Arial" charset="0"/>
              </a:rPr>
              <a:t>перенесено</a:t>
            </a:r>
            <a:endParaRPr lang="en-US" sz="1400" dirty="0">
              <a:solidFill>
                <a:srgbClr val="00B0F0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ru-RU" sz="1400" dirty="0">
                <a:solidFill>
                  <a:srgbClr val="00B0F0"/>
                </a:solidFill>
                <a:latin typeface="Arial" charset="0"/>
              </a:rPr>
              <a:t>во фразу </a:t>
            </a:r>
            <a:r>
              <a:rPr lang="en-US" sz="1400" dirty="0">
                <a:solidFill>
                  <a:srgbClr val="00B0F0"/>
                </a:solidFill>
                <a:latin typeface="Arial" charset="0"/>
              </a:rPr>
              <a:t>FROM</a:t>
            </a:r>
            <a:endParaRPr lang="ru-RU" sz="1400" dirty="0">
              <a:solidFill>
                <a:srgbClr val="00B0F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1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1.1.Структура языка </a:t>
            </a:r>
            <a:r>
              <a:rPr lang="en-US" altLang="ru-RU" sz="2000" b="1" dirty="0">
                <a:solidFill>
                  <a:srgbClr val="C00000"/>
                </a:solidFill>
              </a:rPr>
              <a:t>SQL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7A36A2-6C3D-4345-930E-1DCAA8721A43}"/>
              </a:ext>
            </a:extLst>
          </p:cNvPr>
          <p:cNvSpPr/>
          <p:nvPr/>
        </p:nvSpPr>
        <p:spPr>
          <a:xfrm>
            <a:off x="971600" y="461651"/>
            <a:ext cx="69127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этом разделе рассмотрим расширение языка запросов,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основанного на исчислении на кортежах, за счёт добавления языков определения данных, манипулирования данными 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управления данными. Появляется возможность не только писать запросы, но и определить схему, манипулировать данными, управлять транзакциями, задавать пользователей и их привилегии.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следующем разделе будет изучено второе, не менее важное, направление расширения. Оставаясь в рамках языка запросов, мы будем последовательно, слой за слоем, расширять его возможности, всё дальше уходя от исходной базисной части, основанной на реляционном исчислении на кортежах.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Сам механизм построения таких расширений из-за недостатка времени не может быть рассмотрен в рамках нашего краткого курса.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Беглое введение в построение планов исполнения может быть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представлено в одной из заключительных лекций, если, конечно, хватит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Соединения в стандарте </a:t>
            </a:r>
            <a:r>
              <a:rPr lang="en-US" altLang="ru-RU" sz="2000" b="1" dirty="0">
                <a:solidFill>
                  <a:srgbClr val="CE2816"/>
                </a:solidFill>
              </a:rPr>
              <a:t>SQL92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827584" y="461651"/>
            <a:ext cx="7416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altLang="ru-RU" sz="1400" u="sng" dirty="0">
                <a:solidFill>
                  <a:srgbClr val="000099"/>
                </a:solidFill>
              </a:rPr>
              <a:t>Внешние соединения – полное, левое, правое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Синтаксис: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/>
              <a:t>SELECT </a:t>
            </a:r>
            <a:r>
              <a:rPr lang="ru-RU" altLang="ru-RU" sz="1400" dirty="0"/>
              <a:t>список_</a:t>
            </a:r>
            <a:r>
              <a:rPr lang="en-US" altLang="ru-RU" sz="1400" dirty="0"/>
              <a:t>SELECT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/>
              <a:t>FROM </a:t>
            </a:r>
            <a:r>
              <a:rPr lang="ru-RU" altLang="ru-RU" sz="1400" dirty="0" err="1"/>
              <a:t>имя_таблицы</a:t>
            </a:r>
            <a:r>
              <a:rPr lang="ru-RU" altLang="ru-RU" sz="1400" dirty="0"/>
              <a:t> </a:t>
            </a:r>
            <a:r>
              <a:rPr lang="en-US" altLang="ru-RU" sz="1400" b="1" dirty="0"/>
              <a:t>FULL|LEFT|RIGHT</a:t>
            </a:r>
            <a:r>
              <a:rPr lang="en-US" altLang="ru-RU" sz="1400" dirty="0"/>
              <a:t> [</a:t>
            </a:r>
            <a:r>
              <a:rPr lang="en-US" altLang="ru-RU" sz="1400" b="1" dirty="0"/>
              <a:t>OUTER]</a:t>
            </a:r>
            <a:r>
              <a:rPr lang="en-US" altLang="ru-RU" sz="1400" dirty="0"/>
              <a:t> JOIN</a:t>
            </a:r>
            <a:r>
              <a:rPr lang="ru-RU" altLang="ru-RU" sz="1400" dirty="0"/>
              <a:t> </a:t>
            </a:r>
            <a:r>
              <a:rPr lang="ru-RU" altLang="ru-RU" sz="1400" dirty="0" err="1"/>
              <a:t>имя_таблицы</a:t>
            </a:r>
            <a:endParaRPr lang="ru-RU" altLang="ru-RU" sz="1400" dirty="0"/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/>
              <a:t>    ON</a:t>
            </a:r>
            <a:r>
              <a:rPr lang="ru-RU" altLang="ru-RU" sz="1400" dirty="0"/>
              <a:t> </a:t>
            </a:r>
            <a:r>
              <a:rPr lang="ru-RU" altLang="ru-RU" sz="1400" dirty="0" err="1"/>
              <a:t>условие_соединения</a:t>
            </a:r>
            <a:endParaRPr lang="ru-RU" altLang="ru-RU" sz="1400" dirty="0"/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естественном внешнем соединении фраза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/>
              <a:t>ON</a:t>
            </a:r>
            <a:r>
              <a:rPr lang="ru-RU" altLang="ru-RU" sz="1400" dirty="0"/>
              <a:t> </a:t>
            </a:r>
            <a:r>
              <a:rPr lang="ru-RU" altLang="ru-RU" sz="1400" dirty="0" err="1"/>
              <a:t>условие_соединения</a:t>
            </a:r>
            <a:r>
              <a:rPr lang="ru-RU" altLang="ru-RU" sz="1400" dirty="0"/>
              <a:t>,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в п. 2 заменяется фразой 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/>
              <a:t>USING </a:t>
            </a:r>
            <a:r>
              <a:rPr lang="ru-RU" altLang="ru-RU" sz="1400" dirty="0" err="1"/>
              <a:t>список_столбцов</a:t>
            </a:r>
            <a:endParaRPr lang="ru-RU" altLang="ru-RU" sz="1400" dirty="0"/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A82BBEC2-BC4D-4872-A1A4-205D47D9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77851"/>
            <a:ext cx="5832648" cy="881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57967-202D-4A58-B0BB-59A605F66D8D}"/>
              </a:ext>
            </a:extLst>
          </p:cNvPr>
          <p:cNvSpPr txBox="1"/>
          <p:nvPr/>
        </p:nvSpPr>
        <p:spPr>
          <a:xfrm>
            <a:off x="755576" y="3512298"/>
            <a:ext cx="75608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altLang="ru-RU" sz="1400" dirty="0">
                <a:solidFill>
                  <a:srgbClr val="000099"/>
                </a:solidFill>
              </a:rPr>
              <a:t>Для задания </a:t>
            </a:r>
            <a:r>
              <a:rPr lang="ru-RU" altLang="ru-RU" sz="1400" u="sng" dirty="0">
                <a:solidFill>
                  <a:srgbClr val="000099"/>
                </a:solidFill>
              </a:rPr>
              <a:t>декартова произведения</a:t>
            </a:r>
            <a:r>
              <a:rPr lang="ru-RU" altLang="ru-RU" sz="1400" dirty="0">
                <a:solidFill>
                  <a:srgbClr val="000099"/>
                </a:solidFill>
              </a:rPr>
              <a:t> используют слово </a:t>
            </a:r>
            <a:r>
              <a:rPr lang="en-US" altLang="ru-RU" sz="1400" b="1" dirty="0">
                <a:solidFill>
                  <a:srgbClr val="000099"/>
                </a:solidFill>
              </a:rPr>
              <a:t>CROSS JOIN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u="sng" dirty="0">
              <a:solidFill>
                <a:srgbClr val="000099"/>
              </a:solidFill>
            </a:endParaRPr>
          </a:p>
          <a:p>
            <a:pPr algn="just" eaLnBrk="1" hangingPunct="1"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2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Как отличить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левое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от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правого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? Левое относится к таблице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стоящей после слова </a:t>
            </a:r>
            <a:r>
              <a:rPr lang="en-US" altLang="ru-RU" sz="1400" b="1" dirty="0"/>
              <a:t>FROM</a:t>
            </a:r>
            <a:r>
              <a:rPr lang="ru-RU" altLang="ru-RU" sz="1400" dirty="0">
                <a:solidFill>
                  <a:srgbClr val="000099"/>
                </a:solidFill>
              </a:rPr>
              <a:t>, а правое к стоящей после слова </a:t>
            </a:r>
            <a:r>
              <a:rPr lang="en-US" altLang="ru-RU" sz="1400" b="1" dirty="0"/>
              <a:t>JOIN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Иначе говоря, если внешнее соединение левое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b="1" dirty="0"/>
              <a:t>LEFT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, то </a:t>
            </a:r>
            <a:r>
              <a:rPr lang="en-US" altLang="ru-RU" sz="1400" dirty="0"/>
              <a:t>NULL’</a:t>
            </a:r>
            <a:r>
              <a:rPr lang="ru-RU" altLang="ru-RU" sz="1400" dirty="0"/>
              <a:t>ы </a:t>
            </a:r>
            <a:r>
              <a:rPr lang="ru-RU" altLang="ru-RU" sz="1400" dirty="0">
                <a:solidFill>
                  <a:srgbClr val="000099"/>
                </a:solidFill>
              </a:rPr>
              <a:t>могут стоять только справа, а в правом соединении только слева. </a:t>
            </a:r>
            <a:endParaRPr lang="en-US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3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Выполнение внешних соединений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683568" y="483518"/>
            <a:ext cx="777686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Порядок действий при выполнении полного внешнего соединения двух таблиц: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Построить внутреннее </a:t>
            </a:r>
            <a:r>
              <a:rPr lang="en-US" altLang="ru-RU" sz="1400" dirty="0">
                <a:solidFill>
                  <a:srgbClr val="000099"/>
                </a:solidFill>
              </a:rPr>
              <a:t>c</a:t>
            </a:r>
            <a:r>
              <a:rPr lang="ru-RU" altLang="ru-RU" sz="1400" dirty="0" err="1">
                <a:solidFill>
                  <a:srgbClr val="000099"/>
                </a:solidFill>
              </a:rPr>
              <a:t>оединение</a:t>
            </a:r>
            <a:r>
              <a:rPr lang="ru-RU" altLang="ru-RU" sz="1400" dirty="0">
                <a:solidFill>
                  <a:srgbClr val="000099"/>
                </a:solidFill>
              </a:rPr>
              <a:t> таблиц.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Каждую строку первой таблицы, для которой не найдена соответствующая строка второй таблицы, добавить в результат запроса, приписав строку второй таблицы со значениями </a:t>
            </a:r>
            <a:r>
              <a:rPr lang="en-US" altLang="ru-RU" sz="1400" dirty="0"/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Каждую строку второй таблицы, для которой не найдена соответствующая строка первой таблицы, добавить в результат запроса, приписав строку первой таблицы со значениями </a:t>
            </a:r>
            <a:r>
              <a:rPr lang="en-US" altLang="ru-RU" sz="1400" dirty="0"/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Левое и правое внешние соединения получатся, если не выполнять один из п. 2, 3.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1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en-US" altLang="ru-RU" sz="1400" b="1" dirty="0"/>
              <a:t>FULL JOIN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b="1" dirty="0"/>
              <a:t>CROSS JOIN</a:t>
            </a:r>
            <a:r>
              <a:rPr lang="ru-RU" altLang="ru-RU" sz="1400" dirty="0">
                <a:solidFill>
                  <a:srgbClr val="000099"/>
                </a:solidFill>
              </a:rPr>
              <a:t> существенно различны. </a:t>
            </a:r>
            <a:r>
              <a:rPr lang="en-US" altLang="ru-RU" sz="1400" b="1" dirty="0"/>
              <a:t>CROSS JOIN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 декартово соединение.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/>
              <a:t>FULL JOIN</a:t>
            </a:r>
            <a:r>
              <a:rPr lang="ru-RU" altLang="ru-RU" sz="1400" dirty="0">
                <a:solidFill>
                  <a:srgbClr val="000099"/>
                </a:solidFill>
              </a:rPr>
              <a:t> получается расширением декартова произведения за счёт добавления </a:t>
            </a:r>
            <a:r>
              <a:rPr lang="en-US" altLang="ru-RU" sz="1400" dirty="0"/>
              <a:t>NULL’</a:t>
            </a:r>
            <a:r>
              <a:rPr lang="ru-RU" altLang="ru-RU" sz="1400" dirty="0" err="1"/>
              <a:t>ов</a:t>
            </a:r>
            <a:r>
              <a:rPr lang="ru-RU" altLang="ru-RU" sz="1400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как значений в операндах. Выполните скрипт в файле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Сравнение …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о соединениях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Семантика данных - результатов соединений, полностью на совести программиста. Соединяя таблицы про человека и морковь можете вычислить средний вес </a:t>
            </a:r>
            <a:r>
              <a:rPr lang="ru-RU" altLang="ru-RU" sz="1400" dirty="0" err="1">
                <a:solidFill>
                  <a:srgbClr val="000099"/>
                </a:solidFill>
              </a:rPr>
              <a:t>человекоморковки</a:t>
            </a:r>
            <a:r>
              <a:rPr lang="ru-RU" altLang="ru-RU" sz="1400" dirty="0">
                <a:solidFill>
                  <a:srgbClr val="000099"/>
                </a:solidFill>
              </a:rPr>
              <a:t>. Остаётся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мелочь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– додумать, что бы это значило (семантика)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зачем вам это нужно (прагматика).</a:t>
            </a:r>
          </a:p>
        </p:txBody>
      </p:sp>
    </p:spTree>
    <p:extLst>
      <p:ext uri="{BB962C8B-B14F-4D97-AF65-F5344CB8AC3E}">
        <p14:creationId xmlns:p14="http://schemas.microsoft.com/office/powerpoint/2010/main" val="1008384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Запросы с группированием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827584" y="461651"/>
            <a:ext cx="7560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Фраза </a:t>
            </a:r>
            <a:r>
              <a:rPr lang="en-US" altLang="ru-RU" sz="1300" dirty="0"/>
              <a:t>GROUP BY</a:t>
            </a:r>
            <a:r>
              <a:rPr lang="ru-RU" altLang="ru-RU" sz="1300" dirty="0">
                <a:solidFill>
                  <a:srgbClr val="000099"/>
                </a:solidFill>
              </a:rPr>
              <a:t>, упоминавшаяся ранее, обеспечивает объединение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строк с одинаковыми значениями в перечисленных столбцах. Такое преобразование необходимо для получения итоговых данных с помощью многострочных (они же статистические или агрегатные) функций </a:t>
            </a:r>
            <a:r>
              <a:rPr lang="en-US" altLang="ru-RU" sz="1300" dirty="0"/>
              <a:t>MIN</a:t>
            </a:r>
            <a:r>
              <a:rPr lang="ru-RU" altLang="ru-RU" sz="1300" dirty="0"/>
              <a:t>()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dirty="0"/>
              <a:t>MAX</a:t>
            </a:r>
            <a:r>
              <a:rPr lang="ru-RU" altLang="ru-RU" sz="1300" dirty="0"/>
              <a:t>()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dirty="0"/>
              <a:t>SUM</a:t>
            </a:r>
            <a:r>
              <a:rPr lang="ru-RU" altLang="ru-RU" sz="1300" dirty="0"/>
              <a:t>()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dirty="0"/>
              <a:t>COUNT</a:t>
            </a:r>
            <a:r>
              <a:rPr lang="ru-RU" altLang="ru-RU" sz="1300" dirty="0"/>
              <a:t>()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dirty="0"/>
              <a:t>AVG</a:t>
            </a:r>
            <a:r>
              <a:rPr lang="ru-RU" altLang="ru-RU" sz="1300" dirty="0"/>
              <a:t>()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 др.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300" dirty="0">
                <a:solidFill>
                  <a:srgbClr val="000099"/>
                </a:solidFill>
              </a:rPr>
              <a:t>: Найти суммарную заработную плату по отделам.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en-US" altLang="ru-RU" sz="1300" b="1" dirty="0"/>
              <a:t>SELECT </a:t>
            </a:r>
            <a:r>
              <a:rPr lang="en-US" altLang="ru-RU" sz="1300" b="1" dirty="0" err="1"/>
              <a:t>deptno</a:t>
            </a:r>
            <a:r>
              <a:rPr lang="en-US" altLang="ru-RU" sz="1300" b="1" dirty="0"/>
              <a:t>, SUM(</a:t>
            </a:r>
            <a:r>
              <a:rPr lang="en-US" altLang="ru-RU" sz="1300" b="1" dirty="0" err="1"/>
              <a:t>sal</a:t>
            </a:r>
            <a:r>
              <a:rPr lang="en-US" altLang="ru-RU" sz="1300" b="1" dirty="0"/>
              <a:t>) salary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en-US" altLang="ru-RU" sz="1300" b="1" dirty="0"/>
              <a:t>FROM emp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en-US" altLang="ru-RU" sz="1300" b="1" dirty="0"/>
              <a:t>GROUP BY </a:t>
            </a:r>
            <a:r>
              <a:rPr lang="en-US" altLang="ru-RU" sz="1300" b="1" dirty="0" err="1"/>
              <a:t>deptno</a:t>
            </a:r>
            <a:endParaRPr lang="ru-RU" altLang="ru-RU" sz="1300" b="1" dirty="0"/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При использовании функций во фразе </a:t>
            </a:r>
            <a:r>
              <a:rPr lang="en-US" altLang="ru-RU" sz="1300" dirty="0"/>
              <a:t>SELECT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очень часто применяют псевдонимы, чтобы обеспечить читаемую шапку таблицы результата.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Если убрать фразу </a:t>
            </a:r>
            <a:r>
              <a:rPr lang="en-US" altLang="ru-RU" sz="1300" dirty="0"/>
              <a:t>GROUP BY</a:t>
            </a:r>
            <a:r>
              <a:rPr lang="ru-RU" altLang="ru-RU" sz="1300" dirty="0">
                <a:solidFill>
                  <a:srgbClr val="000099"/>
                </a:solidFill>
              </a:rPr>
              <a:t>, то образуется одна группа из всех строк таблицы. Такое умолчание допустимо не всегда.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Аргументы функций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dirty="0"/>
              <a:t>SUM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dirty="0"/>
              <a:t>AVG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dirty="0"/>
              <a:t>COUNT</a:t>
            </a:r>
            <a:r>
              <a:rPr lang="ru-RU" altLang="ru-RU" sz="1300" dirty="0">
                <a:solidFill>
                  <a:srgbClr val="000099"/>
                </a:solidFill>
              </a:rPr>
              <a:t> могут уточняться указанием </a:t>
            </a:r>
            <a:r>
              <a:rPr lang="en-US" altLang="ru-RU" sz="1300" dirty="0"/>
              <a:t>DISTINCT</a:t>
            </a:r>
            <a:r>
              <a:rPr lang="en-US" altLang="ru-RU" sz="1300" dirty="0">
                <a:solidFill>
                  <a:srgbClr val="000099"/>
                </a:solidFill>
              </a:rPr>
              <a:t>.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Примеры</a:t>
            </a:r>
            <a:r>
              <a:rPr lang="ru-RU" altLang="ru-RU" sz="1300" b="1" dirty="0">
                <a:solidFill>
                  <a:srgbClr val="000099"/>
                </a:solidFill>
              </a:rPr>
              <a:t> (Не очень умные, но поясняющие суть дела):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en-US" altLang="ru-RU" sz="1300" b="1" dirty="0"/>
              <a:t>SELECT COUNT(</a:t>
            </a:r>
            <a:r>
              <a:rPr lang="en-US" altLang="ru-RU" sz="1300" b="1" dirty="0" err="1"/>
              <a:t>sal</a:t>
            </a:r>
            <a:r>
              <a:rPr lang="en-US" altLang="ru-RU" sz="1300" b="1" dirty="0"/>
              <a:t>) FROM emp;</a:t>
            </a:r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en-US" altLang="ru-RU" sz="1300" b="1" dirty="0"/>
              <a:t>SELECT COUNT(DISTINCT </a:t>
            </a:r>
            <a:r>
              <a:rPr lang="en-US" altLang="ru-RU" sz="1300" b="1" dirty="0" err="1"/>
              <a:t>sal</a:t>
            </a:r>
            <a:r>
              <a:rPr lang="en-US" altLang="ru-RU" sz="1300" b="1" dirty="0"/>
              <a:t>) FROM emp;</a:t>
            </a:r>
            <a:endParaRPr lang="ru-RU" altLang="ru-RU" sz="1300" b="1" dirty="0"/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en-US" altLang="ru-RU" sz="1300" b="1" dirty="0"/>
              <a:t>SELECT COUNT(comm) FROM emp;</a:t>
            </a:r>
            <a:endParaRPr lang="ru-RU" altLang="ru-RU" sz="1300" b="1" dirty="0"/>
          </a:p>
          <a:p>
            <a:pPr indent="360000" algn="just" eaLnBrk="1" hangingPunct="1">
              <a:spcBef>
                <a:spcPct val="0"/>
              </a:spcBef>
              <a:spcAft>
                <a:spcPts val="1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Первый запрос выдаёт количество сотрудников получающих зарплату, второй – количество разных зарплат, а третий – количество сотрудников, которые должны получать комиссионные (</a:t>
            </a:r>
            <a:r>
              <a:rPr lang="en-US" altLang="ru-RU" sz="1300" b="1" dirty="0"/>
              <a:t>NULL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не учитывается, 0 считается).</a:t>
            </a:r>
          </a:p>
        </p:txBody>
      </p:sp>
    </p:spTree>
    <p:extLst>
      <p:ext uri="{BB962C8B-B14F-4D97-AF65-F5344CB8AC3E}">
        <p14:creationId xmlns:p14="http://schemas.microsoft.com/office/powerpoint/2010/main" val="3714404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Содержимое таблицы </a:t>
            </a:r>
            <a:r>
              <a:rPr lang="en-US" altLang="ru-RU" sz="1800" b="1" dirty="0">
                <a:solidFill>
                  <a:srgbClr val="C00000"/>
                </a:solidFill>
              </a:rPr>
              <a:t>emp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7B924-EF24-4D16-9727-6AB2A1D3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09" y="555526"/>
            <a:ext cx="6722981" cy="376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441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Выполнение запросов с группированием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88E9EC-E24D-49B6-8080-916F420B092E}"/>
              </a:ext>
            </a:extLst>
          </p:cNvPr>
          <p:cNvSpPr txBox="1"/>
          <p:nvPr/>
        </p:nvSpPr>
        <p:spPr>
          <a:xfrm>
            <a:off x="683568" y="461651"/>
            <a:ext cx="7776864" cy="374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Порядок действий при выполнении запросов с фразой </a:t>
            </a:r>
            <a:r>
              <a:rPr lang="en-US" altLang="ru-RU" sz="1400" b="1" dirty="0"/>
              <a:t>GROUP BY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По фразе </a:t>
            </a:r>
            <a:r>
              <a:rPr lang="en-US" altLang="ru-RU" sz="1400" b="1" dirty="0"/>
              <a:t>FROM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выбираются все строки. 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имеется фраза </a:t>
            </a:r>
            <a:r>
              <a:rPr lang="en-US" altLang="ru-RU" sz="1400" b="1" dirty="0"/>
              <a:t>WHERE</a:t>
            </a:r>
            <a:r>
              <a:rPr lang="ru-RU" altLang="ru-RU" sz="1400" dirty="0">
                <a:solidFill>
                  <a:srgbClr val="000099"/>
                </a:solidFill>
              </a:rPr>
              <a:t>, применить к строкам условие отбора, выбрав только те строки, для которых условие выполняется.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Разделить оставшиеся строки на группы строк имеющих одинаковые значения во всех столбцах, по которым производится группирование, описанное фразой </a:t>
            </a:r>
            <a:r>
              <a:rPr lang="en-US" altLang="ru-RU" sz="1400" b="1" dirty="0"/>
              <a:t>GROUP BY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в аргументе указан спецификатор </a:t>
            </a:r>
            <a:r>
              <a:rPr lang="en-US" altLang="ru-RU" sz="1400" b="1" dirty="0"/>
              <a:t>DISTINCT</a:t>
            </a:r>
            <a:r>
              <a:rPr lang="en-US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удалить все повторяющиеся строки.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Для каждой группы строк вычислить значения групповых функций, создав одну строку результата запроса. Вычисления проводятся для значений столбца у всех строк, входящих в группу.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имеется фраза </a:t>
            </a:r>
            <a:r>
              <a:rPr lang="en-US" altLang="ru-RU" sz="1400" b="1" dirty="0"/>
              <a:t>ORDER BY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отсортировать результат запроса.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о значениях </a:t>
            </a:r>
            <a:r>
              <a:rPr lang="en-US" altLang="ru-RU" sz="1400" b="1" u="sng" dirty="0">
                <a:solidFill>
                  <a:srgbClr val="000099"/>
                </a:solidFill>
              </a:rPr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: Вспомним, что два значения </a:t>
            </a:r>
            <a:r>
              <a:rPr lang="en-US" altLang="ru-RU" sz="1400" b="1" dirty="0"/>
              <a:t>NULL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могут считаться не одинаковыми. При группировании это привело бы к тому, что группу образовывала бы каждая строка с </a:t>
            </a:r>
            <a:r>
              <a:rPr lang="en-US" altLang="ru-RU" sz="1400" b="1" dirty="0"/>
              <a:t>NULL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столбце группировки. Поэтому в стандарте </a:t>
            </a:r>
            <a:r>
              <a:rPr lang="en-US" altLang="ru-RU" sz="1400" dirty="0">
                <a:solidFill>
                  <a:srgbClr val="000099"/>
                </a:solidFill>
              </a:rPr>
              <a:t>ANSI/ISO </a:t>
            </a:r>
            <a:r>
              <a:rPr lang="ru-RU" altLang="ru-RU" sz="1400" dirty="0">
                <a:solidFill>
                  <a:srgbClr val="000099"/>
                </a:solidFill>
              </a:rPr>
              <a:t>принято, что при группировке все </a:t>
            </a:r>
            <a:r>
              <a:rPr lang="en-US" altLang="ru-RU" sz="1400" b="1" dirty="0"/>
              <a:t>NULL’</a:t>
            </a:r>
            <a:r>
              <a:rPr lang="ru-RU" altLang="ru-RU" sz="1400" dirty="0">
                <a:solidFill>
                  <a:srgbClr val="000099"/>
                </a:solidFill>
              </a:rPr>
              <a:t>ы равны и потому помещаются в одну группу.</a:t>
            </a:r>
          </a:p>
        </p:txBody>
      </p:sp>
    </p:spTree>
    <p:extLst>
      <p:ext uri="{BB962C8B-B14F-4D97-AF65-F5344CB8AC3E}">
        <p14:creationId xmlns:p14="http://schemas.microsoft.com/office/powerpoint/2010/main" val="3233579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Отбор групп строк – фраза </a:t>
            </a:r>
            <a:r>
              <a:rPr lang="en-US" altLang="ru-RU" sz="2000" b="1" dirty="0">
                <a:solidFill>
                  <a:srgbClr val="CE2816"/>
                </a:solidFill>
              </a:rPr>
              <a:t>HAVING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en-US" altLang="ru-RU" sz="1400" b="1" dirty="0">
                <a:solidFill>
                  <a:srgbClr val="000099"/>
                </a:solidFill>
              </a:rPr>
              <a:t>HAVING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предназначена для организации отбора групп строк. Формат записываемого в ней условия такой же, как во фразе </a:t>
            </a:r>
            <a:r>
              <a:rPr lang="en-US" altLang="ru-RU" sz="1400" b="1" dirty="0">
                <a:solidFill>
                  <a:srgbClr val="000099"/>
                </a:solidFill>
              </a:rPr>
              <a:t>WHERE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условие отбора даёт значение </a:t>
            </a:r>
            <a:r>
              <a:rPr lang="en-US" altLang="ru-RU" sz="1400" b="1" dirty="0">
                <a:solidFill>
                  <a:srgbClr val="000099"/>
                </a:solidFill>
              </a:rPr>
              <a:t>TRUE</a:t>
            </a:r>
            <a:r>
              <a:rPr lang="ru-RU" altLang="ru-RU" sz="1400" dirty="0">
                <a:solidFill>
                  <a:srgbClr val="000099"/>
                </a:solidFill>
              </a:rPr>
              <a:t>, группа строк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остаётся и в результате для неё создаётся одна строка. Если же проверка даёт </a:t>
            </a:r>
            <a:r>
              <a:rPr lang="en-US" altLang="ru-RU" sz="1400" b="1" dirty="0">
                <a:solidFill>
                  <a:srgbClr val="000099"/>
                </a:solidFill>
              </a:rPr>
              <a:t>FALSE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b="1" dirty="0">
                <a:solidFill>
                  <a:srgbClr val="000099"/>
                </a:solidFill>
              </a:rPr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, группа строк не рассматривается и результирующая строка для неё не формируется.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: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400" dirty="0"/>
              <a:t>SELECT job, AVG(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)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400" dirty="0"/>
              <a:t>FROM emp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400" dirty="0"/>
              <a:t>GROUP BY job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400" dirty="0"/>
              <a:t>HAVING SUM(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) &gt; 3100</a:t>
            </a:r>
            <a:endParaRPr lang="ru-RU" altLang="ru-RU" sz="1400" dirty="0"/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en-US" altLang="ru-RU" sz="1400" b="1" dirty="0">
                <a:solidFill>
                  <a:srgbClr val="000099"/>
                </a:solidFill>
              </a:rPr>
              <a:t>HAVING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почти всегда используется вместе с фразой </a:t>
            </a:r>
            <a:r>
              <a:rPr lang="en-US" altLang="ru-RU" sz="1400" b="1" dirty="0">
                <a:solidFill>
                  <a:srgbClr val="000099"/>
                </a:solidFill>
              </a:rPr>
              <a:t>GROUP BY</a:t>
            </a:r>
            <a:r>
              <a:rPr lang="ru-RU" altLang="ru-RU" sz="1400" dirty="0">
                <a:solidFill>
                  <a:srgbClr val="000099"/>
                </a:solidFill>
              </a:rPr>
              <a:t>, однако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реализациях транслятор (но не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) может допускать применение </a:t>
            </a:r>
            <a:r>
              <a:rPr lang="en-US" altLang="ru-RU" sz="1400" b="1" dirty="0">
                <a:solidFill>
                  <a:srgbClr val="000099"/>
                </a:solidFill>
              </a:rPr>
              <a:t>HAVING</a:t>
            </a:r>
            <a:r>
              <a:rPr lang="ru-RU" altLang="ru-RU" sz="1400" dirty="0">
                <a:solidFill>
                  <a:srgbClr val="000099"/>
                </a:solidFill>
              </a:rPr>
              <a:t> в отсутствие </a:t>
            </a:r>
            <a:r>
              <a:rPr lang="en-US" altLang="ru-RU" sz="1400" b="1" dirty="0">
                <a:solidFill>
                  <a:srgbClr val="000099"/>
                </a:solidFill>
              </a:rPr>
              <a:t>GROUP BY</a:t>
            </a:r>
            <a:r>
              <a:rPr lang="ru-RU" altLang="ru-RU" sz="1400" dirty="0">
                <a:solidFill>
                  <a:srgbClr val="000099"/>
                </a:solidFill>
              </a:rPr>
              <a:t>. В этом случае образуется одна группа из всех строк таблицы.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Правила работы с </a:t>
            </a:r>
            <a:r>
              <a:rPr lang="en-US" altLang="ru-RU" sz="1400" b="1" dirty="0">
                <a:solidFill>
                  <a:srgbClr val="000099"/>
                </a:solidFill>
              </a:rPr>
              <a:t>NULL’</a:t>
            </a:r>
            <a:r>
              <a:rPr lang="ru-RU" altLang="ru-RU" sz="1400" dirty="0" err="1">
                <a:solidFill>
                  <a:srgbClr val="000099"/>
                </a:solidFill>
              </a:rPr>
              <a:t>ами</a:t>
            </a:r>
            <a:r>
              <a:rPr lang="ru-RU" altLang="ru-RU" sz="1400" dirty="0">
                <a:solidFill>
                  <a:srgbClr val="000099"/>
                </a:solidFill>
              </a:rPr>
              <a:t> такие же как в условиях фразы </a:t>
            </a:r>
            <a:r>
              <a:rPr lang="en-US" altLang="ru-RU" sz="1400" b="1" dirty="0">
                <a:solidFill>
                  <a:srgbClr val="000099"/>
                </a:solidFill>
              </a:rPr>
              <a:t>WHERE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39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Выполнение запросов с фразой </a:t>
            </a:r>
            <a:r>
              <a:rPr lang="en-US" altLang="ru-RU" sz="2000" b="1" dirty="0">
                <a:solidFill>
                  <a:srgbClr val="CE2816"/>
                </a:solidFill>
              </a:rPr>
              <a:t>HAVING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043608" y="461651"/>
            <a:ext cx="6984776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Ограничения на условия отбора групп</a:t>
            </a:r>
            <a:r>
              <a:rPr lang="ru-RU" altLang="ru-RU" sz="1400" dirty="0">
                <a:solidFill>
                  <a:srgbClr val="000099"/>
                </a:solidFill>
              </a:rPr>
              <a:t>: Операндами в условиях отбора могут быть константы, столбцы группирования, групповые функции и выражения, построенные на этих операндах.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условии должна быть хотя бы одна групповая функция. В противном случае </a:t>
            </a:r>
            <a:r>
              <a:rPr lang="en-US" altLang="ru-RU" sz="1400" b="1" dirty="0">
                <a:solidFill>
                  <a:srgbClr val="000099"/>
                </a:solidFill>
              </a:rPr>
              <a:t>HAVING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следует удалить перенеся условие во фразу </a:t>
            </a:r>
            <a:r>
              <a:rPr lang="en-US" altLang="ru-RU" sz="1400" b="1" dirty="0">
                <a:solidFill>
                  <a:srgbClr val="000099"/>
                </a:solidFill>
              </a:rPr>
              <a:t>WHERE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Порядок действий при выполнении запросов с фразой </a:t>
            </a:r>
            <a:r>
              <a:rPr lang="en-US" altLang="ru-RU" sz="1400" u="sng" dirty="0">
                <a:solidFill>
                  <a:srgbClr val="000099"/>
                </a:solidFill>
              </a:rPr>
              <a:t>HAVING</a:t>
            </a:r>
            <a:r>
              <a:rPr lang="ru-RU" altLang="ru-RU" sz="1400" dirty="0">
                <a:solidFill>
                  <a:srgbClr val="000099"/>
                </a:solidFill>
              </a:rPr>
              <a:t>: 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Создать декартово произведение таблиц, перечисленных во фразе </a:t>
            </a:r>
            <a:r>
              <a:rPr lang="en-US" altLang="ru-RU" sz="1400" dirty="0">
                <a:solidFill>
                  <a:srgbClr val="000099"/>
                </a:solidFill>
              </a:rPr>
              <a:t>FROM.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Применить условие фразы </a:t>
            </a:r>
            <a:r>
              <a:rPr lang="en-US" altLang="ru-RU" sz="1400" dirty="0">
                <a:solidFill>
                  <a:srgbClr val="000099"/>
                </a:solidFill>
              </a:rPr>
              <a:t>WHERE</a:t>
            </a:r>
            <a:r>
              <a:rPr lang="ru-RU" altLang="ru-RU" sz="1400" dirty="0">
                <a:solidFill>
                  <a:srgbClr val="000099"/>
                </a:solidFill>
              </a:rPr>
              <a:t> чтобы оставить только те строки, для которых это условие выполнено.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Применить предложение </a:t>
            </a:r>
            <a:r>
              <a:rPr lang="en-US" altLang="ru-RU" sz="1400" dirty="0">
                <a:solidFill>
                  <a:srgbClr val="000099"/>
                </a:solidFill>
              </a:rPr>
              <a:t>GROUP BY </a:t>
            </a:r>
            <a:r>
              <a:rPr lang="ru-RU" altLang="ru-RU" sz="1400" dirty="0">
                <a:solidFill>
                  <a:srgbClr val="000099"/>
                </a:solidFill>
              </a:rPr>
              <a:t>для разделения строк на группы.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Отобрать группы строк в соответствии с условием фразы  </a:t>
            </a:r>
            <a:r>
              <a:rPr lang="en-US" altLang="ru-RU" sz="1400" dirty="0">
                <a:solidFill>
                  <a:srgbClr val="000099"/>
                </a:solidFill>
              </a:rPr>
              <a:t>HAVING</a:t>
            </a:r>
            <a:r>
              <a:rPr lang="ru-RU" altLang="ru-RU" sz="1400" dirty="0">
                <a:solidFill>
                  <a:srgbClr val="000099"/>
                </a:solidFill>
              </a:rPr>
              <a:t>, оставив только группы удовлетворяющие этому условию и сформировав для каждой отобранной группы одну строку результата (см. предыдущий слайд).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указан спецификатор </a:t>
            </a:r>
            <a:r>
              <a:rPr lang="en-US" altLang="ru-RU" sz="1400" dirty="0">
                <a:solidFill>
                  <a:srgbClr val="000099"/>
                </a:solidFill>
              </a:rPr>
              <a:t>DISTINCT, </a:t>
            </a:r>
            <a:r>
              <a:rPr lang="ru-RU" altLang="ru-RU" sz="1400" dirty="0">
                <a:solidFill>
                  <a:srgbClr val="000099"/>
                </a:solidFill>
              </a:rPr>
              <a:t> удалить все повторяющиеся строки.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имеется фраза </a:t>
            </a:r>
            <a:r>
              <a:rPr lang="en-US" altLang="ru-RU" sz="1400" dirty="0">
                <a:solidFill>
                  <a:srgbClr val="000099"/>
                </a:solidFill>
              </a:rPr>
              <a:t>ORDER BY, </a:t>
            </a:r>
            <a:r>
              <a:rPr lang="ru-RU" altLang="ru-RU" sz="1400" dirty="0">
                <a:solidFill>
                  <a:srgbClr val="000099"/>
                </a:solidFill>
              </a:rPr>
              <a:t>отсортировать результат запроса.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Предполагается, что запрос одиночный, то есть теоретико-множественных операций над соединяемыми таблицами нет.</a:t>
            </a:r>
          </a:p>
        </p:txBody>
      </p:sp>
    </p:spTree>
    <p:extLst>
      <p:ext uri="{BB962C8B-B14F-4D97-AF65-F5344CB8AC3E}">
        <p14:creationId xmlns:p14="http://schemas.microsoft.com/office/powerpoint/2010/main" val="1455151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Подзапросы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B67E9-451A-4AF8-A741-7C6D6804B872}"/>
              </a:ext>
            </a:extLst>
          </p:cNvPr>
          <p:cNvSpPr txBox="1"/>
          <p:nvPr/>
        </p:nvSpPr>
        <p:spPr>
          <a:xfrm>
            <a:off x="755576" y="461651"/>
            <a:ext cx="756084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Подзапрос - это инструкция </a:t>
            </a:r>
            <a:r>
              <a:rPr lang="en-US" altLang="ru-RU" sz="1400" b="1" dirty="0">
                <a:solidFill>
                  <a:srgbClr val="000099"/>
                </a:solidFill>
              </a:rPr>
              <a:t>SELECT</a:t>
            </a:r>
            <a:r>
              <a:rPr lang="ru-RU" altLang="ru-RU" sz="1400" dirty="0">
                <a:solidFill>
                  <a:srgbClr val="000099"/>
                </a:solidFill>
              </a:rPr>
              <a:t>, вложенная в другую инструкцию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SELECT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для получения промежуточных результатов. Подзапросы всегда выполняются от внутренних к внешним (за исключением коррелированных подзапросов, которые изучим позже)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Подзапрос может быть вложен: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во фразу </a:t>
            </a:r>
            <a:r>
              <a:rPr lang="en-US" altLang="ru-RU" sz="1400" b="1" dirty="0">
                <a:solidFill>
                  <a:srgbClr val="000099"/>
                </a:solidFill>
              </a:rPr>
              <a:t>FROM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r>
              <a:rPr lang="ru-RU" altLang="ru-RU" sz="1400" dirty="0">
                <a:solidFill>
                  <a:srgbClr val="000099"/>
                </a:solidFill>
              </a:rPr>
              <a:t> подзапрос готовит промежуточную таблицу, данные которой использует основной запрос;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во фразы </a:t>
            </a:r>
            <a:r>
              <a:rPr lang="en-US" altLang="ru-RU" sz="1400" b="1" dirty="0">
                <a:solidFill>
                  <a:srgbClr val="000099"/>
                </a:solidFill>
              </a:rPr>
              <a:t>WHERE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>
                <a:solidFill>
                  <a:srgbClr val="000099"/>
                </a:solidFill>
              </a:rPr>
              <a:t>HAVING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условиях сравнения; подзапрос выбирает одну или несколько строк сравниваемых основным запросом (в том числе используя </a:t>
            </a:r>
            <a:r>
              <a:rPr lang="en-US" altLang="ru-RU" sz="1400" b="1" dirty="0">
                <a:solidFill>
                  <a:srgbClr val="000099"/>
                </a:solidFill>
              </a:rPr>
              <a:t>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>
                <a:solidFill>
                  <a:srgbClr val="000099"/>
                </a:solidFill>
              </a:rPr>
              <a:t>BETWEEN</a:t>
            </a:r>
            <a:r>
              <a:rPr lang="ru-RU" altLang="ru-RU" sz="1400" dirty="0">
                <a:solidFill>
                  <a:srgbClr val="000099"/>
                </a:solidFill>
              </a:rPr>
              <a:t>);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во фразу </a:t>
            </a:r>
            <a:r>
              <a:rPr lang="en-GB" altLang="ru-RU" sz="1400" b="1" dirty="0">
                <a:solidFill>
                  <a:srgbClr val="000099"/>
                </a:solidFill>
              </a:rPr>
              <a:t>SELECT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(имеет смысл только коррелированный подзапрос).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Синтаксис простого подзапроса, включённого во фразу </a:t>
            </a:r>
            <a:r>
              <a:rPr lang="en-US" altLang="ru-RU" sz="1400" dirty="0">
                <a:solidFill>
                  <a:srgbClr val="000099"/>
                </a:solidFill>
              </a:rPr>
              <a:t>WHERE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en-US" altLang="ru-RU" sz="1400" b="1" dirty="0"/>
              <a:t>SELECT</a:t>
            </a:r>
            <a:r>
              <a:rPr lang="ru-RU" altLang="ru-RU" sz="1400" b="1" dirty="0"/>
              <a:t>  .......                                            </a:t>
            </a:r>
            <a:endParaRPr lang="en-US" altLang="ru-RU" sz="1400" b="1" dirty="0"/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	FROM   </a:t>
            </a:r>
            <a:r>
              <a:rPr lang="ru-RU" altLang="ru-RU" sz="1400" b="1" dirty="0"/>
              <a:t>имя</a:t>
            </a:r>
            <a:r>
              <a:rPr lang="en-US" altLang="ru-RU" sz="1400" b="1" dirty="0"/>
              <a:t>_</a:t>
            </a:r>
            <a:r>
              <a:rPr lang="ru-RU" altLang="ru-RU" sz="1400" b="1" dirty="0" err="1"/>
              <a:t>табл</a:t>
            </a:r>
            <a:r>
              <a:rPr lang="en-US" altLang="ru-RU" sz="1400" b="1" dirty="0"/>
              <a:t>1</a:t>
            </a:r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	WHERE </a:t>
            </a:r>
            <a:r>
              <a:rPr lang="ru-RU" altLang="ru-RU" sz="1400" b="1" dirty="0"/>
              <a:t>имя сравнение </a:t>
            </a:r>
            <a:r>
              <a:rPr lang="en-US" altLang="ru-RU" sz="1400" b="1" dirty="0"/>
              <a:t>(SELECT </a:t>
            </a:r>
            <a:r>
              <a:rPr lang="ru-RU" altLang="ru-RU" sz="1400" b="1" dirty="0"/>
              <a:t>столбец</a:t>
            </a:r>
            <a:r>
              <a:rPr lang="en-US" altLang="ru-RU" sz="1400" b="1" dirty="0"/>
              <a:t>           </a:t>
            </a:r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           			     FROM</a:t>
            </a:r>
            <a:r>
              <a:rPr lang="ru-RU" altLang="ru-RU" sz="1400" b="1" dirty="0"/>
              <a:t> табл2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b="1" dirty="0"/>
              <a:t>                                 </a:t>
            </a:r>
            <a:r>
              <a:rPr lang="en-US" altLang="ru-RU" sz="1400" b="1" dirty="0"/>
              <a:t>	     WHERE</a:t>
            </a:r>
            <a:r>
              <a:rPr lang="ru-RU" altLang="ru-RU" sz="1400" b="1" dirty="0"/>
              <a:t> условие)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Подзапросы могут использоваться в инструкциях </a:t>
            </a:r>
            <a:r>
              <a:rPr lang="en-US" altLang="ru-RU" sz="1400" dirty="0"/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/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dirty="0"/>
              <a:t>DELETE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Напоминаем</a:t>
            </a:r>
            <a:r>
              <a:rPr lang="ru-RU" altLang="ru-RU" sz="1400" dirty="0">
                <a:solidFill>
                  <a:srgbClr val="000099"/>
                </a:solidFill>
              </a:rPr>
              <a:t>: Во фразе </a:t>
            </a:r>
            <a:r>
              <a:rPr lang="en-US" altLang="ru-RU" sz="1400" dirty="0"/>
              <a:t>SELECT</a:t>
            </a:r>
            <a:r>
              <a:rPr lang="ru-RU" altLang="ru-RU" sz="1400" dirty="0">
                <a:solidFill>
                  <a:srgbClr val="000099"/>
                </a:solidFill>
              </a:rPr>
              <a:t> имеет смысл только коррелированный подзапрос. После изучения таких подзапросов додумайте, почему так?</a:t>
            </a:r>
          </a:p>
        </p:txBody>
      </p:sp>
    </p:spTree>
    <p:extLst>
      <p:ext uri="{BB962C8B-B14F-4D97-AF65-F5344CB8AC3E}">
        <p14:creationId xmlns:p14="http://schemas.microsoft.com/office/powerpoint/2010/main" val="3216902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Однострочные подзапросы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5" y="461651"/>
            <a:ext cx="76328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Однострочный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подзапрос</a:t>
            </a:r>
            <a:r>
              <a:rPr lang="ru-RU" altLang="ru-RU" sz="1400" dirty="0">
                <a:solidFill>
                  <a:srgbClr val="000099"/>
                </a:solidFill>
              </a:rPr>
              <a:t> возвращает ровно одну строку.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 однострочными подзапросами используются однострочные операторы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сравнения: </a:t>
            </a:r>
            <a:r>
              <a:rPr lang="en-US" altLang="ru-RU" sz="1400" dirty="0">
                <a:solidFill>
                  <a:srgbClr val="000099"/>
                </a:solidFill>
              </a:rPr>
              <a:t>&gt;, =, &gt;=, &lt;, &lt;&gt;, &lt;=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 однострочного подзапроса</a:t>
            </a:r>
            <a:r>
              <a:rPr lang="ru-RU" altLang="ru-RU" sz="1400" i="1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SELECT 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job, 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FROM     emp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WHERE  </a:t>
            </a:r>
            <a:r>
              <a:rPr lang="en-US" altLang="ru-RU" sz="1400" dirty="0" err="1"/>
              <a:t>mgr</a:t>
            </a:r>
            <a:r>
              <a:rPr lang="ru-RU" altLang="ru-RU" sz="1400" dirty="0"/>
              <a:t> </a:t>
            </a:r>
            <a:r>
              <a:rPr lang="en-US" altLang="ru-RU" sz="1400" dirty="0"/>
              <a:t>=</a:t>
            </a:r>
            <a:r>
              <a:rPr lang="ru-RU" altLang="ru-RU" sz="1400" dirty="0"/>
              <a:t> </a:t>
            </a:r>
            <a:r>
              <a:rPr lang="en-US" altLang="ru-RU" sz="1400" dirty="0"/>
              <a:t>(SELECT </a:t>
            </a:r>
            <a:r>
              <a:rPr lang="en-US" altLang="ru-RU" sz="1400" dirty="0" err="1"/>
              <a:t>empno</a:t>
            </a:r>
            <a:endParaRPr lang="en-US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			</a:t>
            </a:r>
            <a:r>
              <a:rPr lang="ru-RU" altLang="ru-RU" sz="1400" dirty="0"/>
              <a:t>  </a:t>
            </a: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			</a:t>
            </a:r>
            <a:r>
              <a:rPr lang="ru-RU" altLang="ru-RU" sz="1400" dirty="0"/>
              <a:t>  </a:t>
            </a:r>
            <a:r>
              <a:rPr lang="en-US" altLang="ru-RU" sz="1400" dirty="0"/>
              <a:t>WHERE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=‘FORD’)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AND </a:t>
            </a:r>
            <a:r>
              <a:rPr lang="en-US" altLang="ru-RU" sz="1400" dirty="0" err="1"/>
              <a:t>sal</a:t>
            </a:r>
            <a:r>
              <a:rPr lang="ru-RU" altLang="ru-RU" sz="1400" dirty="0"/>
              <a:t> </a:t>
            </a:r>
            <a:r>
              <a:rPr lang="en-US" altLang="ru-RU" sz="1400" dirty="0"/>
              <a:t>&gt;</a:t>
            </a:r>
            <a:r>
              <a:rPr lang="ru-RU" altLang="ru-RU" sz="1400" dirty="0"/>
              <a:t> </a:t>
            </a:r>
            <a:r>
              <a:rPr lang="en-US" altLang="ru-RU" sz="1400" dirty="0"/>
              <a:t>(SELECT 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		        </a:t>
            </a:r>
            <a:r>
              <a:rPr lang="ru-RU" altLang="ru-RU" sz="1400" dirty="0"/>
              <a:t> </a:t>
            </a:r>
            <a:r>
              <a:rPr lang="en-US" altLang="ru-RU" sz="1400" dirty="0"/>
              <a:t> </a:t>
            </a:r>
            <a:r>
              <a:rPr lang="ru-RU" altLang="ru-RU" sz="1400" dirty="0"/>
              <a:t> </a:t>
            </a: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		         </a:t>
            </a:r>
            <a:r>
              <a:rPr lang="ru-RU" altLang="ru-RU" sz="1400" dirty="0"/>
              <a:t>  </a:t>
            </a:r>
            <a:r>
              <a:rPr lang="en-US" altLang="ru-RU" sz="1400" dirty="0"/>
              <a:t>WHERE </a:t>
            </a:r>
            <a:r>
              <a:rPr lang="en-US" altLang="ru-RU" sz="1400" dirty="0" err="1"/>
              <a:t>empno</a:t>
            </a:r>
            <a:r>
              <a:rPr lang="en-US" altLang="ru-RU" sz="1400" dirty="0"/>
              <a:t>=7654)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Обязательно запишите задание, по которому составлен этот не слишком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умный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запрос.</a:t>
            </a:r>
          </a:p>
        </p:txBody>
      </p:sp>
    </p:spTree>
    <p:extLst>
      <p:ext uri="{BB962C8B-B14F-4D97-AF65-F5344CB8AC3E}">
        <p14:creationId xmlns:p14="http://schemas.microsoft.com/office/powerpoint/2010/main" val="735863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Многострочные подзапросы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420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Многострочный подзапрос</a:t>
            </a:r>
            <a:r>
              <a:rPr lang="ru-RU" altLang="ru-RU" sz="1400" dirty="0">
                <a:solidFill>
                  <a:srgbClr val="000099"/>
                </a:solidFill>
              </a:rPr>
              <a:t> может вернуть несколько строк.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Операторы сравнения для многострочных подзапросов: 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/>
              <a:t>IN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(</a:t>
            </a:r>
            <a:r>
              <a:rPr lang="ru-RU" altLang="ru-RU" sz="1400" dirty="0">
                <a:solidFill>
                  <a:srgbClr val="000099"/>
                </a:solidFill>
              </a:rPr>
              <a:t>подзапрос) - равенство любому из значений; можно понимать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так: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находится в списке, полученном подзапросом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/>
              <a:t>ANY/SOME </a:t>
            </a:r>
            <a:r>
              <a:rPr lang="en-US" altLang="ru-RU" sz="1400" dirty="0">
                <a:solidFill>
                  <a:srgbClr val="000099"/>
                </a:solidFill>
              </a:rPr>
              <a:t>- </a:t>
            </a:r>
            <a:r>
              <a:rPr lang="ru-RU" altLang="ru-RU" sz="1400" dirty="0">
                <a:solidFill>
                  <a:srgbClr val="000099"/>
                </a:solidFill>
              </a:rPr>
              <a:t>сравнение выполняется хоть для какого-нибудь значения из списка, полученного подзапросом;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/>
              <a:t>ALL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- сравнение верно для всех значений;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/>
              <a:t>EXISTS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-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значение существует в списке, полученном подзапросом;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/>
              <a:t>NOT EXISTS </a:t>
            </a:r>
            <a:r>
              <a:rPr lang="ru-RU" altLang="ru-RU" sz="1400" dirty="0">
                <a:solidFill>
                  <a:srgbClr val="000099"/>
                </a:solidFill>
              </a:rPr>
              <a:t>-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значение не существует в списке, полученном подзапросом.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i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многострочного подзапроса с оператором сравнения </a:t>
            </a:r>
            <a:r>
              <a:rPr lang="en-US" altLang="ru-RU" sz="1400" dirty="0"/>
              <a:t>IN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deptno</a:t>
            </a:r>
            <a:endParaRPr lang="en-US" altLang="ru-RU" sz="1400" dirty="0"/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en-US" altLang="ru-RU" sz="1400" dirty="0"/>
              <a:t>WHERE 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 IN (SELECT MIN(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)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en-US" altLang="ru-RU" sz="1400" dirty="0"/>
              <a:t>			     FROM emp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en-US" altLang="ru-RU" sz="1400" dirty="0"/>
              <a:t>			     GROUP BY </a:t>
            </a:r>
            <a:r>
              <a:rPr lang="en-US" altLang="ru-RU" sz="1400" dirty="0" err="1"/>
              <a:t>deptno</a:t>
            </a:r>
            <a:r>
              <a:rPr lang="en-US" altLang="ru-RU" sz="1400" dirty="0"/>
              <a:t>)</a:t>
            </a:r>
            <a:endParaRPr lang="ru-RU" altLang="ru-RU" sz="1400" dirty="0"/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Обязательно составьте условие задачи, для которой написан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0624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Немного истории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D94511-6E3D-4E35-B9CF-B12E822C5500}"/>
              </a:ext>
            </a:extLst>
          </p:cNvPr>
          <p:cNvSpPr/>
          <p:nvPr/>
        </p:nvSpPr>
        <p:spPr>
          <a:xfrm>
            <a:off x="503548" y="461651"/>
            <a:ext cx="813690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Язык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(</a:t>
            </a:r>
            <a:r>
              <a:rPr lang="ru-RU" altLang="ru-RU" sz="14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Structured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Query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 Language). Произношение</a:t>
            </a:r>
            <a:r>
              <a:rPr lang="ru-RU" altLang="ru-RU" sz="1400" dirty="0">
                <a:solidFill>
                  <a:srgbClr val="000099"/>
                </a:solidFill>
              </a:rPr>
              <a:t> названия эс-кью-эл</a:t>
            </a:r>
            <a:r>
              <a:rPr lang="en-US" altLang="ru-RU" sz="1400" dirty="0">
                <a:solidFill>
                  <a:srgbClr val="000099"/>
                </a:solidFill>
              </a:rPr>
              <a:t>].  </a:t>
            </a:r>
            <a:r>
              <a:rPr lang="ru-RU" altLang="ru-RU" sz="1400" dirty="0">
                <a:solidFill>
                  <a:srgbClr val="000099"/>
                </a:solidFill>
              </a:rPr>
              <a:t>Профессионалы часто произносят как </a:t>
            </a:r>
            <a:r>
              <a:rPr lang="en-US" altLang="ru-RU" sz="1400" dirty="0">
                <a:solidFill>
                  <a:srgbClr val="000099"/>
                </a:solidFill>
              </a:rPr>
              <a:t>[</a:t>
            </a:r>
            <a:r>
              <a:rPr lang="ru-RU" altLang="ru-RU" sz="1400" dirty="0">
                <a:solidFill>
                  <a:srgbClr val="000099"/>
                </a:solidFill>
              </a:rPr>
              <a:t>сиквел</a:t>
            </a:r>
            <a:r>
              <a:rPr lang="en-US" altLang="ru-RU" sz="1400" dirty="0">
                <a:solidFill>
                  <a:srgbClr val="000099"/>
                </a:solidFill>
              </a:rPr>
              <a:t>]</a:t>
            </a:r>
            <a:r>
              <a:rPr lang="ru-RU" altLang="ru-RU" sz="1400" dirty="0">
                <a:solidFill>
                  <a:srgbClr val="000099"/>
                </a:solidFill>
              </a:rPr>
              <a:t> – по названию предшественника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языка </a:t>
            </a:r>
            <a:r>
              <a:rPr lang="en-US" altLang="ru-RU" sz="1400" dirty="0">
                <a:solidFill>
                  <a:srgbClr val="000099"/>
                </a:solidFill>
              </a:rPr>
              <a:t>SEQUEL. </a:t>
            </a:r>
            <a:r>
              <a:rPr lang="ru-RU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 err="1">
                <a:solidFill>
                  <a:srgbClr val="000099"/>
                </a:solidFill>
              </a:rPr>
              <a:t>реляционно</a:t>
            </a:r>
            <a:r>
              <a:rPr lang="ru-RU" altLang="ru-RU" sz="1400" dirty="0">
                <a:solidFill>
                  <a:srgbClr val="000099"/>
                </a:solidFill>
              </a:rPr>
              <a:t> полон. Он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основан на реляционном исчислении на кортежах, однако, содержит массу расширений, в том числе следующие операции реляционной алгебры:</a:t>
            </a: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UNION – </a:t>
            </a:r>
            <a:r>
              <a:rPr lang="ru-RU" altLang="ru-RU" sz="1400" dirty="0">
                <a:solidFill>
                  <a:srgbClr val="000099"/>
                </a:solidFill>
              </a:rPr>
              <a:t>объединение;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INTERSECT – пересечение;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EXCEPT (может называться </a:t>
            </a:r>
            <a:r>
              <a:rPr lang="en-US" altLang="ru-RU" sz="1400" dirty="0">
                <a:solidFill>
                  <a:srgbClr val="000099"/>
                </a:solidFill>
              </a:rPr>
              <a:t>MINUS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 –</a:t>
            </a:r>
            <a:r>
              <a:rPr lang="ru-RU" altLang="ru-RU" sz="1400" dirty="0">
                <a:solidFill>
                  <a:srgbClr val="000099"/>
                </a:solidFill>
              </a:rPr>
              <a:t> разность.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Стандарт языка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86 (неофициально </a:t>
            </a:r>
            <a:r>
              <a:rPr lang="en-US" altLang="ru-RU" sz="1400" dirty="0">
                <a:solidFill>
                  <a:srgbClr val="000099"/>
                </a:solidFill>
              </a:rPr>
              <a:t>SQL1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 ANSI X3.135-1986 </a:t>
            </a:r>
            <a:r>
              <a:rPr lang="ru-RU" altLang="ru-RU" sz="1400" dirty="0">
                <a:solidFill>
                  <a:srgbClr val="000099"/>
                </a:solidFill>
              </a:rPr>
              <a:t>под названием «</a:t>
            </a:r>
            <a:r>
              <a:rPr lang="en-US" altLang="ru-RU" sz="1400" dirty="0">
                <a:solidFill>
                  <a:srgbClr val="000099"/>
                </a:solidFill>
              </a:rPr>
              <a:t>Database Language SQL», </a:t>
            </a:r>
            <a:r>
              <a:rPr lang="ru-RU" altLang="ru-RU" sz="1400" dirty="0">
                <a:solidFill>
                  <a:srgbClr val="000099"/>
                </a:solidFill>
              </a:rPr>
              <a:t>принятый </a:t>
            </a:r>
            <a:r>
              <a:rPr lang="en-US" altLang="ru-RU" sz="1400" dirty="0">
                <a:solidFill>
                  <a:srgbClr val="000099"/>
                </a:solidFill>
              </a:rPr>
              <a:t>ISO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ANSI </a:t>
            </a:r>
            <a:r>
              <a:rPr lang="ru-RU" altLang="ru-RU" sz="1400" dirty="0">
                <a:solidFill>
                  <a:srgbClr val="000099"/>
                </a:solidFill>
              </a:rPr>
              <a:t>в 1986/1987 гг.</a:t>
            </a:r>
            <a:r>
              <a:rPr lang="en-US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описывает только запросы. Вендорами сейчас не используется. </a:t>
            </a:r>
          </a:p>
          <a:p>
            <a:pPr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Промышленные СУБД основаны на следующих версиях:</a:t>
            </a: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</a:rPr>
              <a:t>SQL2 (SQL-92) 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принят в 1992 г. Уровни соответствия стандарту: </a:t>
            </a:r>
            <a:r>
              <a:rPr lang="ru-RU" altLang="ru-RU" sz="1400" i="1" dirty="0">
                <a:solidFill>
                  <a:srgbClr val="000099"/>
                </a:solidFill>
              </a:rPr>
              <a:t>начальный</a:t>
            </a:r>
            <a:r>
              <a:rPr lang="ru-RU" altLang="ru-RU" sz="1400" dirty="0">
                <a:solidFill>
                  <a:srgbClr val="000099"/>
                </a:solidFill>
              </a:rPr>
              <a:t> (</a:t>
            </a:r>
            <a:r>
              <a:rPr lang="ru-RU" altLang="ru-RU" sz="1400" i="1" dirty="0" err="1">
                <a:solidFill>
                  <a:srgbClr val="000099"/>
                </a:solidFill>
              </a:rPr>
              <a:t>entry</a:t>
            </a:r>
            <a:r>
              <a:rPr lang="ru-RU" altLang="ru-RU" sz="1400" dirty="0">
                <a:solidFill>
                  <a:srgbClr val="000099"/>
                </a:solidFill>
              </a:rPr>
              <a:t>), </a:t>
            </a:r>
            <a:r>
              <a:rPr lang="ru-RU" altLang="ru-RU" sz="1400" i="1" dirty="0">
                <a:solidFill>
                  <a:srgbClr val="000099"/>
                </a:solidFill>
              </a:rPr>
              <a:t>средний</a:t>
            </a:r>
            <a:r>
              <a:rPr lang="ru-RU" altLang="ru-RU" sz="1400" dirty="0">
                <a:solidFill>
                  <a:srgbClr val="000099"/>
                </a:solidFill>
              </a:rPr>
              <a:t> (</a:t>
            </a:r>
            <a:r>
              <a:rPr lang="ru-RU" altLang="ru-RU" sz="1400" i="1" dirty="0" err="1">
                <a:solidFill>
                  <a:srgbClr val="000099"/>
                </a:solidFill>
              </a:rPr>
              <a:t>intermediate</a:t>
            </a:r>
            <a:r>
              <a:rPr lang="ru-RU" altLang="ru-RU" sz="1400" dirty="0">
                <a:solidFill>
                  <a:srgbClr val="000099"/>
                </a:solidFill>
              </a:rPr>
              <a:t>), </a:t>
            </a:r>
            <a:r>
              <a:rPr lang="ru-RU" altLang="ru-RU" sz="1400" i="1" dirty="0">
                <a:solidFill>
                  <a:srgbClr val="000099"/>
                </a:solidFill>
              </a:rPr>
              <a:t>полный</a:t>
            </a:r>
            <a:r>
              <a:rPr lang="ru-RU" altLang="ru-RU" sz="1400" dirty="0">
                <a:solidFill>
                  <a:srgbClr val="000099"/>
                </a:solidFill>
              </a:rPr>
              <a:t> (</a:t>
            </a:r>
            <a:r>
              <a:rPr lang="ru-RU" altLang="ru-RU" sz="1400" i="1" dirty="0" err="1">
                <a:solidFill>
                  <a:srgbClr val="000099"/>
                </a:solidFill>
              </a:rPr>
              <a:t>full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  <a:endParaRPr lang="en-US" altLang="ru-RU" sz="14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SQL3 (SQL-99)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 от 1999 года. Добавлены регулярки, рекурсия, триггеры</a:t>
            </a:r>
            <a:r>
              <a:rPr lang="ru-RU" altLang="ru-RU" sz="1400" dirty="0">
                <a:solidFill>
                  <a:srgbClr val="000099"/>
                </a:solidFill>
              </a:rPr>
              <a:t>, объектно-ориентированная модель, векторные типы.</a:t>
            </a:r>
            <a:endParaRPr lang="en-US" altLang="ru-RU" sz="14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SQL-2003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. Введена работа с 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XML-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данными и оконные функции.</a:t>
            </a: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Последние расширения языка в стандартах 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SQL-2006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SQL-2008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dirty="0">
                <a:solidFill>
                  <a:srgbClr val="000099"/>
                </a:solidFill>
              </a:rPr>
              <a:t>SQL-2011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SQL-201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6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В основном это введение темпоральных данных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,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 расширения многомерной и 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XML-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моделей</a:t>
            </a:r>
            <a:r>
              <a:rPr lang="en-US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, JSON</a:t>
            </a:r>
            <a:r>
              <a:rPr lang="ru-RU" altLang="ru-RU" sz="1400" dirty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  <a:endParaRPr lang="en-US" altLang="ru-RU" sz="14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Коррелированные подзапросы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899592" y="461651"/>
            <a:ext cx="74168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Многострочный подзапрос с оператором сравнения </a:t>
            </a:r>
            <a:r>
              <a:rPr lang="en-US" altLang="ru-RU" sz="1400" u="sng" dirty="0"/>
              <a:t>ANY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empno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job, 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WHERE </a:t>
            </a:r>
            <a:r>
              <a:rPr lang="en-US" altLang="ru-RU" sz="1400" dirty="0" err="1"/>
              <a:t>sal</a:t>
            </a:r>
            <a:r>
              <a:rPr lang="ru-RU" altLang="ru-RU" sz="1400" dirty="0"/>
              <a:t> </a:t>
            </a:r>
            <a:r>
              <a:rPr lang="en-US" altLang="ru-RU" sz="1400" dirty="0"/>
              <a:t>&lt;</a:t>
            </a:r>
            <a:r>
              <a:rPr lang="ru-RU" altLang="ru-RU" sz="1400" dirty="0"/>
              <a:t> </a:t>
            </a:r>
            <a:r>
              <a:rPr lang="en-US" altLang="ru-RU" sz="1400" dirty="0"/>
              <a:t>ANY (SELECT 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			      </a:t>
            </a:r>
            <a:r>
              <a:rPr lang="ru-RU" altLang="ru-RU" sz="1400" dirty="0"/>
              <a:t>  </a:t>
            </a: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			      </a:t>
            </a:r>
            <a:r>
              <a:rPr lang="ru-RU" altLang="ru-RU" sz="1400" dirty="0"/>
              <a:t>  </a:t>
            </a:r>
            <a:r>
              <a:rPr lang="en-US" altLang="ru-RU" sz="1400" dirty="0"/>
              <a:t>WHERE job=‘SALESMAN')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/>
              <a:t>	 </a:t>
            </a:r>
            <a:r>
              <a:rPr lang="en-US" altLang="ru-RU" sz="1400" dirty="0"/>
              <a:t>AND job&lt;&gt;‘ANALYST'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Многострочный подзапрос с оператором сравнения </a:t>
            </a:r>
            <a:r>
              <a:rPr lang="en-US" altLang="ru-RU" sz="1400" u="sng" dirty="0"/>
              <a:t>ALL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empno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job, 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WHERE </a:t>
            </a:r>
            <a:r>
              <a:rPr lang="en-US" altLang="ru-RU" sz="1400" dirty="0" err="1"/>
              <a:t>sal</a:t>
            </a:r>
            <a:r>
              <a:rPr lang="ru-RU" altLang="ru-RU" sz="1400" dirty="0"/>
              <a:t> </a:t>
            </a:r>
            <a:r>
              <a:rPr lang="en-US" altLang="ru-RU" sz="1400" dirty="0"/>
              <a:t>&lt;</a:t>
            </a:r>
            <a:r>
              <a:rPr lang="ru-RU" altLang="ru-RU" sz="1400" dirty="0"/>
              <a:t> </a:t>
            </a:r>
            <a:r>
              <a:rPr lang="en-US" altLang="ru-RU" sz="1400" dirty="0"/>
              <a:t>ALL (SELECT </a:t>
            </a:r>
            <a:r>
              <a:rPr lang="en-US" altLang="ru-RU" sz="1400" dirty="0" err="1"/>
              <a:t>sal</a:t>
            </a:r>
            <a:endParaRPr lang="en-US" altLang="ru-RU" sz="1400" dirty="0"/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			     </a:t>
            </a:r>
            <a:r>
              <a:rPr lang="ru-RU" altLang="ru-RU" sz="1400" dirty="0"/>
              <a:t>  </a:t>
            </a:r>
            <a:r>
              <a:rPr lang="en-US" altLang="ru-RU" sz="1400" dirty="0"/>
              <a:t>FROM emp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/>
              <a:t>			     </a:t>
            </a:r>
            <a:r>
              <a:rPr lang="ru-RU" altLang="ru-RU" sz="1400" dirty="0"/>
              <a:t>  </a:t>
            </a:r>
            <a:r>
              <a:rPr lang="en-US" altLang="ru-RU" sz="1400" dirty="0"/>
              <a:t>WHERE job=‘SALESMAN')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/>
              <a:t>	  </a:t>
            </a:r>
            <a:r>
              <a:rPr lang="en-US" altLang="ru-RU" sz="1400" dirty="0"/>
              <a:t>AND job&lt;&gt; ‘CLERK'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    Для упорядочиваемого списка сравнение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en-US" altLang="ru-RU" sz="1400" dirty="0"/>
              <a:t>&lt;</a:t>
            </a:r>
            <a:r>
              <a:rPr lang="ru-RU" altLang="ru-RU" sz="1400" dirty="0"/>
              <a:t> </a:t>
            </a:r>
            <a:r>
              <a:rPr lang="en-US" altLang="ru-RU" sz="1400" dirty="0"/>
              <a:t>ALL</a:t>
            </a:r>
            <a:r>
              <a:rPr lang="en-US" altLang="ru-RU" sz="1400" dirty="0">
                <a:solidFill>
                  <a:srgbClr val="000099"/>
                </a:solidFill>
              </a:rPr>
              <a:t>“ </a:t>
            </a:r>
            <a:r>
              <a:rPr lang="ru-RU" altLang="ru-RU" sz="1400" dirty="0">
                <a:solidFill>
                  <a:srgbClr val="000099"/>
                </a:solidFill>
              </a:rPr>
              <a:t>(меньше всех значений) эквивалентно сравнению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меньше минимального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Сравнение </a:t>
            </a:r>
            <a:r>
              <a:rPr lang="en-US" altLang="ru-RU" sz="1400" dirty="0"/>
              <a:t>“&gt; ALL” </a:t>
            </a:r>
            <a:r>
              <a:rPr lang="ru-RU" altLang="ru-RU" sz="1400" dirty="0">
                <a:solidFill>
                  <a:srgbClr val="000099"/>
                </a:solidFill>
              </a:rPr>
              <a:t>(больше всех значений) эквивалентно сравнению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больше максимального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Для </a:t>
            </a:r>
            <a:r>
              <a:rPr lang="en-US" altLang="ru-RU" sz="1400" dirty="0"/>
              <a:t>ANY/SOME</a:t>
            </a:r>
            <a:r>
              <a:rPr lang="ru-RU" altLang="ru-RU" sz="1400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подобных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свёрнутых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правил нет.</a:t>
            </a:r>
            <a:endParaRPr lang="ru-RU" altLang="ru-RU" sz="12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26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Коррелированные подзапросы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827584" y="461651"/>
            <a:ext cx="748883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Обычный подзапрос выполняется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первым, внешний запрос вторым.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Коррелированными</a:t>
            </a:r>
            <a:r>
              <a:rPr lang="ru-RU" altLang="ru-RU" sz="1400" dirty="0">
                <a:solidFill>
                  <a:srgbClr val="000099"/>
                </a:solidFill>
              </a:rPr>
              <a:t>  называются  подзапросы,  выполняющиеся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для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каждой  строки-кандидата  из  внешнего  запроса.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Отсюда  вытекает необходимый  признак: </a:t>
            </a:r>
            <a:r>
              <a:rPr lang="ru-RU" altLang="ru-RU" sz="1400" i="1" dirty="0">
                <a:solidFill>
                  <a:srgbClr val="000099"/>
                </a:solidFill>
              </a:rPr>
              <a:t>Коррелированный  подзапрос</a:t>
            </a:r>
            <a:r>
              <a:rPr lang="en-US" altLang="ru-RU" sz="1400" i="1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содержит  столбец  из  внешнего  запроса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Процесс выполнения  коррелированного  запроса: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6DF6E20E-56A8-413B-986A-8831E6532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7" y="713582"/>
            <a:ext cx="4032250" cy="71913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ru-RU" altLang="ru-RU" sz="2000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2D4C958A-DF57-4AFF-99DD-BDEB67EE24B2}"/>
              </a:ext>
            </a:extLst>
          </p:cNvPr>
          <p:cNvGrpSpPr>
            <a:grpSpLocks/>
          </p:cNvGrpSpPr>
          <p:nvPr/>
        </p:nvGrpSpPr>
        <p:grpSpPr bwMode="auto">
          <a:xfrm>
            <a:off x="1224755" y="2109010"/>
            <a:ext cx="6443663" cy="2541590"/>
            <a:chOff x="613" y="2005"/>
            <a:chExt cx="4059" cy="1601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6718328E-E617-4DD0-B6FB-E50224699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2006"/>
              <a:ext cx="3977" cy="1600"/>
              <a:chOff x="613" y="2009"/>
              <a:chExt cx="3977" cy="1600"/>
            </a:xfrm>
          </p:grpSpPr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7419B4E-C9EB-4C2F-91EA-9AB86EEC0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22"/>
                <a:ext cx="907" cy="504"/>
              </a:xfrm>
              <a:prstGeom prst="rect">
                <a:avLst/>
              </a:prstGeom>
              <a:solidFill>
                <a:srgbClr val="ABDB77"/>
              </a:solidFill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ru-RU" altLang="ru-RU" sz="1400" dirty="0"/>
                  <a:t>Выбор строки-</a:t>
                </a:r>
              </a:p>
              <a:p>
                <a:pPr eaLnBrk="1" hangingPunct="1">
                  <a:buFontTx/>
                  <a:buNone/>
                </a:pPr>
                <a:r>
                  <a:rPr lang="ru-RU" altLang="ru-RU" sz="1400" dirty="0"/>
                  <a:t>кандидата </a:t>
                </a:r>
              </a:p>
              <a:p>
                <a:pPr eaLnBrk="1" hangingPunct="1">
                  <a:buFontTx/>
                  <a:buNone/>
                </a:pPr>
                <a:r>
                  <a:rPr lang="ru-RU" altLang="ru-RU" sz="1400" dirty="0"/>
                  <a:t>(</a:t>
                </a:r>
                <a:r>
                  <a:rPr lang="ru-RU" altLang="ru-RU" sz="1400" dirty="0" err="1"/>
                  <a:t>внеш.запрос</a:t>
                </a:r>
                <a:r>
                  <a:rPr lang="ru-RU" altLang="ru-RU" sz="1400" dirty="0"/>
                  <a:t>)</a:t>
                </a:r>
              </a:p>
            </p:txBody>
          </p:sp>
          <p:sp>
            <p:nvSpPr>
              <p:cNvPr id="18" name="AutoShape 9">
                <a:extLst>
                  <a:ext uri="{FF2B5EF4-FFF2-40B4-BE49-F238E27FC236}">
                    <a16:creationId xmlns:a16="http://schemas.microsoft.com/office/drawing/2014/main" id="{F7D0BC51-55B7-4A1E-B170-0623EF524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009"/>
                <a:ext cx="1372" cy="351"/>
              </a:xfrm>
              <a:prstGeom prst="wedgeRoundRectCallout">
                <a:avLst>
                  <a:gd name="adj1" fmla="val -2228"/>
                  <a:gd name="adj2" fmla="val 108559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C00000"/>
                    </a:solidFill>
                    <a:latin typeface="+mn-lt"/>
                  </a:rPr>
                  <a:t>Данные  из  внешнего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C00000"/>
                    </a:solidFill>
                    <a:latin typeface="+mn-lt"/>
                  </a:rPr>
                  <a:t>запроса во внутренний</a:t>
                </a:r>
              </a:p>
            </p:txBody>
          </p:sp>
          <p:grpSp>
            <p:nvGrpSpPr>
              <p:cNvPr id="19" name="Group 10">
                <a:extLst>
                  <a:ext uri="{FF2B5EF4-FFF2-40B4-BE49-F238E27FC236}">
                    <a16:creationId xmlns:a16="http://schemas.microsoft.com/office/drawing/2014/main" id="{695FEDC4-7483-4ACB-B659-2B278B1B2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2" y="2486"/>
                <a:ext cx="3468" cy="1123"/>
                <a:chOff x="1122" y="2486"/>
                <a:chExt cx="3468" cy="1123"/>
              </a:xfrm>
            </p:grpSpPr>
            <p:sp>
              <p:nvSpPr>
                <p:cNvPr id="20" name="Rectangle 11">
                  <a:extLst>
                    <a:ext uri="{FF2B5EF4-FFF2-40B4-BE49-F238E27FC236}">
                      <a16:creationId xmlns:a16="http://schemas.microsoft.com/office/drawing/2014/main" id="{CFAD8340-80E1-4334-8CBE-86AFE48C6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2518"/>
                  <a:ext cx="1180" cy="508"/>
                </a:xfrm>
                <a:prstGeom prst="rect">
                  <a:avLst/>
                </a:prstGeom>
                <a:solidFill>
                  <a:srgbClr val="ABDB77"/>
                </a:solidFill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ru-RU" altLang="ru-RU" sz="1400" dirty="0"/>
                    <a:t>Подзапрос для </a:t>
                  </a:r>
                  <a:r>
                    <a:rPr lang="ru-RU" altLang="ru-RU" sz="1400" dirty="0" err="1"/>
                    <a:t>зна</a:t>
                  </a:r>
                  <a:endParaRPr lang="ru-RU" altLang="ru-RU" sz="1400" dirty="0"/>
                </a:p>
                <a:p>
                  <a:pPr eaLnBrk="1" hangingPunct="1">
                    <a:buFontTx/>
                    <a:buNone/>
                  </a:pPr>
                  <a:r>
                    <a:rPr lang="ru-RU" altLang="ru-RU" sz="1400" dirty="0" err="1"/>
                    <a:t>чений</a:t>
                  </a:r>
                  <a:r>
                    <a:rPr lang="ru-RU" altLang="ru-RU" sz="1400" dirty="0"/>
                    <a:t>, полученных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ru-RU" altLang="ru-RU" sz="1400" dirty="0" err="1"/>
                    <a:t>внешним.запросом</a:t>
                  </a:r>
                  <a:r>
                    <a:rPr lang="ru-RU" altLang="ru-RU" sz="1400" dirty="0"/>
                    <a:t> </a:t>
                  </a:r>
                </a:p>
              </p:txBody>
            </p:sp>
            <p:sp>
              <p:nvSpPr>
                <p:cNvPr id="21" name="Rectangle 12">
                  <a:extLst>
                    <a:ext uri="{FF2B5EF4-FFF2-40B4-BE49-F238E27FC236}">
                      <a16:creationId xmlns:a16="http://schemas.microsoft.com/office/drawing/2014/main" id="{3137ADE3-18FA-4584-A817-76554B2E1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2486"/>
                  <a:ext cx="1020" cy="572"/>
                </a:xfrm>
                <a:prstGeom prst="rect">
                  <a:avLst/>
                </a:prstGeom>
                <a:solidFill>
                  <a:srgbClr val="ABDB77"/>
                </a:solidFill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ru-RU" altLang="ru-RU" sz="1400" dirty="0"/>
                    <a:t>Использование 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ru-RU" altLang="ru-RU" sz="1400" dirty="0"/>
                    <a:t>рез-та </a:t>
                  </a:r>
                  <a:r>
                    <a:rPr lang="ru-RU" altLang="ru-RU" sz="1400" dirty="0" err="1"/>
                    <a:t>внутр.зап</a:t>
                  </a:r>
                  <a:r>
                    <a:rPr lang="ru-RU" altLang="ru-RU" sz="1400" dirty="0"/>
                    <a:t>-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ru-RU" altLang="ru-RU" sz="1400" dirty="0"/>
                    <a:t>роса во внешнем 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ru-RU" altLang="ru-RU" sz="1400" dirty="0"/>
                    <a:t>(с проверкой)</a:t>
                  </a:r>
                </a:p>
              </p:txBody>
            </p:sp>
            <p:sp>
              <p:nvSpPr>
                <p:cNvPr id="31" name="Text Box 22">
                  <a:extLst>
                    <a:ext uri="{FF2B5EF4-FFF2-40B4-BE49-F238E27FC236}">
                      <a16:creationId xmlns:a16="http://schemas.microsoft.com/office/drawing/2014/main" id="{2C8DD00C-C996-4E3C-B103-1C6267F48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3415"/>
                  <a:ext cx="468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ru-RU" altLang="ru-RU" sz="1400" dirty="0">
                      <a:latin typeface="+mj-lt"/>
                    </a:rPr>
                    <a:t>Выход</a:t>
                  </a:r>
                </a:p>
              </p:txBody>
            </p:sp>
          </p:grpSp>
        </p:grp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1A968777-844C-476E-BC31-006534E04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005"/>
              <a:ext cx="1678" cy="351"/>
            </a:xfrm>
            <a:prstGeom prst="wedgeRoundRectCallout">
              <a:avLst>
                <a:gd name="adj1" fmla="val -29882"/>
                <a:gd name="adj2" fmla="val 111382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dirty="0">
                  <a:solidFill>
                    <a:srgbClr val="C00000"/>
                  </a:solidFill>
                </a:rPr>
                <a:t>Данные из подзапроса </a:t>
              </a:r>
            </a:p>
            <a:p>
              <a:pPr eaLnBrk="1" hangingPunct="1">
                <a:buFontTx/>
                <a:buNone/>
              </a:pPr>
              <a:r>
                <a:rPr lang="ru-RU" altLang="ru-RU" sz="1400" dirty="0">
                  <a:solidFill>
                    <a:srgbClr val="C00000"/>
                  </a:solidFill>
                </a:rPr>
                <a:t>для вставки во внеш. запрос</a:t>
              </a:r>
            </a:p>
          </p:txBody>
        </p:sp>
      </p:grp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AE85BEC-3C3D-4BCF-8F16-130E7454D99C}"/>
              </a:ext>
            </a:extLst>
          </p:cNvPr>
          <p:cNvCxnSpPr>
            <a:cxnSpLocks/>
          </p:cNvCxnSpPr>
          <p:nvPr/>
        </p:nvCxnSpPr>
        <p:spPr>
          <a:xfrm>
            <a:off x="539552" y="3075806"/>
            <a:ext cx="685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CF670CB-CE98-40D5-A8E1-CF7AD87CD7F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2664618" y="3321860"/>
            <a:ext cx="714375" cy="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D06A3D0-A3C0-480B-AD36-79FC6B692D7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2243" y="3321860"/>
            <a:ext cx="66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0AA6E14D-6BE6-42DA-B07B-EC4A3D258AEC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H="1">
            <a:off x="1224755" y="3321861"/>
            <a:ext cx="6313488" cy="3174"/>
          </a:xfrm>
          <a:prstGeom prst="bentConnector5">
            <a:avLst>
              <a:gd name="adj1" fmla="val -7178"/>
              <a:gd name="adj2" fmla="val 27824575"/>
              <a:gd name="adj3" fmla="val 10743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D12D52D-73F6-40B7-9C0A-DA1EA121DD1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944687" y="3725087"/>
            <a:ext cx="0" cy="84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Пример коррелированного подзапроса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683568" y="461651"/>
            <a:ext cx="77048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Найдите всех работников, которые получают зарплату выше средней в своем отделе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SELECT  ENAME,  SAL  SALARY,  DEPTNO</a:t>
            </a:r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FROM  EMP  E</a:t>
            </a:r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WHERE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SAL</a:t>
            </a:r>
            <a:r>
              <a:rPr lang="ru-RU" altLang="ru-RU" sz="1400" b="1" dirty="0"/>
              <a:t>&gt; (</a:t>
            </a:r>
            <a:r>
              <a:rPr lang="en-US" altLang="ru-RU" sz="1400" b="1" dirty="0"/>
              <a:t>SELECT  AVG(SAL)  FROM  EMP</a:t>
            </a:r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 </a:t>
            </a:r>
            <a:r>
              <a:rPr lang="ru-RU" altLang="ru-RU" sz="1400" b="1" dirty="0"/>
              <a:t>                          </a:t>
            </a:r>
            <a:r>
              <a:rPr lang="en-US" altLang="ru-RU" sz="1400" b="1" dirty="0"/>
              <a:t>WHERE  DEPTNO=E.DEPTNO</a:t>
            </a:r>
            <a:r>
              <a:rPr lang="ru-RU" altLang="ru-RU" sz="1400" b="1" dirty="0"/>
              <a:t>)</a:t>
            </a:r>
            <a:endParaRPr lang="en-US" altLang="ru-RU" sz="1400" b="1" dirty="0"/>
          </a:p>
          <a:p>
            <a:pPr indent="360000" algn="just" eaLnBrk="1" hangingPunct="1">
              <a:buFontTx/>
              <a:buNone/>
            </a:pPr>
            <a:r>
              <a:rPr lang="en-US" altLang="ru-RU" sz="1400" b="1" dirty="0"/>
              <a:t>ORDER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BY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DEPTNO</a:t>
            </a:r>
            <a:r>
              <a:rPr lang="ru-RU" altLang="ru-RU" sz="1400" b="1" dirty="0"/>
              <a:t>;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    Подзапрос не может быть выполнен первым потому, что ему не известно значение </a:t>
            </a:r>
            <a:r>
              <a:rPr lang="en-US" altLang="ru-RU" sz="1400" b="1" dirty="0"/>
              <a:t>E.DEPTNO</a:t>
            </a:r>
            <a:r>
              <a:rPr lang="ru-RU" altLang="ru-RU" sz="1400" dirty="0">
                <a:solidFill>
                  <a:srgbClr val="000099"/>
                </a:solidFill>
              </a:rPr>
              <a:t>. После выполнения первой строки внешнего запроса сработает подзапрос. Затем внешний запрос перейдёт к второй строке, задавая новое значение </a:t>
            </a:r>
            <a:r>
              <a:rPr lang="en-US" altLang="ru-RU" sz="1400" b="1" dirty="0"/>
              <a:t>E.DEPTNO</a:t>
            </a:r>
            <a:r>
              <a:rPr lang="ru-RU" altLang="ru-RU" sz="1400" dirty="0">
                <a:solidFill>
                  <a:srgbClr val="000099"/>
                </a:solidFill>
              </a:rPr>
              <a:t> и т.д.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 </a:t>
            </a:r>
            <a:r>
              <a:rPr lang="ru-RU" altLang="ru-RU" sz="1400" b="1" dirty="0">
                <a:solidFill>
                  <a:srgbClr val="000099"/>
                </a:solidFill>
              </a:rPr>
              <a:t>2:</a:t>
            </a:r>
            <a:r>
              <a:rPr lang="ru-RU" altLang="ru-RU" sz="1400" dirty="0">
                <a:solidFill>
                  <a:srgbClr val="000099"/>
                </a:solidFill>
              </a:rPr>
              <a:t> Наличие в подзапросе столбца из вмещающего запроса – характерный признак коррелированного подзапроса.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Задание для самостоятельной работы</a:t>
            </a:r>
            <a:r>
              <a:rPr lang="ru-RU" altLang="ru-RU" sz="1400" dirty="0">
                <a:solidFill>
                  <a:srgbClr val="000099"/>
                </a:solidFill>
              </a:rPr>
              <a:t>: Найдите всех работников, которые получают зарплату равную средней зарплате в своем отделе. Получите ответ. Разберитесь с семантикой запроса.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Задание</a:t>
            </a:r>
            <a:r>
              <a:rPr lang="ru-RU" altLang="ru-RU" sz="1400" dirty="0">
                <a:solidFill>
                  <a:srgbClr val="000099"/>
                </a:solidFill>
              </a:rPr>
              <a:t>: обязательно разберитесь с методом нисходящего проектирования, описанным в примечаниях к слайду.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Важно</a:t>
            </a:r>
            <a:r>
              <a:rPr lang="ru-RU" altLang="ru-RU" sz="1400" dirty="0">
                <a:solidFill>
                  <a:srgbClr val="000099"/>
                </a:solidFill>
              </a:rPr>
              <a:t>: Коррелированные подзапросы как правило медленные. Попробуйте отказаться от них, например, заменив на запрос с соединением  INNER JOIN.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26FFD9DD-60C2-4B73-B342-4CA999ED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73" y="1491630"/>
            <a:ext cx="2520579" cy="288925"/>
          </a:xfrm>
          <a:prstGeom prst="wedgeRoundRectCallout">
            <a:avLst>
              <a:gd name="adj1" fmla="val -59387"/>
              <a:gd name="adj2" fmla="val -37547"/>
              <a:gd name="adj3" fmla="val 16667"/>
            </a:avLst>
          </a:prstGeom>
          <a:noFill/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ru-RU" altLang="ru-RU" sz="1200" b="1" dirty="0">
                <a:solidFill>
                  <a:srgbClr val="000099"/>
                </a:solidFill>
              </a:rPr>
              <a:t>Столбец из внешнего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763780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Замена подзапросов соединениями таблиц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u="sng" dirty="0">
                <a:solidFill>
                  <a:srgbClr val="000099"/>
                </a:solidFill>
              </a:rPr>
              <a:t>Пример предыдущего слайда </a:t>
            </a:r>
            <a:r>
              <a:rPr lang="ru-RU" altLang="ru-RU" sz="1200" dirty="0">
                <a:solidFill>
                  <a:srgbClr val="000099"/>
                </a:solidFill>
              </a:rPr>
              <a:t>(работники, получающие зарплату выше средней в своем отделе): заменить запрос с коррелированным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подзапросом на соединение.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1. Выделяем две компоненты запроса, проверяем их 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SELECT  ENAME,  SAL  SALARY,  DEPTNO</a:t>
            </a:r>
            <a:r>
              <a:rPr lang="ru-RU" altLang="ru-RU" sz="1200" dirty="0"/>
              <a:t> </a:t>
            </a:r>
            <a:r>
              <a:rPr lang="en-US" altLang="ru-RU" sz="1200" dirty="0"/>
              <a:t>FROM  EMP;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SELECT  DEPTNO, AVG(SAL)  FROM  EMP GROUP BY </a:t>
            </a:r>
            <a:r>
              <a:rPr lang="en-US" altLang="ru-RU" sz="1200" dirty="0" err="1"/>
              <a:t>deptno</a:t>
            </a:r>
            <a:r>
              <a:rPr lang="en-US" altLang="ru-RU" sz="1200" dirty="0"/>
              <a:t>;</a:t>
            </a:r>
            <a:endParaRPr lang="ru-RU" altLang="ru-RU" sz="1200" dirty="0"/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2. Соединяем их. Это немного сложнее. Проблема </a:t>
            </a:r>
            <a:r>
              <a:rPr lang="ru-RU" altLang="ru-RU" sz="1200" dirty="0" err="1">
                <a:solidFill>
                  <a:srgbClr val="000099"/>
                </a:solidFill>
              </a:rPr>
              <a:t>алиасов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SELECT  </a:t>
            </a:r>
            <a:r>
              <a:rPr lang="en-US" altLang="ru-RU" sz="1200" dirty="0" err="1"/>
              <a:t>e.ENAME</a:t>
            </a:r>
            <a:r>
              <a:rPr lang="en-US" altLang="ru-RU" sz="1200" dirty="0"/>
              <a:t>,  </a:t>
            </a:r>
            <a:r>
              <a:rPr lang="en-US" altLang="ru-RU" sz="1200" dirty="0" err="1"/>
              <a:t>e.SAL</a:t>
            </a:r>
            <a:r>
              <a:rPr lang="en-US" altLang="ru-RU" sz="1200" dirty="0"/>
              <a:t>,  </a:t>
            </a:r>
            <a:r>
              <a:rPr lang="en-US" altLang="ru-RU" sz="1200" dirty="0" err="1"/>
              <a:t>e.DEPTNO</a:t>
            </a:r>
            <a:endParaRPr lang="en-US" altLang="ru-RU" sz="1200" dirty="0"/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FROM  EMP e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INNER JOIN (SELECT DEPTNO, AVG(SAL) </a:t>
            </a:r>
            <a:r>
              <a:rPr lang="en-US" altLang="ru-RU" sz="1200" dirty="0" err="1"/>
              <a:t>ms</a:t>
            </a:r>
            <a:r>
              <a:rPr lang="en-US" altLang="ru-RU" sz="1200" dirty="0"/>
              <a:t> FROM EMP </a:t>
            </a:r>
            <a:r>
              <a:rPr lang="ru-RU" altLang="ru-RU" sz="1200" dirty="0"/>
              <a:t>                 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/>
              <a:t>                       </a:t>
            </a:r>
            <a:r>
              <a:rPr lang="en-US" altLang="ru-RU" sz="1200" dirty="0"/>
              <a:t>GROUP BY </a:t>
            </a:r>
            <a:r>
              <a:rPr lang="en-US" altLang="ru-RU" sz="1200" dirty="0" err="1"/>
              <a:t>deptno</a:t>
            </a:r>
            <a:r>
              <a:rPr lang="en-US" altLang="ru-RU" sz="1200" dirty="0"/>
              <a:t>) d ON(</a:t>
            </a:r>
            <a:r>
              <a:rPr lang="en-US" altLang="ru-RU" sz="1200" dirty="0" err="1"/>
              <a:t>e.deptno</a:t>
            </a:r>
            <a:r>
              <a:rPr lang="en-US" altLang="ru-RU" sz="1200" dirty="0"/>
              <a:t>=</a:t>
            </a:r>
            <a:r>
              <a:rPr lang="en-US" altLang="ru-RU" sz="1200" dirty="0" err="1"/>
              <a:t>d.deptno</a:t>
            </a:r>
            <a:r>
              <a:rPr lang="en-US" altLang="ru-RU" sz="1200" dirty="0"/>
              <a:t> AND </a:t>
            </a:r>
            <a:r>
              <a:rPr lang="en-US" altLang="ru-RU" sz="1200" dirty="0" err="1"/>
              <a:t>sal</a:t>
            </a:r>
            <a:r>
              <a:rPr lang="en-US" altLang="ru-RU" sz="1200" dirty="0"/>
              <a:t> &gt; </a:t>
            </a:r>
            <a:r>
              <a:rPr lang="en-US" altLang="ru-RU" sz="1200" dirty="0" err="1"/>
              <a:t>ms</a:t>
            </a:r>
            <a:r>
              <a:rPr lang="en-US" altLang="ru-RU" sz="1200" dirty="0"/>
              <a:t>);</a:t>
            </a:r>
            <a:endParaRPr lang="ru-RU" altLang="ru-RU" sz="1200" dirty="0"/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200" dirty="0">
                <a:solidFill>
                  <a:srgbClr val="000099"/>
                </a:solidFill>
              </a:rPr>
              <a:t>: Найдем работников получающих зарплату равную средней в 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своем отделе: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SELECT  </a:t>
            </a:r>
            <a:r>
              <a:rPr lang="en-US" altLang="ru-RU" sz="1200" dirty="0" err="1"/>
              <a:t>e.ENAME</a:t>
            </a:r>
            <a:r>
              <a:rPr lang="en-US" altLang="ru-RU" sz="1200" dirty="0"/>
              <a:t>,  </a:t>
            </a:r>
            <a:r>
              <a:rPr lang="en-US" altLang="ru-RU" sz="1200" dirty="0" err="1"/>
              <a:t>e.SAL</a:t>
            </a:r>
            <a:r>
              <a:rPr lang="en-US" altLang="ru-RU" sz="1200" dirty="0"/>
              <a:t>,  </a:t>
            </a:r>
            <a:r>
              <a:rPr lang="en-US" altLang="ru-RU" sz="1200" dirty="0" err="1"/>
              <a:t>e.DEPTNO</a:t>
            </a:r>
            <a:endParaRPr lang="en-US" altLang="ru-RU" sz="1200" dirty="0"/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FROM  EMP e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/>
              <a:t> </a:t>
            </a:r>
            <a:r>
              <a:rPr lang="en-US" altLang="ru-RU" sz="1200" dirty="0"/>
              <a:t> INNER JOIN(SELECT DEPTNO, AVG(SAL) </a:t>
            </a:r>
            <a:r>
              <a:rPr lang="en-US" altLang="ru-RU" sz="1200" dirty="0" err="1"/>
              <a:t>ms</a:t>
            </a:r>
            <a:r>
              <a:rPr lang="en-US" altLang="ru-RU" sz="1200" dirty="0"/>
              <a:t> FROM EMP </a:t>
            </a:r>
            <a:endParaRPr lang="ru-RU" altLang="ru-RU" sz="1200" dirty="0"/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/>
              <a:t>                        </a:t>
            </a:r>
            <a:r>
              <a:rPr lang="en-US" altLang="ru-RU" sz="1200" dirty="0"/>
              <a:t>GROUP BY </a:t>
            </a:r>
            <a:r>
              <a:rPr lang="en-US" altLang="ru-RU" sz="1200" dirty="0" err="1"/>
              <a:t>deptno</a:t>
            </a:r>
            <a:r>
              <a:rPr lang="en-US" altLang="ru-RU" sz="1200" dirty="0"/>
              <a:t>) d ON(</a:t>
            </a:r>
            <a:r>
              <a:rPr lang="en-US" altLang="ru-RU" sz="1200" dirty="0" err="1"/>
              <a:t>e.deptno</a:t>
            </a:r>
            <a:r>
              <a:rPr lang="en-US" altLang="ru-RU" sz="1200" dirty="0"/>
              <a:t>=</a:t>
            </a:r>
            <a:r>
              <a:rPr lang="en-US" altLang="ru-RU" sz="1200" dirty="0" err="1"/>
              <a:t>d.deptno</a:t>
            </a:r>
            <a:r>
              <a:rPr lang="en-US" altLang="ru-RU" sz="1200" dirty="0"/>
              <a:t> AND </a:t>
            </a:r>
            <a:r>
              <a:rPr lang="en-US" altLang="ru-RU" sz="1200" dirty="0" err="1"/>
              <a:t>sal</a:t>
            </a:r>
            <a:r>
              <a:rPr lang="en-US" altLang="ru-RU" sz="1200" dirty="0"/>
              <a:t> </a:t>
            </a:r>
            <a:r>
              <a:rPr lang="ru-RU" altLang="ru-RU" sz="1200" dirty="0"/>
              <a:t>=</a:t>
            </a:r>
            <a:r>
              <a:rPr lang="en-US" altLang="ru-RU" sz="1200" dirty="0"/>
              <a:t> </a:t>
            </a:r>
            <a:r>
              <a:rPr lang="en-US" altLang="ru-RU" sz="1200" dirty="0" err="1"/>
              <a:t>ms</a:t>
            </a:r>
            <a:r>
              <a:rPr lang="en-US" altLang="ru-RU" sz="1200" dirty="0"/>
              <a:t>);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Ещё вариант решения:</a:t>
            </a:r>
            <a:r>
              <a:rPr lang="en-US" altLang="ru-RU" sz="1200" dirty="0">
                <a:solidFill>
                  <a:srgbClr val="000099"/>
                </a:solidFill>
              </a:rPr>
              <a:t>     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SELECT  ENAME,  SAL  SALARY,  DEPTNO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FROM  EMP E</a:t>
            </a: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en-US" altLang="ru-RU" sz="1200" dirty="0"/>
              <a:t>WHERE (</a:t>
            </a:r>
            <a:r>
              <a:rPr lang="en-US" altLang="ru-RU" sz="1200" dirty="0" err="1"/>
              <a:t>e.deptno</a:t>
            </a:r>
            <a:r>
              <a:rPr lang="en-US" altLang="ru-RU" sz="1200" dirty="0"/>
              <a:t>, </a:t>
            </a:r>
            <a:r>
              <a:rPr lang="en-US" altLang="ru-RU" sz="1200" dirty="0" err="1"/>
              <a:t>e.sal</a:t>
            </a:r>
            <a:r>
              <a:rPr lang="en-US" altLang="ru-RU" sz="1200" dirty="0"/>
              <a:t>) IN (SELECT  DEPTNO, AVG(SAL) FROM  EMP E1 GROUP BY </a:t>
            </a:r>
            <a:r>
              <a:rPr lang="en-US" altLang="ru-RU" sz="1200" dirty="0" err="1"/>
              <a:t>deptno</a:t>
            </a:r>
            <a:r>
              <a:rPr lang="en-US" altLang="ru-RU" sz="1200" dirty="0"/>
              <a:t>);</a:t>
            </a:r>
            <a:endParaRPr lang="ru-RU" altLang="ru-RU" sz="1200" dirty="0"/>
          </a:p>
          <a:p>
            <a:pPr indent="360000" eaLnBrk="1" hangingPunct="1">
              <a:spcAft>
                <a:spcPts val="0"/>
              </a:spcAft>
              <a:buFontTx/>
              <a:buNone/>
            </a:pPr>
            <a:endParaRPr lang="ru-RU" altLang="ru-RU" sz="12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0"/>
              </a:spcAft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Объясните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629290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Замена подзапросов соединениями таблиц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1D8F20-ED44-4767-98B0-7C5FB843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87" y="524838"/>
            <a:ext cx="4521225" cy="409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765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Иерархические структуры в таблицах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Уже упоминалось, что таблица может хранить дерево.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синтаксис запроса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для работы с иерархиями введены две фразы: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начальной точки внутри иерархии (фраза </a:t>
            </a:r>
            <a:r>
              <a:rPr lang="en-US" altLang="ru-RU" sz="1400" dirty="0"/>
              <a:t>START WITH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направления движения – вниз или вверх </a:t>
            </a:r>
            <a:r>
              <a:rPr lang="en-US" altLang="ru-RU" sz="1400" dirty="0">
                <a:solidFill>
                  <a:srgbClr val="000099"/>
                </a:solidFill>
              </a:rPr>
              <a:t>(</a:t>
            </a:r>
            <a:r>
              <a:rPr lang="ru-RU" altLang="ru-RU" sz="1400" dirty="0">
                <a:solidFill>
                  <a:srgbClr val="000099"/>
                </a:solidFill>
              </a:rPr>
              <a:t>фраза </a:t>
            </a:r>
            <a:r>
              <a:rPr lang="en-US" altLang="ru-RU" sz="1400" dirty="0"/>
              <a:t>CONNECT BY PRIOR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Упрощённый синтаксис иерархического запроса: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en-US" altLang="ru-RU" sz="1400" dirty="0"/>
              <a:t>SELECT [LEVEL], </a:t>
            </a:r>
            <a:r>
              <a:rPr lang="ru-RU" altLang="ru-RU" sz="1400" dirty="0" err="1"/>
              <a:t>список_столбцов_или_выражений</a:t>
            </a:r>
            <a:endParaRPr lang="ru-RU" altLang="ru-RU" sz="1400" dirty="0"/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en-US" altLang="ru-RU" sz="1400" dirty="0"/>
              <a:t>FROM </a:t>
            </a:r>
            <a:r>
              <a:rPr lang="ru-RU" altLang="ru-RU" sz="1400" dirty="0" err="1"/>
              <a:t>имя_таблицы</a:t>
            </a:r>
            <a:endParaRPr lang="ru-RU" altLang="ru-RU" sz="1400" dirty="0"/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en-US" altLang="ru-RU" sz="1400" dirty="0"/>
              <a:t>[WHERE </a:t>
            </a:r>
            <a:r>
              <a:rPr lang="ru-RU" altLang="ru-RU" sz="1400" dirty="0"/>
              <a:t>условия</a:t>
            </a:r>
            <a:r>
              <a:rPr lang="en-US" altLang="ru-RU" sz="1400" dirty="0"/>
              <a:t>]</a:t>
            </a:r>
            <a:endParaRPr lang="ru-RU" altLang="ru-RU" sz="1400" dirty="0"/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en-US" altLang="ru-RU" sz="1400" dirty="0"/>
              <a:t>[START WITH </a:t>
            </a:r>
            <a:r>
              <a:rPr lang="ru-RU" altLang="ru-RU" sz="1400" dirty="0"/>
              <a:t>условия</a:t>
            </a:r>
            <a:r>
              <a:rPr lang="en-US" altLang="ru-RU" sz="1400" dirty="0"/>
              <a:t>]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en-US" altLang="ru-RU" sz="1400" dirty="0"/>
              <a:t>[CONNECT BY PRIOR</a:t>
            </a:r>
            <a:r>
              <a:rPr lang="ru-RU" altLang="ru-RU" sz="1400" dirty="0"/>
              <a:t> условия</a:t>
            </a:r>
            <a:r>
              <a:rPr lang="en-US" altLang="ru-RU" sz="1400" dirty="0"/>
              <a:t>]</a:t>
            </a:r>
            <a:endParaRPr lang="ru-RU" altLang="ru-RU" sz="1400" dirty="0"/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где 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условие ::= выражение </a:t>
            </a:r>
            <a:r>
              <a:rPr lang="ru-RU" altLang="ru-RU" sz="1400" dirty="0" err="1">
                <a:solidFill>
                  <a:srgbClr val="000099"/>
                </a:solidFill>
              </a:rPr>
              <a:t>оператор_сравнения</a:t>
            </a:r>
            <a:r>
              <a:rPr lang="ru-RU" altLang="ru-RU" sz="1400" dirty="0">
                <a:solidFill>
                  <a:srgbClr val="000099"/>
                </a:solidFill>
              </a:rPr>
              <a:t> выражение;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LEVEL</a:t>
            </a:r>
            <a:r>
              <a:rPr lang="ru-RU" altLang="ru-RU" sz="1400" dirty="0">
                <a:solidFill>
                  <a:srgbClr val="000099"/>
                </a:solidFill>
              </a:rPr>
              <a:t> – </a:t>
            </a:r>
            <a:r>
              <a:rPr lang="ru-RU" altLang="ru-RU" sz="1400" b="1" dirty="0">
                <a:solidFill>
                  <a:srgbClr val="000099"/>
                </a:solidFill>
              </a:rPr>
              <a:t>для полученного дерева </a:t>
            </a:r>
            <a:r>
              <a:rPr lang="ru-RU" altLang="ru-RU" sz="1400" dirty="0" err="1">
                <a:solidFill>
                  <a:srgbClr val="000099"/>
                </a:solidFill>
              </a:rPr>
              <a:t>псевдостолбец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LEVEL</a:t>
            </a:r>
            <a:r>
              <a:rPr lang="ru-RU" altLang="ru-RU" sz="1400" dirty="0">
                <a:solidFill>
                  <a:srgbClr val="000099"/>
                </a:solidFill>
              </a:rPr>
              <a:t> возвращает значение 1 для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корня, 2 для его потомков и т.д.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Замечание 1</a:t>
            </a:r>
            <a:r>
              <a:rPr lang="ru-RU" altLang="ru-RU" sz="1400" dirty="0">
                <a:solidFill>
                  <a:srgbClr val="000099"/>
                </a:solidFill>
              </a:rPr>
              <a:t>: В </a:t>
            </a:r>
            <a:r>
              <a:rPr lang="en-US" altLang="ru-RU" sz="1400" dirty="0">
                <a:solidFill>
                  <a:srgbClr val="000099"/>
                </a:solidFill>
              </a:rPr>
              <a:t>Cache </a:t>
            </a:r>
            <a:r>
              <a:rPr lang="ru-RU" altLang="ru-RU" sz="1400" dirty="0">
                <a:solidFill>
                  <a:srgbClr val="000099"/>
                </a:solidFill>
              </a:rPr>
              <a:t>такие запросы не реализуются.</a:t>
            </a:r>
          </a:p>
          <a:p>
            <a:pPr indent="360000" eaLnBrk="1" hangingPunct="1">
              <a:spcAft>
                <a:spcPts val="3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Замечание 2</a:t>
            </a:r>
            <a:r>
              <a:rPr lang="ru-RU" altLang="ru-RU" sz="1400" dirty="0">
                <a:solidFill>
                  <a:srgbClr val="000099"/>
                </a:solidFill>
              </a:rPr>
              <a:t>: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 возможны более сложные иерархические запросы.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6EB0F8-9ED7-44C6-B102-A30C57B61334}"/>
              </a:ext>
            </a:extLst>
          </p:cNvPr>
          <p:cNvSpPr/>
          <p:nvPr/>
        </p:nvSpPr>
        <p:spPr bwMode="auto">
          <a:xfrm>
            <a:off x="5148064" y="2142936"/>
            <a:ext cx="2880320" cy="8576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Значит, в 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Oracle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 на основе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табличной модели эмулирована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иерархическая модель данных !</a:t>
            </a:r>
          </a:p>
        </p:txBody>
      </p:sp>
    </p:spTree>
    <p:extLst>
      <p:ext uri="{BB962C8B-B14F-4D97-AF65-F5344CB8AC3E}">
        <p14:creationId xmlns:p14="http://schemas.microsoft.com/office/powerpoint/2010/main" val="3054795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Иерархическая структура</a:t>
            </a:r>
            <a:r>
              <a:rPr lang="en-US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в таблице </a:t>
            </a:r>
            <a:r>
              <a:rPr lang="en-US" altLang="ru-RU" sz="2000" b="1" dirty="0">
                <a:solidFill>
                  <a:srgbClr val="CE2816"/>
                </a:solidFill>
              </a:rPr>
              <a:t>emp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FF3C-0A9F-4E72-BF55-C2975BED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01" y="483518"/>
            <a:ext cx="5310885" cy="280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3563888" y="2356232"/>
            <a:ext cx="4536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 запроса снизу вверх начиная с </a:t>
            </a:r>
            <a:r>
              <a:rPr lang="en-US" altLang="ru-RU" sz="1400" dirty="0">
                <a:solidFill>
                  <a:srgbClr val="000099"/>
                </a:solidFill>
              </a:rPr>
              <a:t>Jones:</a:t>
            </a:r>
          </a:p>
          <a:p>
            <a:pPr eaLnBrk="1" hangingPunct="1">
              <a:buFontTx/>
              <a:buNone/>
            </a:pPr>
            <a:r>
              <a:rPr lang="en-US" altLang="ru-RU" sz="1400" dirty="0"/>
              <a:t>SELECT </a:t>
            </a:r>
            <a:r>
              <a:rPr lang="en-US" altLang="ru-RU" sz="1400" dirty="0" err="1"/>
              <a:t>empno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ename</a:t>
            </a:r>
            <a:r>
              <a:rPr lang="en-US" altLang="ru-RU" sz="1400" dirty="0"/>
              <a:t>, job, </a:t>
            </a:r>
            <a:r>
              <a:rPr lang="en-US" altLang="ru-RU" sz="1400" dirty="0" err="1"/>
              <a:t>mgr</a:t>
            </a:r>
            <a:endParaRPr lang="en-US" altLang="ru-RU" sz="1400" dirty="0"/>
          </a:p>
          <a:p>
            <a:pPr eaLnBrk="1" hangingPunct="1">
              <a:buFontTx/>
              <a:buNone/>
            </a:pPr>
            <a:r>
              <a:rPr lang="en-US" altLang="ru-RU" sz="1400" dirty="0"/>
              <a:t>FROM emp</a:t>
            </a:r>
          </a:p>
          <a:p>
            <a:pPr eaLnBrk="1" hangingPunct="1">
              <a:buFontTx/>
              <a:buNone/>
            </a:pPr>
            <a:r>
              <a:rPr lang="en-US" altLang="ru-RU" sz="1400" dirty="0"/>
              <a:t>START WITH </a:t>
            </a:r>
            <a:r>
              <a:rPr lang="en-US" altLang="ru-RU" sz="1400" dirty="0" err="1"/>
              <a:t>empno</a:t>
            </a:r>
            <a:r>
              <a:rPr lang="en-US" altLang="ru-RU" sz="1400" dirty="0"/>
              <a:t> = 7566</a:t>
            </a:r>
          </a:p>
          <a:p>
            <a:pPr eaLnBrk="1" hangingPunct="1">
              <a:buFontTx/>
              <a:buNone/>
            </a:pPr>
            <a:r>
              <a:rPr lang="en-US" altLang="ru-RU" sz="1400" dirty="0"/>
              <a:t>CONNECT BY PRIOR</a:t>
            </a:r>
            <a:r>
              <a:rPr lang="ru-RU" altLang="ru-RU" sz="1400" dirty="0"/>
              <a:t> </a:t>
            </a:r>
            <a:r>
              <a:rPr lang="en-US" altLang="ru-RU" sz="1400" dirty="0" err="1"/>
              <a:t>mgr</a:t>
            </a:r>
            <a:r>
              <a:rPr lang="en-US" altLang="ru-RU" sz="1400" dirty="0"/>
              <a:t> = </a:t>
            </a:r>
            <a:r>
              <a:rPr lang="en-US" altLang="ru-RU" sz="1400" dirty="0" err="1"/>
              <a:t>empno</a:t>
            </a:r>
            <a:endParaRPr lang="ru-RU" altLang="ru-RU" sz="1400" dirty="0"/>
          </a:p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Поменяйте в последней строке условие на</a:t>
            </a:r>
          </a:p>
          <a:p>
            <a:pPr eaLnBrk="1" hangingPunct="1">
              <a:buFontTx/>
              <a:buNone/>
            </a:pPr>
            <a:r>
              <a:rPr lang="en-US" altLang="ru-RU" sz="1400" dirty="0" err="1"/>
              <a:t>empno</a:t>
            </a:r>
            <a:r>
              <a:rPr lang="en-US" altLang="ru-RU" sz="1400" dirty="0"/>
              <a:t> </a:t>
            </a:r>
            <a:r>
              <a:rPr lang="ru-RU" altLang="ru-RU" sz="1400" dirty="0"/>
              <a:t>= </a:t>
            </a:r>
            <a:r>
              <a:rPr lang="en-US" altLang="ru-RU" sz="1400" dirty="0" err="1"/>
              <a:t>mgr</a:t>
            </a:r>
            <a:r>
              <a:rPr lang="ru-RU" altLang="ru-RU" sz="1400" dirty="0"/>
              <a:t>.</a:t>
            </a:r>
          </a:p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Проверьте вариант </a:t>
            </a:r>
            <a:r>
              <a:rPr lang="en-US" altLang="ru-RU" sz="1400" dirty="0"/>
              <a:t>START WITH </a:t>
            </a:r>
            <a:r>
              <a:rPr lang="en-US" altLang="ru-RU" sz="1400" dirty="0" err="1"/>
              <a:t>sal</a:t>
            </a:r>
            <a:r>
              <a:rPr lang="en-US" altLang="ru-RU" sz="1400" dirty="0"/>
              <a:t>=</a:t>
            </a:r>
            <a:r>
              <a:rPr lang="ru-RU" altLang="ru-RU" sz="1400" dirty="0"/>
              <a:t>3000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Включите </a:t>
            </a:r>
            <a:r>
              <a:rPr lang="ru-RU" altLang="ru-RU" sz="1400" dirty="0" err="1">
                <a:solidFill>
                  <a:srgbClr val="000099"/>
                </a:solidFill>
              </a:rPr>
              <a:t>псевдостолбец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/>
              <a:t>LEVEL</a:t>
            </a:r>
            <a:r>
              <a:rPr lang="en-US" altLang="ru-RU" sz="1400" dirty="0">
                <a:solidFill>
                  <a:srgbClr val="000099"/>
                </a:solidFill>
              </a:rPr>
              <a:t>  </a:t>
            </a:r>
            <a:r>
              <a:rPr lang="ru-RU" altLang="ru-RU" sz="1400" dirty="0">
                <a:solidFill>
                  <a:srgbClr val="000099"/>
                </a:solidFill>
              </a:rPr>
              <a:t>в список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фразы </a:t>
            </a:r>
            <a:r>
              <a:rPr lang="en-US" altLang="ru-RU" sz="1400" dirty="0"/>
              <a:t>SELECT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Так понятней?</a:t>
            </a:r>
          </a:p>
        </p:txBody>
      </p:sp>
    </p:spTree>
    <p:extLst>
      <p:ext uri="{BB962C8B-B14F-4D97-AF65-F5344CB8AC3E}">
        <p14:creationId xmlns:p14="http://schemas.microsoft.com/office/powerpoint/2010/main" val="76221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Примеры запросов к иерархиям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899592" y="461651"/>
            <a:ext cx="734481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В запросе к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EMP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начинаем с президента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King,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не имеющего начальника:</a:t>
            </a:r>
          </a:p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... 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START WITH </a:t>
            </a:r>
            <a:r>
              <a:rPr lang="en-US" altLang="ru-RU" sz="1400" dirty="0" err="1">
                <a:latin typeface="+mn-lt"/>
                <a:cs typeface="Calibri" panose="020F0502020204030204" pitchFamily="34" charset="0"/>
              </a:rPr>
              <a:t>mgr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 IS NULL</a:t>
            </a:r>
          </a:p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  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Условие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START WITH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может содержать подзапрос:</a:t>
            </a:r>
          </a:p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... 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START WITH </a:t>
            </a:r>
            <a:r>
              <a:rPr lang="en-US" altLang="ru-RU" sz="1400" dirty="0" err="1">
                <a:latin typeface="+mn-lt"/>
                <a:cs typeface="Calibri" panose="020F0502020204030204" pitchFamily="34" charset="0"/>
              </a:rPr>
              <a:t>empno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 = (SELECT </a:t>
            </a:r>
            <a:r>
              <a:rPr lang="en-US" altLang="ru-RU" sz="1400" dirty="0" err="1">
                <a:latin typeface="+mn-lt"/>
                <a:cs typeface="Calibri" panose="020F0502020204030204" pitchFamily="34" charset="0"/>
              </a:rPr>
              <a:t>empno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 FROM employees</a:t>
            </a:r>
          </a:p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    WHERE </a:t>
            </a:r>
            <a:r>
              <a:rPr lang="en-US" altLang="ru-RU" sz="1400" dirty="0" err="1">
                <a:latin typeface="+mn-lt"/>
                <a:cs typeface="Calibri" panose="020F0502020204030204" pitchFamily="34" charset="0"/>
              </a:rPr>
              <a:t>ename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 = ‘JONES')</a:t>
            </a:r>
          </a:p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Если предложение </a:t>
            </a:r>
            <a:r>
              <a:rPr lang="en-US" altLang="ru-RU" sz="1400" dirty="0">
                <a:latin typeface="+mn-lt"/>
                <a:cs typeface="Calibri" panose="020F0502020204030204" pitchFamily="34" charset="0"/>
              </a:rPr>
              <a:t>START WITH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опущено, обход дерева начинается со всех строк таблицы как с корневых.</a:t>
            </a:r>
          </a:p>
          <a:p>
            <a:pPr marL="0" indent="360000" algn="just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     Направление обхода на примере таблицы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employees:</a:t>
            </a:r>
            <a:endParaRPr lang="ru-RU" altLang="ru-RU" sz="1400" dirty="0">
              <a:solidFill>
                <a:srgbClr val="000099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E2C54-C296-46F4-9F43-721105CC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15" y="2389556"/>
            <a:ext cx="4641769" cy="219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153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Храним деревья и сети в таблицах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табличной базе для работы с деревьями необходимо вводить в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рекурсию, либо использовать процедурные расширения языка.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Простейшая разметка, позволяющая хранить дерево в одной таблице, рассмотрена на примере </a:t>
            </a:r>
            <a:r>
              <a:rPr lang="en-US" altLang="ru-RU" sz="1400" dirty="0"/>
              <a:t>emp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Однако, для полноценной работы с деревьями необходимо ещё реализовать такие действия, как удаление, добавление ветвей, поиск в глубину и ширину и другие. Необходимо работать с лесами деревьев. Поэтому используются другие способы моделирования деревьев, в том числе двухтабличные.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Разработаны паттерны для представления деревьев и сетей в табличных базах данных.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моделирования сетей необходимо представлять дуги и узлы, установив их инцидентности и, может быть, выделив отдельные столбцы для записи меток.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Существует подход к СУБД, при котором предлагается не моделировать одни структуры данных в других, а реализовывать каждую модель данных отдельно, добиваясь максимальной эффективности. Вряд ли такие СУБД будут конкурентоспособными.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05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Что такое представление</a:t>
            </a:r>
            <a:r>
              <a:rPr lang="en-US" altLang="ru-RU" sz="2000" b="1" dirty="0">
                <a:solidFill>
                  <a:srgbClr val="CE2816"/>
                </a:solidFill>
              </a:rPr>
              <a:t> (VIEW)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Представления создаются инструкцией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похожей на инструкцию  создания таблиц. Фразы </a:t>
            </a:r>
            <a:r>
              <a:rPr lang="en-US" altLang="ru-RU" sz="1400" b="1" dirty="0"/>
              <a:t>ORDER BY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FOR UPDATE</a:t>
            </a:r>
            <a:r>
              <a:rPr lang="ru-RU" altLang="ru-RU" sz="1400" dirty="0">
                <a:solidFill>
                  <a:srgbClr val="000099"/>
                </a:solidFill>
              </a:rPr>
              <a:t> в ней не используются. Упрощённый формат инструкции создания представления: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en-US" altLang="ru-RU" sz="1400" b="1" dirty="0"/>
              <a:t>CREATE [OR REPLACE] [FORCE] VIEW </a:t>
            </a:r>
            <a:r>
              <a:rPr lang="ru-RU" altLang="ru-RU" sz="1400" b="1" dirty="0" err="1"/>
              <a:t>имя_представления</a:t>
            </a:r>
            <a:endParaRPr lang="ru-RU" altLang="ru-RU" sz="1400" b="1" dirty="0"/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b="1" dirty="0"/>
              <a:t>                     </a:t>
            </a:r>
            <a:r>
              <a:rPr lang="en-US" altLang="ru-RU" sz="1400" b="1" dirty="0"/>
              <a:t>[(</a:t>
            </a:r>
            <a:r>
              <a:rPr lang="ru-RU" altLang="ru-RU" sz="1400" b="1" dirty="0"/>
              <a:t>столбец  </a:t>
            </a:r>
            <a:r>
              <a:rPr lang="en-US" altLang="ru-RU" sz="1400" b="1" dirty="0"/>
              <a:t>[</a:t>
            </a:r>
            <a:r>
              <a:rPr lang="ru-RU" altLang="ru-RU" sz="1400" b="1" dirty="0"/>
              <a:t>, столбец</a:t>
            </a:r>
            <a:r>
              <a:rPr lang="en-US" altLang="ru-RU" sz="1400" b="1" dirty="0"/>
              <a:t>])</a:t>
            </a:r>
            <a:r>
              <a:rPr lang="ru-RU" altLang="ru-RU" sz="1400" b="1" dirty="0"/>
              <a:t>  ..... </a:t>
            </a:r>
            <a:r>
              <a:rPr lang="en-US" altLang="ru-RU" sz="1400" b="1" dirty="0"/>
              <a:t>]</a:t>
            </a:r>
            <a:endParaRPr lang="ru-RU" altLang="ru-RU" sz="1400" b="1" dirty="0"/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b="1" dirty="0"/>
              <a:t>                     </a:t>
            </a:r>
            <a:r>
              <a:rPr lang="en-US" altLang="ru-RU" sz="1400" b="1" dirty="0"/>
              <a:t>AS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en-US" altLang="ru-RU" sz="1400" b="1" dirty="0"/>
              <a:t>                     </a:t>
            </a:r>
            <a:r>
              <a:rPr lang="ru-RU" altLang="ru-RU" sz="1400" b="1" dirty="0"/>
              <a:t>запрос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b="1" dirty="0"/>
              <a:t>                     </a:t>
            </a:r>
            <a:r>
              <a:rPr lang="en-US" altLang="ru-RU" sz="1400" b="1" dirty="0"/>
              <a:t>[WITH  CHECK  OPTION  </a:t>
            </a:r>
            <a:endParaRPr lang="ru-RU" altLang="ru-RU" sz="1400" b="1" dirty="0"/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b="1" dirty="0"/>
              <a:t>                     </a:t>
            </a:r>
            <a:r>
              <a:rPr lang="en-US" altLang="ru-RU" sz="1400" b="1" dirty="0"/>
              <a:t>[CONSTRAINT  </a:t>
            </a:r>
            <a:r>
              <a:rPr lang="ru-RU" altLang="ru-RU" sz="1400" b="1" dirty="0" err="1"/>
              <a:t>имя_ограничения</a:t>
            </a:r>
            <a:r>
              <a:rPr lang="en-US" altLang="ru-RU" sz="1400" b="1" dirty="0"/>
              <a:t>]</a:t>
            </a:r>
            <a:r>
              <a:rPr lang="ru-RU" altLang="ru-RU" sz="1400" b="1" dirty="0"/>
              <a:t> …</a:t>
            </a:r>
            <a:r>
              <a:rPr lang="en-US" altLang="ru-RU" sz="1400" b="1" dirty="0"/>
              <a:t>]</a:t>
            </a:r>
            <a:endParaRPr lang="ru-RU" altLang="ru-RU" sz="1400" b="1" dirty="0"/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запрос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может строиться над несколькими таблицами.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Представление </a:t>
            </a:r>
            <a:r>
              <a:rPr lang="en-US" altLang="ru-RU" sz="1400" dirty="0">
                <a:solidFill>
                  <a:srgbClr val="000099"/>
                </a:solidFill>
              </a:rPr>
              <a:t>– </a:t>
            </a:r>
            <a:r>
              <a:rPr lang="ru-RU" altLang="ru-RU" sz="1400" dirty="0">
                <a:solidFill>
                  <a:srgbClr val="000099"/>
                </a:solidFill>
              </a:rPr>
              <a:t>хранимый объект. Поскольку данные могут храниться только в таблицах, в базе хранится имя представления, текст образующего запроса и, может быть, описания его свойств.  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выполнении инструкции </a:t>
            </a:r>
            <a:r>
              <a:rPr lang="en-US" altLang="ru-RU" sz="1400" b="1" dirty="0"/>
              <a:t>SELECT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 представления по текстам </a:t>
            </a:r>
            <a:r>
              <a:rPr lang="en-US" altLang="ru-RU" sz="1400" b="1" dirty="0"/>
              <a:t>SELECT’</a:t>
            </a:r>
            <a:r>
              <a:rPr lang="ru-RU" altLang="ru-RU" sz="1400" b="1" dirty="0"/>
              <a:t>а</a:t>
            </a:r>
            <a:r>
              <a:rPr lang="ru-RU" altLang="ru-RU" sz="1400" dirty="0">
                <a:solidFill>
                  <a:srgbClr val="000099"/>
                </a:solidFill>
              </a:rPr>
              <a:t> и запроса, хранящегося в определении </a:t>
            </a:r>
            <a:r>
              <a:rPr lang="en-US" altLang="ru-RU" sz="1400" b="1" dirty="0"/>
              <a:t>VIEW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строится результирующий запрос. 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Манипулирование данными через </a:t>
            </a:r>
            <a:r>
              <a:rPr lang="en-US" altLang="ru-RU" sz="1400" b="1" dirty="0"/>
              <a:t>view</a:t>
            </a:r>
            <a:r>
              <a:rPr lang="ru-RU" altLang="ru-RU" sz="1400" dirty="0">
                <a:solidFill>
                  <a:srgbClr val="000099"/>
                </a:solidFill>
              </a:rPr>
              <a:t> не всегда возможно, например, если запрос в представлении не выбирает первичный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1544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Часть истории, но немного подробнее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9BD53B3-0CF8-4632-AFE1-208FA919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20" y="544668"/>
            <a:ext cx="4289159" cy="40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Часть диаграммы синтаксиса создания представления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0327EA-0973-4E2E-9B59-DCC95E0C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37" y="553425"/>
            <a:ext cx="6986723" cy="295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E03713-16AD-470F-9EF9-3F0DEDDF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83" y="3599998"/>
            <a:ext cx="4574033" cy="96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647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Простейший пример </a:t>
            </a:r>
            <a:r>
              <a:rPr lang="en-US" altLang="ru-RU" sz="2000" b="1" dirty="0">
                <a:solidFill>
                  <a:srgbClr val="C00000"/>
                </a:solidFill>
              </a:rPr>
              <a:t>View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703632" y="519522"/>
            <a:ext cx="329542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-- Создаём представление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CREATE OR REPLACE VIEW emp2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AS SELECT </a:t>
            </a:r>
            <a:r>
              <a:rPr lang="en-US" altLang="ru-RU" sz="1400" b="1" dirty="0" err="1"/>
              <a:t>empno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ename</a:t>
            </a:r>
            <a:r>
              <a:rPr lang="en-US" altLang="ru-RU" sz="1400" b="1" dirty="0"/>
              <a:t>, job, </a:t>
            </a:r>
            <a:r>
              <a:rPr lang="en-US" altLang="ru-RU" sz="1400" b="1" dirty="0" err="1"/>
              <a:t>sal</a:t>
            </a:r>
            <a:endParaRPr lang="en-US" altLang="ru-RU" sz="1400" b="1" dirty="0"/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FROM emp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WHERE </a:t>
            </a:r>
            <a:r>
              <a:rPr lang="en-US" altLang="ru-RU" sz="1400" b="1" dirty="0" err="1"/>
              <a:t>deptno</a:t>
            </a:r>
            <a:r>
              <a:rPr lang="en-US" altLang="ru-RU" sz="1400" b="1" dirty="0"/>
              <a:t>&lt;&gt; 10;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-- Выполняем запрос к нему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SELECT </a:t>
            </a:r>
            <a:r>
              <a:rPr lang="en-US" altLang="ru-RU" sz="1400" b="1" dirty="0" err="1"/>
              <a:t>empno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ename</a:t>
            </a:r>
            <a:r>
              <a:rPr lang="en-US" altLang="ru-RU" sz="1400" b="1" dirty="0"/>
              <a:t> FROM emp2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WHERE </a:t>
            </a:r>
            <a:r>
              <a:rPr lang="en-US" altLang="ru-RU" sz="1400" b="1" dirty="0" err="1"/>
              <a:t>sal</a:t>
            </a:r>
            <a:r>
              <a:rPr lang="en-US" altLang="ru-RU" sz="1400" b="1" dirty="0"/>
              <a:t>&gt; 2000;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--Фактически выполненный запрос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SELECT </a:t>
            </a:r>
            <a:r>
              <a:rPr lang="en-US" altLang="ru-RU" sz="1400" b="1" dirty="0" err="1"/>
              <a:t>empno</a:t>
            </a:r>
            <a:r>
              <a:rPr lang="en-US" altLang="ru-RU" sz="1400" b="1" dirty="0"/>
              <a:t>, </a:t>
            </a:r>
            <a:r>
              <a:rPr lang="en-US" altLang="ru-RU" sz="1400" b="1" dirty="0" err="1"/>
              <a:t>ename</a:t>
            </a:r>
            <a:r>
              <a:rPr lang="en-US" altLang="ru-RU" sz="1400" b="1" dirty="0"/>
              <a:t> FROM emp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WHERE </a:t>
            </a:r>
            <a:r>
              <a:rPr lang="en-US" altLang="ru-RU" sz="1400" b="1" dirty="0" err="1"/>
              <a:t>deptno</a:t>
            </a:r>
            <a:r>
              <a:rPr lang="en-US" altLang="ru-RU" sz="1400" b="1" dirty="0"/>
              <a:t>&lt;&gt; 10 AND </a:t>
            </a:r>
            <a:r>
              <a:rPr lang="en-US" altLang="ru-RU" sz="1400" b="1" dirty="0" err="1"/>
              <a:t>sal</a:t>
            </a:r>
            <a:r>
              <a:rPr lang="en-US" altLang="ru-RU" sz="1400" b="1" dirty="0"/>
              <a:t>&gt; 2000;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C70FE-A7AC-4B96-BD78-19D34B216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9522"/>
            <a:ext cx="272655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593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00000"/>
                </a:solidFill>
                <a:latin typeface="+mn-lt"/>
              </a:rPr>
              <a:t>Инструкции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DML </a:t>
            </a:r>
            <a:r>
              <a:rPr lang="ru-RU" sz="2000" b="1" dirty="0">
                <a:solidFill>
                  <a:srgbClr val="C00000"/>
                </a:solidFill>
                <a:latin typeface="+mn-lt"/>
              </a:rPr>
              <a:t>через представления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F20D7-E3E9-407B-A9AA-FBDE21FA3FA7}"/>
              </a:ext>
            </a:extLst>
          </p:cNvPr>
          <p:cNvSpPr txBox="1"/>
          <p:nvPr/>
        </p:nvSpPr>
        <p:spPr>
          <a:xfrm>
            <a:off x="755576" y="461651"/>
            <a:ext cx="756084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Не всегда можно выполнять 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DML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команды через простые представления:  </a:t>
            </a: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VIEW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rname_v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AS SELECT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region_name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name FROM regions;</a:t>
            </a:r>
            <a:endParaRPr lang="ru-RU" altLang="ru-RU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rname_v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(name) VALUES (‘Great Britain’);</a:t>
            </a: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Если забыли, </a:t>
            </a: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это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1400" dirty="0">
              <a:solidFill>
                <a:srgbClr val="00009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endParaRPr lang="ru-RU" altLang="ru-RU" sz="1400" u="sng" dirty="0">
              <a:solidFill>
                <a:srgbClr val="00009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endParaRPr lang="ru-RU" altLang="ru-RU" sz="1400" u="sng" dirty="0">
              <a:solidFill>
                <a:srgbClr val="00009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endParaRPr lang="ru-RU" altLang="ru-RU" sz="1400" u="sng" dirty="0">
              <a:solidFill>
                <a:srgbClr val="00009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в таблице с многими столбцами вставка выполнится если у не упомянутых столбцов есть значения по умолчанию.</a:t>
            </a:r>
          </a:p>
          <a:p>
            <a:pPr indent="360000" algn="just">
              <a:spcAft>
                <a:spcPts val="0"/>
              </a:spcAft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Команды 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нельзя выполнять через сложные представления, которые могут использовать объединения, функции и агрегацию. Для выполнения 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DML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операций соотношение строк в представлении к строкам исходной таблицы должно быть один-к-одному.</a:t>
            </a: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VIEW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ruppername_v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endParaRPr lang="ru-RU" altLang="ru-RU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SELECT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region_id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UPPER(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region_name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name FROM regions ORDER BY name;</a:t>
            </a:r>
            <a:endParaRPr lang="ru-RU" altLang="ru-RU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ruppername_v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VALUES (5, ‘Great Britain’);</a:t>
            </a:r>
            <a:endParaRPr lang="ru-RU" altLang="ru-RU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DELETE FROM </a:t>
            </a:r>
            <a:r>
              <a:rPr lang="en-US" altLang="ru-RU" sz="14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ruppername_v</a:t>
            </a:r>
            <a:r>
              <a:rPr lang="en-US" altLang="ru-RU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WHERE id=5;</a:t>
            </a:r>
            <a:endParaRPr lang="ru-RU" altLang="ru-RU" sz="14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Скриншоты на следующем слайде.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D5F037-841E-4AA2-B680-8628567D4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03598"/>
            <a:ext cx="4032448" cy="9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75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00000"/>
                </a:solidFill>
                <a:latin typeface="+mn-lt"/>
              </a:rPr>
              <a:t>Инструкции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DML </a:t>
            </a:r>
            <a:r>
              <a:rPr lang="ru-RU" sz="2000" b="1" dirty="0">
                <a:solidFill>
                  <a:srgbClr val="C00000"/>
                </a:solidFill>
                <a:latin typeface="+mn-lt"/>
              </a:rPr>
              <a:t>через представления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FB7C12C-BD3D-41D4-ABDC-773E8A79F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5774"/>
            <a:ext cx="5184576" cy="415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406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  <a:cs typeface="Calibri" panose="020F0502020204030204" pitchFamily="34" charset="0"/>
              </a:rPr>
              <a:t>Опция </a:t>
            </a:r>
            <a:r>
              <a:rPr lang="en-US" altLang="ru-RU" sz="2000" b="1" dirty="0">
                <a:solidFill>
                  <a:srgbClr val="C00000"/>
                </a:solidFill>
                <a:cs typeface="Calibri" panose="020F0502020204030204" pitchFamily="34" charset="0"/>
              </a:rPr>
              <a:t>WITH CHECK OPTION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Как уже упоминалось, применение операций 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INSERT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, 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UPDATE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и 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DELETE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к представлению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не всегда возможно и не всегда осмысленно.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Опция 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WITH CHECK OPTION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в определении представления  запрещает те изменения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данных, которые могут быть выполнены в таблицах, над которыми построено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представление, но не будут обнаруживать себя в запросах через это представление.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В отсутствие такой опции изменения в БД, ненаблюдаемые через представление, допустимы. 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При указании опции 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WITH CHECK OPTION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 пользователь не может вводить, удалять и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обновлять информацию таблицы, которую не может считать через простое (создаваемое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из данных одной таблицы) представление. Представление, построенное на  нескольких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таблицах, нельзя создавать с этой  опцией.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en-US" altLang="ru-RU" sz="1400" b="1" dirty="0">
                <a:solidFill>
                  <a:srgbClr val="000099"/>
                </a:solidFill>
                <a:latin typeface="+mj-lt"/>
              </a:rPr>
              <a:t>CONSTRAINT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— имя, которое присваивается ограничению определённому фразой CHECK OPTION. Если идентификатор имени опущен, то 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 автоматически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назначает этому ограничению имя вида: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b="1" dirty="0" err="1">
                <a:solidFill>
                  <a:srgbClr val="000099"/>
                </a:solidFill>
                <a:latin typeface="+mj-lt"/>
              </a:rPr>
              <a:t>SYS_Cn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, где 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n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— целое число уникальное внутри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19110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Пример</a:t>
            </a:r>
            <a:r>
              <a:rPr lang="en-US" altLang="ru-RU" sz="2000" b="1" dirty="0">
                <a:solidFill>
                  <a:srgbClr val="C00000"/>
                </a:solidFill>
              </a:rPr>
              <a:t> </a:t>
            </a:r>
            <a:r>
              <a:rPr lang="en-US" alt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CHECK OPTION 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D0E860-E9A6-4228-A576-C2D073F5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89" y="486029"/>
            <a:ext cx="4640622" cy="410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1ECF4AC-FFB3-4088-BDB0-44678DA2E494}"/>
              </a:ext>
            </a:extLst>
          </p:cNvPr>
          <p:cNvSpPr>
            <a:spLocks noGrp="1"/>
          </p:cNvSpPr>
          <p:nvPr/>
        </p:nvSpPr>
        <p:spPr bwMode="auto">
          <a:xfrm>
            <a:off x="4283968" y="3651870"/>
            <a:ext cx="3466653" cy="6010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Запись в </a:t>
            </a:r>
            <a:r>
              <a:rPr lang="en-US" sz="1400" dirty="0" err="1">
                <a:solidFill>
                  <a:srgbClr val="000099"/>
                </a:solidFill>
              </a:rPr>
              <a:t>emp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через </a:t>
            </a:r>
            <a:r>
              <a:rPr lang="en-US" sz="1400" dirty="0">
                <a:solidFill>
                  <a:srgbClr val="000099"/>
                </a:solidFill>
              </a:rPr>
              <a:t>emp10 </a:t>
            </a:r>
            <a:r>
              <a:rPr lang="ru-RU" sz="1400" dirty="0">
                <a:solidFill>
                  <a:srgbClr val="000099"/>
                </a:solidFill>
              </a:rPr>
              <a:t>сделана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ru-RU" sz="1400" dirty="0">
                <a:solidFill>
                  <a:srgbClr val="000099"/>
                </a:solidFill>
              </a:rPr>
              <a:t>но </a:t>
            </a:r>
          </a:p>
          <a:p>
            <a:pPr marL="0" indent="0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через </a:t>
            </a:r>
            <a:r>
              <a:rPr lang="en-US" sz="1400" dirty="0">
                <a:solidFill>
                  <a:srgbClr val="000099"/>
                </a:solidFill>
              </a:rPr>
              <a:t>emp10 </a:t>
            </a:r>
            <a:r>
              <a:rPr lang="ru-RU" sz="1400" dirty="0">
                <a:solidFill>
                  <a:srgbClr val="000099"/>
                </a:solidFill>
              </a:rPr>
              <a:t>её не  видно!!</a:t>
            </a:r>
            <a:endParaRPr lang="en-US" sz="1400" dirty="0">
              <a:solidFill>
                <a:srgbClr val="000099"/>
              </a:solidFill>
            </a:endParaRPr>
          </a:p>
          <a:p>
            <a:pPr marL="0" indent="0">
              <a:buFontTx/>
              <a:buNone/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9088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Пример</a:t>
            </a:r>
            <a:r>
              <a:rPr lang="en-US" altLang="ru-RU" sz="2000" b="1" dirty="0">
                <a:solidFill>
                  <a:srgbClr val="C00000"/>
                </a:solidFill>
              </a:rPr>
              <a:t> </a:t>
            </a:r>
            <a:r>
              <a:rPr lang="en-US" alt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CHECK OPTION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1948F1-2048-477F-9BA1-9E3DF55AD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5" y="977114"/>
            <a:ext cx="3974635" cy="188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33FE9-BA02-433F-96F1-EF0A4974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268" y="2859783"/>
            <a:ext cx="4137361" cy="177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Выноска со стрелкой вправо 1">
            <a:extLst>
              <a:ext uri="{FF2B5EF4-FFF2-40B4-BE49-F238E27FC236}">
                <a16:creationId xmlns:a16="http://schemas.microsoft.com/office/drawing/2014/main" id="{8F392669-D7F1-4FA6-A1F4-EDA75D3A0E47}"/>
              </a:ext>
            </a:extLst>
          </p:cNvPr>
          <p:cNvSpPr/>
          <p:nvPr/>
        </p:nvSpPr>
        <p:spPr bwMode="auto">
          <a:xfrm>
            <a:off x="1907704" y="3003798"/>
            <a:ext cx="1762329" cy="55714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436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altLang="ru-RU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 в отдел 10 </a:t>
            </a:r>
            <a:endParaRPr lang="en-US" altLang="ru-RU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ru-RU" altLang="ru-RU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вставить можно!</a:t>
            </a:r>
          </a:p>
        </p:txBody>
      </p:sp>
      <p:sp>
        <p:nvSpPr>
          <p:cNvPr id="8" name="Скругленная прямоугольная выноска 4">
            <a:extLst>
              <a:ext uri="{FF2B5EF4-FFF2-40B4-BE49-F238E27FC236}">
                <a16:creationId xmlns:a16="http://schemas.microsoft.com/office/drawing/2014/main" id="{61C35946-FF0B-44BF-AFAA-CB68388326F8}"/>
              </a:ext>
            </a:extLst>
          </p:cNvPr>
          <p:cNvSpPr/>
          <p:nvPr/>
        </p:nvSpPr>
        <p:spPr bwMode="auto">
          <a:xfrm>
            <a:off x="3248411" y="1356398"/>
            <a:ext cx="3168034" cy="374700"/>
          </a:xfrm>
          <a:prstGeom prst="wedgeRoundRectCallout">
            <a:avLst>
              <a:gd name="adj1" fmla="val -66491"/>
              <a:gd name="adj2" fmla="val -148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latin typeface="+mn-lt"/>
              </a:rPr>
              <a:t>Последнюю строку можно опустить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BF66C-3D67-4A49-8F6C-FB1A9DF40CB7}"/>
              </a:ext>
            </a:extLst>
          </p:cNvPr>
          <p:cNvSpPr txBox="1"/>
          <p:nvPr/>
        </p:nvSpPr>
        <p:spPr>
          <a:xfrm>
            <a:off x="827853" y="453893"/>
            <a:ext cx="7416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Добавим опцию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WITH CHECK OPTION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в определение представления.</a:t>
            </a:r>
          </a:p>
          <a:p>
            <a:pPr marL="0" indent="0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  <a:cs typeface="Calibri" panose="020F0502020204030204" pitchFamily="34" charset="0"/>
              </a:rPr>
              <a:t>Теперь нельзя добавить данные о сотруднике в отдел 20.</a:t>
            </a:r>
          </a:p>
        </p:txBody>
      </p:sp>
    </p:spTree>
    <p:extLst>
      <p:ext uri="{BB962C8B-B14F-4D97-AF65-F5344CB8AC3E}">
        <p14:creationId xmlns:p14="http://schemas.microsoft.com/office/powerpoint/2010/main" val="2905916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Встроенный </a:t>
            </a:r>
            <a:r>
              <a:rPr lang="en-US" altLang="ru-RU" sz="2000" b="1" dirty="0">
                <a:solidFill>
                  <a:srgbClr val="CE2816"/>
                </a:solidFill>
              </a:rPr>
              <a:t>SQL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393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можно преодолеть двумя способами: </a:t>
            </a: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встраивая SQL в процедурный язык общего назначения;</a:t>
            </a: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расширяя язык.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 самого начала предполагалось встраивание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в другие языки. В любом встроенном SQL его команды помещаются в тело программы вмещающего языка, выделяясь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специальными фразами, например, </a:t>
            </a:r>
            <a:r>
              <a:rPr lang="ru-RU" altLang="ru-RU" sz="1400" b="1" dirty="0" err="1">
                <a:solidFill>
                  <a:srgbClr val="000099"/>
                </a:solidFill>
              </a:rPr>
              <a:t>exec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 err="1">
                <a:solidFill>
                  <a:srgbClr val="000099"/>
                </a:solidFill>
              </a:rPr>
              <a:t>sql</a:t>
            </a:r>
            <a:r>
              <a:rPr lang="ru-RU" altLang="ru-RU" sz="1400" b="1" dirty="0">
                <a:solidFill>
                  <a:srgbClr val="000099"/>
                </a:solidFill>
              </a:rPr>
              <a:t>  </a:t>
            </a:r>
            <a:r>
              <a:rPr lang="ru-RU" altLang="ru-RU" sz="1400" dirty="0">
                <a:solidFill>
                  <a:srgbClr val="000099"/>
                </a:solidFill>
              </a:rPr>
              <a:t>в языках типа С и Java. 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Cache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O</a:t>
            </a:r>
            <a:r>
              <a:rPr lang="ru-RU" altLang="ru-RU" sz="1400" dirty="0" err="1">
                <a:solidFill>
                  <a:srgbClr val="000099"/>
                </a:solidFill>
              </a:rPr>
              <a:t>bject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 err="1">
                <a:solidFill>
                  <a:srgbClr val="000099"/>
                </a:solidFill>
              </a:rPr>
              <a:t>cript</a:t>
            </a:r>
            <a:r>
              <a:rPr lang="ru-RU" altLang="ru-RU" sz="1400" dirty="0">
                <a:solidFill>
                  <a:srgbClr val="000099"/>
                </a:solidFill>
              </a:rPr>
              <a:t> фразы встроенного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имеют формат: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en-US" altLang="ru-RU" sz="1400" b="1" dirty="0">
                <a:solidFill>
                  <a:srgbClr val="000099"/>
                </a:solidFill>
              </a:rPr>
              <a:t>	</a:t>
            </a:r>
            <a:r>
              <a:rPr lang="ru-RU" altLang="ru-RU" sz="1400" b="1" dirty="0">
                <a:solidFill>
                  <a:srgbClr val="000099"/>
                </a:solidFill>
              </a:rPr>
              <a:t>&amp;</a:t>
            </a:r>
            <a:r>
              <a:rPr lang="en-US" altLang="ru-RU" sz="1400" b="1" dirty="0" err="1">
                <a:solidFill>
                  <a:srgbClr val="000099"/>
                </a:solidFill>
              </a:rPr>
              <a:t>sql</a:t>
            </a:r>
            <a:r>
              <a:rPr lang="ru-RU" altLang="ru-RU" sz="1400" b="1" dirty="0">
                <a:solidFill>
                  <a:srgbClr val="000099"/>
                </a:solidFill>
              </a:rPr>
              <a:t>( фраза_</a:t>
            </a:r>
            <a:r>
              <a:rPr lang="en-US" altLang="ru-RU" sz="1400" b="1" dirty="0" err="1">
                <a:solidFill>
                  <a:srgbClr val="000099"/>
                </a:solidFill>
              </a:rPr>
              <a:t>sql</a:t>
            </a:r>
            <a:r>
              <a:rPr lang="ru-RU" altLang="ru-RU" sz="1400" b="1" dirty="0">
                <a:solidFill>
                  <a:srgbClr val="000099"/>
                </a:solidFill>
              </a:rPr>
              <a:t> )</a:t>
            </a:r>
            <a:r>
              <a:rPr lang="en-US" altLang="ru-RU" sz="1400" b="1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Одна из основных проблем встроенных языков заключается в том, что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ошибки могут быть обнаружены и во вмещающем и во встроенном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языке. В стандарте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2 для анализа ошибок встроенного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используются стандартные переменные: </a:t>
            </a:r>
            <a:r>
              <a:rPr lang="en-US" altLang="ru-RU" sz="1400" dirty="0">
                <a:solidFill>
                  <a:srgbClr val="000099"/>
                </a:solidFill>
              </a:rPr>
              <a:t>SQLCODE</a:t>
            </a:r>
            <a:r>
              <a:rPr lang="ru-RU" altLang="ru-RU" sz="1400" dirty="0">
                <a:solidFill>
                  <a:srgbClr val="000099"/>
                </a:solidFill>
              </a:rPr>
              <a:t> (код ошибки),</a:t>
            </a:r>
            <a:r>
              <a:rPr lang="en-US" altLang="ru-RU" sz="1400" dirty="0">
                <a:solidFill>
                  <a:srgbClr val="000099"/>
                </a:solidFill>
              </a:rPr>
              <a:t> SQLERROR</a:t>
            </a:r>
            <a:r>
              <a:rPr lang="ru-RU" altLang="ru-RU" sz="1400" dirty="0">
                <a:solidFill>
                  <a:srgbClr val="000099"/>
                </a:solidFill>
              </a:rPr>
              <a:t> (сообщение об ошибке). В новых разработках,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рекомендуется заменить их переменной  SQL</a:t>
            </a:r>
            <a:r>
              <a:rPr lang="en-US" altLang="ru-RU" sz="1400" dirty="0">
                <a:solidFill>
                  <a:srgbClr val="000099"/>
                </a:solidFill>
              </a:rPr>
              <a:t>STATE</a:t>
            </a:r>
            <a:r>
              <a:rPr lang="ru-RU" altLang="ru-RU" sz="1400" dirty="0">
                <a:solidFill>
                  <a:srgbClr val="000099"/>
                </a:solidFill>
              </a:rPr>
              <a:t>, состоящей из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двух частей – двухсимвольного класса ошибки и трехсимвольного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подкласса ошибки.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C</a:t>
            </a:r>
            <a:r>
              <a:rPr lang="ru-RU" altLang="ru-RU" sz="1400" dirty="0" err="1">
                <a:solidFill>
                  <a:srgbClr val="000099"/>
                </a:solidFill>
              </a:rPr>
              <a:t>ache</a:t>
            </a:r>
            <a:r>
              <a:rPr lang="ru-RU" altLang="ru-RU" sz="1400" dirty="0">
                <a:solidFill>
                  <a:srgbClr val="000099"/>
                </a:solidFill>
              </a:rPr>
              <a:t> для анализа ошибок встроенного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используется только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переменная </a:t>
            </a:r>
            <a:r>
              <a:rPr lang="en-US" altLang="ru-RU" sz="1400" dirty="0">
                <a:solidFill>
                  <a:srgbClr val="000099"/>
                </a:solidFill>
              </a:rPr>
              <a:t>SQLCODE </a:t>
            </a:r>
            <a:r>
              <a:rPr lang="ru-RU" altLang="ru-RU" sz="1400" dirty="0">
                <a:solidFill>
                  <a:srgbClr val="000099"/>
                </a:solidFill>
              </a:rPr>
              <a:t>со стандартными значениями (0 – успех, или запись найдена, 100 – больше нет записей, число</a:t>
            </a:r>
            <a:r>
              <a:rPr lang="en-US" altLang="ru-RU" sz="1400" dirty="0">
                <a:solidFill>
                  <a:srgbClr val="000099"/>
                </a:solidFill>
              </a:rPr>
              <a:t>&lt;</a:t>
            </a:r>
            <a:r>
              <a:rPr lang="ru-RU" altLang="ru-RU" sz="1400" dirty="0">
                <a:solidFill>
                  <a:srgbClr val="000099"/>
                </a:solidFill>
              </a:rPr>
              <a:t>0</a:t>
            </a:r>
            <a:r>
              <a:rPr lang="en-US" altLang="ru-RU" sz="1400" dirty="0">
                <a:solidFill>
                  <a:srgbClr val="000099"/>
                </a:solidFill>
              </a:rPr>
              <a:t> – </a:t>
            </a:r>
            <a:r>
              <a:rPr lang="ru-RU" altLang="ru-RU" sz="1400" dirty="0">
                <a:solidFill>
                  <a:srgbClr val="000099"/>
                </a:solidFill>
              </a:rPr>
              <a:t>ошибка). </a:t>
            </a:r>
          </a:p>
        </p:txBody>
      </p:sp>
    </p:spTree>
    <p:extLst>
      <p:ext uri="{BB962C8B-B14F-4D97-AF65-F5344CB8AC3E}">
        <p14:creationId xmlns:p14="http://schemas.microsoft.com/office/powerpoint/2010/main" val="4018903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Встроенный </a:t>
            </a:r>
            <a:r>
              <a:rPr lang="en-US" altLang="ru-RU" sz="2000" b="1" dirty="0">
                <a:solidFill>
                  <a:srgbClr val="CE2816"/>
                </a:solidFill>
              </a:rPr>
              <a:t>SQL </a:t>
            </a:r>
            <a:r>
              <a:rPr lang="ru-RU" altLang="ru-RU" sz="2000" b="1" dirty="0">
                <a:solidFill>
                  <a:srgbClr val="CE2816"/>
                </a:solidFill>
              </a:rPr>
              <a:t>в </a:t>
            </a:r>
            <a:r>
              <a:rPr lang="en-US" altLang="ru-RU" sz="2000" b="1" dirty="0" err="1">
                <a:solidFill>
                  <a:srgbClr val="CE2816"/>
                </a:solidFill>
              </a:rPr>
              <a:t>Caché</a:t>
            </a:r>
            <a:r>
              <a:rPr lang="en-US" altLang="ru-RU" sz="2000" b="1" dirty="0">
                <a:solidFill>
                  <a:srgbClr val="CE2816"/>
                </a:solidFill>
              </a:rPr>
              <a:t>. </a:t>
            </a:r>
            <a:r>
              <a:rPr lang="ru-RU" altLang="ru-RU" sz="2000" b="1" dirty="0">
                <a:solidFill>
                  <a:srgbClr val="CE2816"/>
                </a:solidFill>
              </a:rPr>
              <a:t>Примеры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1. </a:t>
            </a:r>
            <a:r>
              <a:rPr lang="ru-RU" altLang="ru-RU" sz="1400" dirty="0">
                <a:solidFill>
                  <a:srgbClr val="000099"/>
                </a:solidFill>
              </a:rPr>
              <a:t>Для создания таблицы пишем программу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&amp;</a:t>
            </a:r>
            <a:r>
              <a:rPr lang="en-US" altLang="ru-RU" sz="1400" dirty="0" err="1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(create table QQ (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             C1 SMALLINT PRIMARY KEY,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             C2 VARCHAR2(10),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             C3 VARCHAR</a:t>
            </a:r>
            <a:r>
              <a:rPr lang="ru-RU" altLang="ru-RU" sz="1400" dirty="0">
                <a:solidFill>
                  <a:srgbClr val="000099"/>
                </a:solidFill>
              </a:rPr>
              <a:t>2(30) ) )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 err="1">
                <a:solidFill>
                  <a:srgbClr val="000099"/>
                </a:solidFill>
              </a:rPr>
              <a:t>write</a:t>
            </a:r>
            <a:r>
              <a:rPr lang="ru-RU" altLang="ru-RU" sz="1400" dirty="0">
                <a:solidFill>
                  <a:srgbClr val="000099"/>
                </a:solidFill>
              </a:rPr>
              <a:t> !,"Код ошибки: ", SQLCODE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2. </a:t>
            </a:r>
            <a:r>
              <a:rPr lang="ru-RU" altLang="ru-RU" sz="1400" dirty="0">
                <a:solidFill>
                  <a:srgbClr val="000099"/>
                </a:solidFill>
              </a:rPr>
              <a:t>Введем две записи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&amp;</a:t>
            </a:r>
            <a:r>
              <a:rPr lang="en-US" altLang="ru-RU" sz="1400" dirty="0" err="1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(insert into QQ values (1, ‘QWE’, ‘Z’))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&amp;</a:t>
            </a:r>
            <a:r>
              <a:rPr lang="en-US" altLang="ru-RU" sz="1400" dirty="0" err="1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(insert into QQ values (</a:t>
            </a:r>
            <a:r>
              <a:rPr lang="ru-RU" altLang="ru-RU" sz="1400" dirty="0">
                <a:solidFill>
                  <a:srgbClr val="000099"/>
                </a:solidFill>
              </a:rPr>
              <a:t>2</a:t>
            </a:r>
            <a:r>
              <a:rPr lang="en-US" altLang="ru-RU" sz="1400" dirty="0">
                <a:solidFill>
                  <a:srgbClr val="000099"/>
                </a:solidFill>
              </a:rPr>
              <a:t>, ‘</a:t>
            </a:r>
            <a:r>
              <a:rPr lang="ru-RU" altLang="ru-RU" sz="1400" dirty="0">
                <a:solidFill>
                  <a:srgbClr val="000099"/>
                </a:solidFill>
              </a:rPr>
              <a:t>АБВГД</a:t>
            </a:r>
            <a:r>
              <a:rPr lang="en-US" altLang="ru-RU" sz="1400" dirty="0">
                <a:solidFill>
                  <a:srgbClr val="000099"/>
                </a:solidFill>
              </a:rPr>
              <a:t>’, ‘</a:t>
            </a:r>
            <a:r>
              <a:rPr lang="ru-RU" altLang="ru-RU" sz="1400" dirty="0">
                <a:solidFill>
                  <a:srgbClr val="000099"/>
                </a:solidFill>
              </a:rPr>
              <a:t>ЕЖЗ</a:t>
            </a:r>
            <a:r>
              <a:rPr lang="en-US" altLang="ru-RU" sz="1400" dirty="0">
                <a:solidFill>
                  <a:srgbClr val="000099"/>
                </a:solidFill>
              </a:rPr>
              <a:t>’))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3. </a:t>
            </a:r>
            <a:r>
              <a:rPr lang="ru-RU" altLang="ru-RU" sz="1400" dirty="0">
                <a:solidFill>
                  <a:srgbClr val="000099"/>
                </a:solidFill>
              </a:rPr>
              <a:t>Выполним бесполезный запрос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&amp;</a:t>
            </a:r>
            <a:r>
              <a:rPr lang="en-US" altLang="ru-RU" sz="1400" dirty="0" err="1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(select * from QQ where C1=1)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Данные на экране не появились, так как выдача на экран не нужна!!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4. </a:t>
            </a:r>
            <a:r>
              <a:rPr lang="ru-RU" altLang="ru-RU" sz="1400" dirty="0">
                <a:solidFill>
                  <a:srgbClr val="000099"/>
                </a:solidFill>
              </a:rPr>
              <a:t>Обмен данными с вмещающим языком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&amp;</a:t>
            </a:r>
            <a:r>
              <a:rPr lang="en-US" altLang="ru-RU" sz="1400" dirty="0" err="1">
                <a:solidFill>
                  <a:srgbClr val="000099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(select * into :VC1, :VC2, :VC3 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     from QQ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     WHERE C1 = 1)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write !,"</a:t>
            </a:r>
            <a:r>
              <a:rPr lang="ru-RU" altLang="ru-RU" sz="1400" dirty="0">
                <a:solidFill>
                  <a:srgbClr val="000099"/>
                </a:solidFill>
              </a:rPr>
              <a:t>Код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ошибки</a:t>
            </a:r>
            <a:r>
              <a:rPr lang="en-US" altLang="ru-RU" sz="1400" dirty="0">
                <a:solidFill>
                  <a:srgbClr val="000099"/>
                </a:solidFill>
              </a:rPr>
              <a:t>: ", SQLCODE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write !,"-----</a:t>
            </a:r>
            <a:r>
              <a:rPr lang="ru-RU" altLang="ru-RU" sz="1400" dirty="0">
                <a:solidFill>
                  <a:srgbClr val="000099"/>
                </a:solidFill>
              </a:rPr>
              <a:t>Результат</a:t>
            </a:r>
            <a:r>
              <a:rPr lang="en-US" altLang="ru-RU" sz="1400" dirty="0">
                <a:solidFill>
                  <a:srgbClr val="000099"/>
                </a:solidFill>
              </a:rPr>
              <a:t>----"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 err="1">
                <a:solidFill>
                  <a:srgbClr val="000099"/>
                </a:solidFill>
              </a:rPr>
              <a:t>write</a:t>
            </a:r>
            <a:r>
              <a:rPr lang="ru-RU" altLang="ru-RU" sz="1400" dirty="0">
                <a:solidFill>
                  <a:srgbClr val="000099"/>
                </a:solidFill>
              </a:rPr>
              <a:t> !,</a:t>
            </a:r>
            <a:r>
              <a:rPr lang="en-US" altLang="ru-RU" sz="1400" dirty="0">
                <a:solidFill>
                  <a:srgbClr val="000099"/>
                </a:solidFill>
              </a:rPr>
              <a:t>VC1_</a:t>
            </a:r>
            <a:r>
              <a:rPr lang="ru-RU" altLang="ru-RU" sz="1400" dirty="0">
                <a:solidFill>
                  <a:srgbClr val="000099"/>
                </a:solidFill>
              </a:rPr>
              <a:t>" "_</a:t>
            </a:r>
            <a:r>
              <a:rPr lang="en-US" altLang="ru-RU" sz="1400" dirty="0">
                <a:solidFill>
                  <a:srgbClr val="000099"/>
                </a:solidFill>
              </a:rPr>
              <a:t>VC2</a:t>
            </a:r>
            <a:r>
              <a:rPr lang="ru-RU" altLang="ru-RU" sz="1400" dirty="0">
                <a:solidFill>
                  <a:srgbClr val="000099"/>
                </a:solidFill>
              </a:rPr>
              <a:t>_" "_</a:t>
            </a:r>
            <a:r>
              <a:rPr lang="en-US" altLang="ru-RU" sz="1400" dirty="0">
                <a:solidFill>
                  <a:srgbClr val="000099"/>
                </a:solidFill>
              </a:rPr>
              <a:t>VC3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4640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 err="1">
                <a:solidFill>
                  <a:srgbClr val="CE2816"/>
                </a:solidFill>
              </a:rPr>
              <a:t>Непервая</a:t>
            </a:r>
            <a:r>
              <a:rPr lang="ru-RU" altLang="ru-RU" sz="2000" b="1" dirty="0">
                <a:solidFill>
                  <a:srgbClr val="CE2816"/>
                </a:solidFill>
              </a:rPr>
              <a:t> нормальная форма и регулярные выражения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Использование сложных структур в составе значения, которое с точки зрения реляционной модели является атомарным, то есть неделимым, позволяет разбираться с такими структурами как кодированные номера счетов в бухгалтерии и другими объектами, имеющими внутреннюю организацию, например, список.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Механизмы, предназначенные для работы со значениями данных, имеющими внутреннюю организацию могут быть различными. В </a:t>
            </a:r>
            <a:r>
              <a:rPr lang="en-US" altLang="ru-RU" sz="1400" dirty="0" err="1">
                <a:solidFill>
                  <a:srgbClr val="000099"/>
                </a:solidFill>
              </a:rPr>
              <a:t>Cach</a:t>
            </a:r>
            <a:r>
              <a:rPr lang="en-US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é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они встроены в язык </a:t>
            </a:r>
            <a:r>
              <a:rPr lang="en-US" altLang="ru-RU" sz="1400" dirty="0">
                <a:solidFill>
                  <a:srgbClr val="000099"/>
                </a:solidFill>
              </a:rPr>
              <a:t>COS</a:t>
            </a:r>
            <a:r>
              <a:rPr lang="ru-RU" altLang="ru-RU" sz="1400" dirty="0">
                <a:solidFill>
                  <a:srgbClr val="000099"/>
                </a:solidFill>
              </a:rPr>
              <a:t>. Универсальный подход, применимый не только в базах данных, это использование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стандартизованных регулярных выражений. Для того, чтобы не переходить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, проиллюстрируем их в </a:t>
            </a:r>
            <a:r>
              <a:rPr lang="en-US" altLang="ru-RU" sz="1400" dirty="0">
                <a:solidFill>
                  <a:srgbClr val="000099"/>
                </a:solidFill>
              </a:rPr>
              <a:t>JavaScript.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Заметим, что в базе, использующей регулярные выражения, следует выделить два слоя – </a:t>
            </a:r>
            <a:r>
              <a:rPr lang="ru-RU" altLang="ru-RU" sz="1400" dirty="0" err="1">
                <a:solidFill>
                  <a:srgbClr val="000099"/>
                </a:solidFill>
              </a:rPr>
              <a:t>постреляционный</a:t>
            </a:r>
            <a:r>
              <a:rPr lang="ru-RU" altLang="ru-RU" sz="1400" dirty="0">
                <a:solidFill>
                  <a:srgbClr val="000099"/>
                </a:solidFill>
              </a:rPr>
              <a:t>, основанный на Н1НФ, и слой внутренних структур значений, хранящихся в базе. </a:t>
            </a:r>
            <a:r>
              <a:rPr lang="ru-RU" altLang="ru-RU" sz="1400" b="1" dirty="0">
                <a:solidFill>
                  <a:srgbClr val="000099"/>
                </a:solidFill>
              </a:rPr>
              <a:t>Это означает переход к новому классу моделей данных – двуслойных.</a:t>
            </a:r>
          </a:p>
        </p:txBody>
      </p:sp>
    </p:spTree>
    <p:extLst>
      <p:ext uri="{BB962C8B-B14F-4D97-AF65-F5344CB8AC3E}">
        <p14:creationId xmlns:p14="http://schemas.microsoft.com/office/powerpoint/2010/main" val="168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ru-RU" sz="2000" b="1" dirty="0">
                <a:solidFill>
                  <a:srgbClr val="C00000"/>
                </a:solidFill>
              </a:rPr>
              <a:t>Oracle</a:t>
            </a:r>
            <a:r>
              <a:rPr lang="ru-RU" altLang="ru-RU" sz="2000" b="1" dirty="0">
                <a:solidFill>
                  <a:srgbClr val="C00000"/>
                </a:solidFill>
              </a:rPr>
              <a:t>. Путь к автономной базе данных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A26513-EB7B-4C1E-AAF9-A5AC7285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14" y="478443"/>
            <a:ext cx="5148572" cy="28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DEE21-68B5-45E9-BFD9-0C19A762981A}"/>
              </a:ext>
            </a:extLst>
          </p:cNvPr>
          <p:cNvSpPr txBox="1"/>
          <p:nvPr/>
        </p:nvSpPr>
        <p:spPr>
          <a:xfrm>
            <a:off x="755576" y="476177"/>
            <a:ext cx="54722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Функция </a:t>
            </a:r>
            <a:r>
              <a:rPr lang="ru-RU" sz="1400" dirty="0" err="1">
                <a:solidFill>
                  <a:srgbClr val="000099"/>
                </a:solidFill>
              </a:rPr>
              <a:t>Automatic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Indexing</a:t>
            </a:r>
            <a:r>
              <a:rPr lang="ru-RU" sz="1400" dirty="0">
                <a:solidFill>
                  <a:srgbClr val="000099"/>
                </a:solidFill>
              </a:rPr>
              <a:t> создает и исправляет индексы автоматически с использованием машинного обучения. База данных может сама определить оптимальный набор индексов.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E2E6-A054-4EEE-A5A3-667D1490D169}"/>
              </a:ext>
            </a:extLst>
          </p:cNvPr>
          <p:cNvSpPr txBox="1"/>
          <p:nvPr/>
        </p:nvSpPr>
        <p:spPr>
          <a:xfrm>
            <a:off x="755576" y="3282328"/>
            <a:ext cx="662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1400" dirty="0">
                <a:solidFill>
                  <a:srgbClr val="000099"/>
                </a:solidFill>
              </a:rPr>
              <a:t>C</a:t>
            </a:r>
            <a:r>
              <a:rPr lang="ru-RU" sz="1400" dirty="0">
                <a:solidFill>
                  <a:srgbClr val="000099"/>
                </a:solidFill>
              </a:rPr>
              <a:t> 2015 года в версии 12с существует возможность разворачивать в облаке надежные, масштабируемые, защищенные приложения с базами данных. Доступны возможности: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кластеризация для обеспечения отказоустойчивости и масштабируемость,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аварийное восстановление с нулевыми потерями данных,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сервис Oracle Database </a:t>
            </a:r>
            <a:r>
              <a:rPr lang="ru-RU" sz="1400" dirty="0" err="1">
                <a:solidFill>
                  <a:srgbClr val="000099"/>
                </a:solidFill>
              </a:rPr>
              <a:t>Exadata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ru-RU" sz="1400" dirty="0" err="1">
                <a:solidFill>
                  <a:srgbClr val="000099"/>
                </a:solidFill>
              </a:rPr>
              <a:t>Cloud</a:t>
            </a:r>
            <a:r>
              <a:rPr lang="ru-RU" sz="1400" dirty="0">
                <a:solidFill>
                  <a:srgbClr val="000099"/>
                </a:solidFill>
              </a:rPr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Где можно встретить регулярные выражения?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899592" y="461651"/>
            <a:ext cx="73448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Почти везде! Простые варианты регулярных выражений есть в:</a:t>
            </a:r>
          </a:p>
          <a:p>
            <a:pPr marL="342900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DOS (</a:t>
            </a:r>
            <a:r>
              <a:rPr lang="ru-RU" altLang="ru-RU" sz="1400" dirty="0">
                <a:solidFill>
                  <a:srgbClr val="000099"/>
                </a:solidFill>
              </a:rPr>
              <a:t>помните шаблоны для поиска файлов типа </a:t>
            </a:r>
            <a:r>
              <a:rPr lang="en-US" altLang="ru-RU" sz="1400" dirty="0">
                <a:solidFill>
                  <a:srgbClr val="000099"/>
                </a:solidFill>
              </a:rPr>
              <a:t>*.doc</a:t>
            </a:r>
            <a:r>
              <a:rPr lang="ru-RU" altLang="ru-RU" sz="1400" dirty="0">
                <a:solidFill>
                  <a:srgbClr val="000099"/>
                </a:solidFill>
              </a:rPr>
              <a:t>?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 СУБД </a:t>
            </a:r>
            <a:r>
              <a:rPr lang="en-US" altLang="ru-RU" sz="1400" dirty="0">
                <a:solidFill>
                  <a:srgbClr val="000099"/>
                </a:solidFill>
              </a:rPr>
              <a:t>Cache</a:t>
            </a:r>
            <a:r>
              <a:rPr lang="ru-RU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dirty="0">
                <a:solidFill>
                  <a:srgbClr val="000099"/>
                </a:solidFill>
              </a:rPr>
              <a:t>Cache </a:t>
            </a:r>
            <a:r>
              <a:rPr lang="en-US" altLang="ru-RU" sz="1400" dirty="0" err="1">
                <a:solidFill>
                  <a:srgbClr val="000099"/>
                </a:solidFill>
              </a:rPr>
              <a:t>ObjectScript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</a:p>
          <a:p>
            <a:pPr marL="342900" indent="-34290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SQL  (</a:t>
            </a:r>
            <a:r>
              <a:rPr lang="ru-RU" altLang="ru-RU" sz="1400" dirty="0">
                <a:solidFill>
                  <a:srgbClr val="000099"/>
                </a:solidFill>
              </a:rPr>
              <a:t>например, в </a:t>
            </a:r>
            <a:r>
              <a:rPr lang="en-US" altLang="ru-RU" sz="1400" dirty="0">
                <a:solidFill>
                  <a:srgbClr val="000099"/>
                </a:solidFill>
              </a:rPr>
              <a:t>LIKE </a:t>
            </a:r>
            <a:r>
              <a:rPr lang="ru-RU" altLang="ru-RU" sz="1400" dirty="0">
                <a:solidFill>
                  <a:srgbClr val="000099"/>
                </a:solidFill>
              </a:rPr>
              <a:t>можно записать шаблон </a:t>
            </a:r>
            <a:r>
              <a:rPr lang="en-US" altLang="ru-RU" sz="1400" dirty="0">
                <a:solidFill>
                  <a:srgbClr val="000099"/>
                </a:solidFill>
              </a:rPr>
              <a:t>‘</a:t>
            </a:r>
            <a:r>
              <a:rPr lang="ru-RU" altLang="ru-RU" sz="1400" dirty="0">
                <a:solidFill>
                  <a:srgbClr val="000099"/>
                </a:solidFill>
              </a:rPr>
              <a:t>_</a:t>
            </a:r>
            <a:r>
              <a:rPr lang="en-US" altLang="ru-RU" sz="1400" dirty="0">
                <a:solidFill>
                  <a:srgbClr val="000099"/>
                </a:solidFill>
              </a:rPr>
              <a:t>a%’)</a:t>
            </a: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Проще всего продемонстрировать регулярные выражения в  скрипте </a:t>
            </a:r>
            <a:r>
              <a:rPr lang="en-US" altLang="ru-RU" sz="1400" dirty="0">
                <a:solidFill>
                  <a:srgbClr val="000099"/>
                </a:solidFill>
              </a:rPr>
              <a:t>JavaScript. </a:t>
            </a:r>
            <a:r>
              <a:rPr lang="ru-RU" altLang="ru-RU" sz="1400" dirty="0">
                <a:solidFill>
                  <a:srgbClr val="000099"/>
                </a:solidFill>
              </a:rPr>
              <a:t>Скопируйте контейнер &lt;</a:t>
            </a:r>
            <a:r>
              <a:rPr lang="ru-RU" altLang="ru-RU" sz="1400" dirty="0" err="1">
                <a:solidFill>
                  <a:srgbClr val="000099"/>
                </a:solidFill>
              </a:rPr>
              <a:t>script</a:t>
            </a:r>
            <a:r>
              <a:rPr lang="ru-RU" altLang="ru-RU" sz="1400" dirty="0">
                <a:solidFill>
                  <a:srgbClr val="000099"/>
                </a:solidFill>
              </a:rPr>
              <a:t>….</a:t>
            </a:r>
            <a:r>
              <a:rPr lang="en-US" altLang="ru-RU" sz="1400" dirty="0">
                <a:solidFill>
                  <a:srgbClr val="000099"/>
                </a:solidFill>
              </a:rPr>
              <a:t>&gt;</a:t>
            </a:r>
            <a:r>
              <a:rPr lang="ru-RU" altLang="ru-RU" sz="1400" dirty="0">
                <a:solidFill>
                  <a:srgbClr val="000099"/>
                </a:solidFill>
              </a:rPr>
              <a:t> &lt;/</a:t>
            </a:r>
            <a:r>
              <a:rPr lang="ru-RU" altLang="ru-RU" sz="1400" dirty="0" err="1">
                <a:solidFill>
                  <a:srgbClr val="000099"/>
                </a:solidFill>
              </a:rPr>
              <a:t>script</a:t>
            </a:r>
            <a:r>
              <a:rPr lang="ru-RU" altLang="ru-RU" sz="1400" dirty="0">
                <a:solidFill>
                  <a:srgbClr val="000099"/>
                </a:solidFill>
              </a:rPr>
              <a:t>&gt;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приведенный ниже, в текстовый редактор, например, </a:t>
            </a:r>
            <a:r>
              <a:rPr lang="en-US" altLang="ru-RU" sz="1400" dirty="0">
                <a:solidFill>
                  <a:srgbClr val="000099"/>
                </a:solidFill>
              </a:rPr>
              <a:t>WordPad</a:t>
            </a:r>
            <a:r>
              <a:rPr lang="ru-RU" altLang="ru-RU" sz="1400" dirty="0">
                <a:solidFill>
                  <a:srgbClr val="000099"/>
                </a:solidFill>
              </a:rPr>
              <a:t>. Сохраните файл с расширением .</a:t>
            </a:r>
            <a:r>
              <a:rPr lang="en-US" altLang="ru-RU" sz="1400" dirty="0">
                <a:solidFill>
                  <a:srgbClr val="000099"/>
                </a:solidFill>
              </a:rPr>
              <a:t>html </a:t>
            </a:r>
            <a:r>
              <a:rPr lang="ru-RU" altLang="ru-RU" sz="1400" dirty="0">
                <a:solidFill>
                  <a:srgbClr val="000099"/>
                </a:solidFill>
              </a:rPr>
              <a:t>и откройте его любым браузером.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D34981-B16D-42FA-8868-1DC895AE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873394"/>
            <a:ext cx="2882156" cy="1346696"/>
          </a:xfrm>
          <a:prstGeom prst="rect">
            <a:avLst/>
          </a:pr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&lt;</a:t>
            </a:r>
            <a:r>
              <a:rPr lang="ru-RU" altLang="ru-RU" sz="1400" dirty="0" err="1"/>
              <a:t>script</a:t>
            </a:r>
            <a:r>
              <a:rPr lang="ru-RU" altLang="ru-RU" sz="1400" dirty="0"/>
              <a:t> </a:t>
            </a:r>
            <a:r>
              <a:rPr lang="ru-RU" altLang="ru-RU" sz="1400" dirty="0" err="1"/>
              <a:t>language</a:t>
            </a:r>
            <a:r>
              <a:rPr lang="ru-RU" altLang="ru-RU" sz="1400" dirty="0"/>
              <a:t>="JavaScript"&gt;</a:t>
            </a:r>
            <a:br>
              <a:rPr lang="ru-RU" altLang="ru-RU" sz="1400" dirty="0"/>
            </a:br>
            <a:r>
              <a:rPr lang="ru-RU" altLang="ru-RU" sz="1400" dirty="0" err="1"/>
              <a:t>var</a:t>
            </a:r>
            <a:r>
              <a:rPr lang="ru-RU" altLang="ru-RU" sz="1400" dirty="0"/>
              <a:t> </a:t>
            </a:r>
            <a:r>
              <a:rPr lang="ru-RU" altLang="ru-RU" sz="1400" dirty="0" err="1"/>
              <a:t>str</a:t>
            </a:r>
            <a:r>
              <a:rPr lang="ru-RU" altLang="ru-RU" sz="1400" dirty="0"/>
              <a:t>="Регулярные выражения"</a:t>
            </a:r>
            <a:br>
              <a:rPr lang="ru-RU" altLang="ru-RU" sz="1400" dirty="0"/>
            </a:br>
            <a:r>
              <a:rPr lang="ru-RU" altLang="ru-RU" sz="1400" dirty="0" err="1"/>
              <a:t>var</a:t>
            </a:r>
            <a:r>
              <a:rPr lang="ru-RU" altLang="ru-RU" sz="1400" dirty="0"/>
              <a:t> </a:t>
            </a:r>
            <a:r>
              <a:rPr lang="ru-RU" altLang="ru-RU" sz="1400" dirty="0" err="1"/>
              <a:t>reg</a:t>
            </a:r>
            <a:r>
              <a:rPr lang="ru-RU" altLang="ru-RU" sz="1400" dirty="0"/>
              <a:t>=/р/</a:t>
            </a:r>
            <a:br>
              <a:rPr lang="ru-RU" altLang="ru-RU" sz="1400" dirty="0"/>
            </a:br>
            <a:r>
              <a:rPr lang="ru-RU" altLang="ru-RU" sz="1400" dirty="0" err="1"/>
              <a:t>var</a:t>
            </a:r>
            <a:r>
              <a:rPr lang="ru-RU" altLang="ru-RU" sz="1400" dirty="0"/>
              <a:t> </a:t>
            </a:r>
            <a:r>
              <a:rPr lang="ru-RU" altLang="ru-RU" sz="1400" dirty="0" err="1"/>
              <a:t>result</a:t>
            </a:r>
            <a:r>
              <a:rPr lang="ru-RU" altLang="ru-RU" sz="1400" dirty="0"/>
              <a:t>=</a:t>
            </a:r>
            <a:r>
              <a:rPr lang="ru-RU" altLang="ru-RU" sz="1400" dirty="0" err="1"/>
              <a:t>str.replace</a:t>
            </a:r>
            <a:r>
              <a:rPr lang="ru-RU" altLang="ru-RU" sz="1400" dirty="0"/>
              <a:t>(</a:t>
            </a:r>
            <a:r>
              <a:rPr lang="ru-RU" altLang="ru-RU" sz="1400" dirty="0" err="1"/>
              <a:t>reg</a:t>
            </a:r>
            <a:r>
              <a:rPr lang="ru-RU" altLang="ru-RU" sz="1400" dirty="0"/>
              <a:t>, "R")</a:t>
            </a:r>
            <a:br>
              <a:rPr lang="ru-RU" altLang="ru-RU" sz="1400" dirty="0"/>
            </a:br>
            <a:r>
              <a:rPr lang="ru-RU" altLang="ru-RU" sz="1400" dirty="0" err="1"/>
              <a:t>document.write</a:t>
            </a:r>
            <a:r>
              <a:rPr lang="ru-RU" altLang="ru-RU" sz="1400" dirty="0"/>
              <a:t>(</a:t>
            </a:r>
            <a:r>
              <a:rPr lang="ru-RU" altLang="ru-RU" sz="1400" dirty="0" err="1"/>
              <a:t>result</a:t>
            </a:r>
            <a:r>
              <a:rPr lang="ru-RU" altLang="ru-RU" sz="1400" dirty="0"/>
              <a:t>)</a:t>
            </a:r>
            <a:br>
              <a:rPr lang="ru-RU" altLang="ru-RU" sz="1400" dirty="0"/>
            </a:br>
            <a:r>
              <a:rPr lang="ru-RU" altLang="ru-RU" sz="1400" dirty="0"/>
              <a:t>&lt;/</a:t>
            </a:r>
            <a:r>
              <a:rPr lang="ru-RU" altLang="ru-RU" sz="1400" dirty="0" err="1"/>
              <a:t>script</a:t>
            </a:r>
            <a:r>
              <a:rPr lang="ru-RU" altLang="ru-RU" sz="1400" dirty="0"/>
              <a:t>&gt; 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9138FBA-57F8-4058-9E4B-B6F4D4E7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2371257"/>
            <a:ext cx="3870796" cy="804868"/>
          </a:xfrm>
          <a:prstGeom prst="wedgeRoundRectCallout">
            <a:avLst>
              <a:gd name="adj1" fmla="val -64348"/>
              <a:gd name="adj2" fmla="val 46053"/>
              <a:gd name="adj3" fmla="val 16667"/>
            </a:avLst>
          </a:prstGeom>
          <a:solidFill>
            <a:srgbClr val="E3F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Замена первого вхождения малой русской буквы "р" на латинскую большую букву "R" в строке </a:t>
            </a:r>
            <a:r>
              <a:rPr lang="en-US" altLang="ru-RU" sz="1400" dirty="0"/>
              <a:t>“</a:t>
            </a:r>
            <a:r>
              <a:rPr lang="ru-RU" altLang="ru-RU" sz="1400" dirty="0"/>
              <a:t>Регулярные выражения</a:t>
            </a:r>
            <a:r>
              <a:rPr lang="en-US" altLang="ru-RU" sz="1400" dirty="0"/>
              <a:t>”</a:t>
            </a:r>
            <a:r>
              <a:rPr lang="ru-RU" altLang="ru-RU" sz="1400" dirty="0"/>
              <a:t>. 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DFAF192-44A0-4722-8B28-C41C04B8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203997"/>
            <a:ext cx="3960440" cy="74346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u="sng" dirty="0"/>
              <a:t>Ответ</a:t>
            </a:r>
            <a:r>
              <a:rPr lang="ru-RU" altLang="ru-RU" sz="1400" dirty="0"/>
              <a:t>: </a:t>
            </a:r>
            <a:r>
              <a:rPr lang="ru-RU" altLang="ru-RU" sz="1400" dirty="0" err="1"/>
              <a:t>РегуляRные</a:t>
            </a:r>
            <a:r>
              <a:rPr lang="ru-RU" altLang="ru-RU" sz="1400" dirty="0"/>
              <a:t> выражения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A1D903D-0B70-4FB4-81A5-F932FD42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4003201"/>
            <a:ext cx="3816424" cy="609600"/>
          </a:xfrm>
          <a:prstGeom prst="wedgeRoundRectCallout">
            <a:avLst>
              <a:gd name="adj1" fmla="val -88496"/>
              <a:gd name="adj2" fmla="val -91042"/>
              <a:gd name="adj3" fmla="val 16667"/>
            </a:avLst>
          </a:prstGeom>
          <a:solidFill>
            <a:srgbClr val="D4F5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Метод </a:t>
            </a:r>
            <a:r>
              <a:rPr lang="en-US" altLang="ru-RU" sz="1400" dirty="0"/>
              <a:t>replace(.,.) </a:t>
            </a:r>
            <a:r>
              <a:rPr lang="ru-RU" altLang="ru-RU" sz="1400" dirty="0"/>
              <a:t>ищет образец и заменяет найденную подстроку на новую</a:t>
            </a:r>
          </a:p>
        </p:txBody>
      </p:sp>
    </p:spTree>
    <p:extLst>
      <p:ext uri="{BB962C8B-B14F-4D97-AF65-F5344CB8AC3E}">
        <p14:creationId xmlns:p14="http://schemas.microsoft.com/office/powerpoint/2010/main" val="42884059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Регулярные выражения. Основные понятия</a:t>
            </a:r>
            <a:r>
              <a:rPr lang="ru-RU" altLang="ru-RU" sz="20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Задача, требующая замены или поиска фрагментов текста, может быть  решена с помощью регулярных выражений (</a:t>
            </a:r>
            <a:r>
              <a:rPr lang="ru-RU" altLang="ru-RU" sz="1400" dirty="0" err="1">
                <a:solidFill>
                  <a:srgbClr val="000099"/>
                </a:solidFill>
              </a:rPr>
              <a:t>regular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expression</a:t>
            </a:r>
            <a:r>
              <a:rPr lang="ru-RU" altLang="ru-RU" sz="1400" dirty="0">
                <a:solidFill>
                  <a:srgbClr val="000099"/>
                </a:solidFill>
              </a:rPr>
              <a:t>).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Регулярные выражения</a:t>
            </a:r>
            <a:r>
              <a:rPr lang="ru-RU" altLang="ru-RU" sz="1400" dirty="0">
                <a:solidFill>
                  <a:srgbClr val="000099"/>
                </a:solidFill>
              </a:rPr>
              <a:t> это строки, которые используются для поиска и обработки текста. Языки регулярных выражений встраиваются в другие языки, например в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или в </a:t>
            </a:r>
            <a:r>
              <a:rPr lang="en-US" altLang="ru-RU" sz="1400" dirty="0">
                <a:solidFill>
                  <a:srgbClr val="000099"/>
                </a:solidFill>
              </a:rPr>
              <a:t>JavaScript.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алфавит языка входят: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Символы </a:t>
            </a:r>
            <a:r>
              <a:rPr lang="ru-RU" altLang="ru-RU" sz="1400" dirty="0">
                <a:solidFill>
                  <a:srgbClr val="000099"/>
                </a:solidFill>
              </a:rPr>
              <a:t>– любые символы, печатаемые и не печатаемые.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Модификаторы</a:t>
            </a:r>
            <a:r>
              <a:rPr lang="ru-RU" altLang="ru-RU" sz="1400" dirty="0">
                <a:solidFill>
                  <a:srgbClr val="000099"/>
                </a:solidFill>
              </a:rPr>
              <a:t> – предназначены для "инструктирования" регулярного выражения.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Метасимволы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специальные символы, которые служат командами языка регулярных выражений.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Регулярное выражение</a:t>
            </a:r>
            <a:r>
              <a:rPr lang="ru-RU" altLang="ru-RU" sz="1400" dirty="0">
                <a:solidFill>
                  <a:srgbClr val="000099"/>
                </a:solidFill>
              </a:rPr>
              <a:t> это последовательность символов, модификаторов и метасимволов, определяющая шаблон текста.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Примеры шаблонов</a:t>
            </a:r>
            <a:r>
              <a:rPr lang="en-US" altLang="ru-RU" sz="1400" u="sng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обозначениях </a:t>
            </a:r>
            <a:r>
              <a:rPr lang="en-US" altLang="ru-RU" sz="1400" dirty="0">
                <a:solidFill>
                  <a:srgbClr val="000099"/>
                </a:solidFill>
              </a:rPr>
              <a:t>JavaScript</a:t>
            </a:r>
            <a:r>
              <a:rPr lang="ru-RU" altLang="ru-RU" sz="1400" dirty="0">
                <a:solidFill>
                  <a:srgbClr val="000099"/>
                </a:solidFill>
              </a:rPr>
              <a:t> их помещают в пару знаков //: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/р/</a:t>
            </a:r>
            <a:r>
              <a:rPr lang="en-US" altLang="ru-RU" sz="1400" dirty="0">
                <a:solidFill>
                  <a:srgbClr val="000099"/>
                </a:solidFill>
              </a:rPr>
              <a:t> 	</a:t>
            </a:r>
            <a:r>
              <a:rPr lang="ru-RU" altLang="ru-RU" sz="1400" dirty="0">
                <a:solidFill>
                  <a:srgbClr val="000099"/>
                </a:solidFill>
              </a:rPr>
              <a:t>–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состоит из одной русской буквы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р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/р/</a:t>
            </a:r>
            <a:r>
              <a:rPr lang="en-US" altLang="ru-RU" sz="1400" dirty="0">
                <a:solidFill>
                  <a:srgbClr val="000099"/>
                </a:solidFill>
              </a:rPr>
              <a:t>g 	</a:t>
            </a:r>
            <a:r>
              <a:rPr lang="ru-RU" altLang="ru-RU" sz="1400" dirty="0">
                <a:solidFill>
                  <a:srgbClr val="000099"/>
                </a:solidFill>
              </a:rPr>
              <a:t>–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та же буква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р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модификатор </a:t>
            </a:r>
            <a:r>
              <a:rPr lang="en-US" altLang="ru-RU" sz="1400" dirty="0">
                <a:solidFill>
                  <a:srgbClr val="000099"/>
                </a:solidFill>
              </a:rPr>
              <a:t>g</a:t>
            </a:r>
            <a:r>
              <a:rPr lang="ru-RU" altLang="ru-RU" sz="1400" dirty="0">
                <a:solidFill>
                  <a:srgbClr val="000099"/>
                </a:solidFill>
              </a:rPr>
              <a:t>, означающий,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глобальность, то есть поиск </a:t>
            </a: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всех вхождений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р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332485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Специальные символы (метасимволы)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3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Метасимволы задают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тип символов искомой строки; 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способ окружения искомой строки в тексте; 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количество символов отдельного типа.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Примеры</a:t>
            </a:r>
            <a:r>
              <a:rPr lang="en-US" altLang="ru-RU" sz="1400" u="sng" dirty="0">
                <a:solidFill>
                  <a:srgbClr val="000099"/>
                </a:solidFill>
              </a:rPr>
              <a:t> </a:t>
            </a:r>
            <a:r>
              <a:rPr lang="ru-RU" altLang="ru-RU" sz="1400" u="sng" dirty="0">
                <a:solidFill>
                  <a:srgbClr val="000099"/>
                </a:solidFill>
              </a:rPr>
              <a:t>метасимволов</a:t>
            </a:r>
            <a:r>
              <a:rPr lang="ru-RU" altLang="ru-RU" sz="1400" dirty="0">
                <a:solidFill>
                  <a:srgbClr val="000099"/>
                </a:solidFill>
              </a:rPr>
              <a:t>: 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\d </a:t>
            </a: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задаёт тип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цифра от 0 до 9; 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1400" dirty="0">
                <a:solidFill>
                  <a:srgbClr val="000099"/>
                </a:solidFill>
              </a:rPr>
              <a:t>^ 	“</a:t>
            </a:r>
            <a:r>
              <a:rPr lang="ru-RU" altLang="ru-RU" sz="1400" dirty="0">
                <a:solidFill>
                  <a:srgbClr val="000099"/>
                </a:solidFill>
              </a:rPr>
              <a:t>находится в начале строки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1400" dirty="0">
                <a:solidFill>
                  <a:srgbClr val="000099"/>
                </a:solidFill>
              </a:rPr>
              <a:t>q</a:t>
            </a:r>
            <a:r>
              <a:rPr lang="ru-RU" altLang="ru-RU" sz="1400" dirty="0">
                <a:solidFill>
                  <a:srgbClr val="000099"/>
                </a:solidFill>
              </a:rPr>
              <a:t>+  </a:t>
            </a: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означает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один и более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то есть (</a:t>
            </a:r>
            <a:r>
              <a:rPr lang="en-US" altLang="ru-RU" sz="1400" dirty="0">
                <a:solidFill>
                  <a:srgbClr val="000099"/>
                </a:solidFill>
              </a:rPr>
              <a:t>q, </a:t>
            </a:r>
            <a:r>
              <a:rPr lang="en-US" altLang="ru-RU" sz="1400" dirty="0" err="1">
                <a:solidFill>
                  <a:srgbClr val="000099"/>
                </a:solidFill>
              </a:rPr>
              <a:t>qq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 err="1">
                <a:solidFill>
                  <a:srgbClr val="000099"/>
                </a:solidFill>
              </a:rPr>
              <a:t>qqq</a:t>
            </a:r>
            <a:r>
              <a:rPr lang="en-US" altLang="ru-RU" sz="1400" dirty="0">
                <a:solidFill>
                  <a:srgbClr val="000099"/>
                </a:solidFill>
              </a:rPr>
              <a:t>, ..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</a:p>
          <a:p>
            <a:pPr algn="just" eaLnBrk="1" hangingPunct="1">
              <a:spcAft>
                <a:spcPts val="300"/>
              </a:spcAft>
              <a:defRPr/>
            </a:pP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а </a:t>
            </a:r>
            <a:r>
              <a:rPr lang="en-US" altLang="ru-RU" sz="1400" dirty="0">
                <a:solidFill>
                  <a:srgbClr val="000099"/>
                </a:solidFill>
              </a:rPr>
              <a:t>q</a:t>
            </a:r>
            <a:r>
              <a:rPr lang="ru-RU" altLang="ru-RU" sz="1400" dirty="0">
                <a:solidFill>
                  <a:srgbClr val="000099"/>
                </a:solidFill>
              </a:rPr>
              <a:t>{</a:t>
            </a:r>
            <a:r>
              <a:rPr lang="en-US" altLang="ru-RU" sz="1400" dirty="0">
                <a:solidFill>
                  <a:srgbClr val="000099"/>
                </a:solidFill>
              </a:rPr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3</a:t>
            </a:r>
            <a:r>
              <a:rPr lang="ru-RU" altLang="ru-RU" sz="1400" dirty="0">
                <a:solidFill>
                  <a:srgbClr val="000099"/>
                </a:solidFill>
              </a:rPr>
              <a:t>}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 точно два или три повтора, то есть </a:t>
            </a:r>
            <a:r>
              <a:rPr lang="en-US" altLang="ru-RU" sz="1400" dirty="0" err="1">
                <a:solidFill>
                  <a:srgbClr val="000099"/>
                </a:solidFill>
              </a:rPr>
              <a:t>qq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dirty="0" err="1">
                <a:solidFill>
                  <a:srgbClr val="000099"/>
                </a:solidFill>
              </a:rPr>
              <a:t>qqq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Метасимволы разделяются на три группы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Метасимволы поиска совпадений. 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Количественные метасимволы. </a:t>
            </a:r>
          </a:p>
          <a:p>
            <a:pPr marL="285750" indent="-285750" algn="just" eaLnBrk="1" hangingPunct="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Метасимволы позиционирования.</a:t>
            </a:r>
          </a:p>
          <a:p>
            <a:pPr indent="360000" algn="just" eaLnBrk="1" hangingPunct="1">
              <a:spcAft>
                <a:spcPts val="300"/>
              </a:spcAft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Кроме того, определены </a:t>
            </a:r>
            <a:r>
              <a:rPr lang="ru-RU" altLang="ru-RU" sz="1400" b="1" dirty="0">
                <a:solidFill>
                  <a:srgbClr val="000099"/>
                </a:solidFill>
              </a:rPr>
              <a:t>классы символов</a:t>
            </a:r>
            <a:r>
              <a:rPr lang="ru-RU" altLang="ru-RU" sz="1400" dirty="0">
                <a:solidFill>
                  <a:srgbClr val="000099"/>
                </a:solidFill>
              </a:rPr>
              <a:t> (они же – скобочные выражения). Например, </a:t>
            </a:r>
            <a:r>
              <a:rPr lang="en-US" altLang="ru-RU" sz="1400" dirty="0">
                <a:solidFill>
                  <a:srgbClr val="000099"/>
                </a:solidFill>
              </a:rPr>
              <a:t>[[:</a:t>
            </a:r>
            <a:r>
              <a:rPr lang="en-US" altLang="ru-RU" sz="1400" dirty="0" err="1">
                <a:solidFill>
                  <a:srgbClr val="000099"/>
                </a:solidFill>
              </a:rPr>
              <a:t>alnum</a:t>
            </a:r>
            <a:r>
              <a:rPr lang="en-US" altLang="ru-RU" sz="1400" dirty="0">
                <a:solidFill>
                  <a:srgbClr val="000099"/>
                </a:solidFill>
              </a:rPr>
              <a:t>:]]</a:t>
            </a:r>
            <a:r>
              <a:rPr lang="ru-RU" altLang="ru-RU" sz="1400" dirty="0">
                <a:solidFill>
                  <a:srgbClr val="000099"/>
                </a:solidFill>
              </a:rPr>
              <a:t> обозначает класс алфавитно-цифровых символов.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30D797-EBDA-4871-A197-F5E6771F3AF4}"/>
              </a:ext>
            </a:extLst>
          </p:cNvPr>
          <p:cNvSpPr/>
          <p:nvPr/>
        </p:nvSpPr>
        <p:spPr bwMode="auto">
          <a:xfrm>
            <a:off x="6372200" y="555526"/>
            <a:ext cx="2592288" cy="18722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Например, выражение </a:t>
            </a:r>
            <a:endParaRPr lang="en-US" sz="1400" dirty="0">
              <a:solidFill>
                <a:srgbClr val="000099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400" dirty="0">
                <a:solidFill>
                  <a:srgbClr val="000099"/>
                </a:solidFill>
                <a:latin typeface="Arial" charset="0"/>
              </a:rPr>
              <a:t>“^ab” 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соответствует 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любой </a:t>
            </a:r>
            <a:endParaRPr lang="en-US" sz="1400" dirty="0">
              <a:solidFill>
                <a:srgbClr val="000099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строке,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начинающейся с 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ab.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Знак $ соответствует концу строки. А, например,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регулярное выражение “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ab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$" соответствует любой строке, заканчивающейся на </a:t>
            </a:r>
            <a:r>
              <a:rPr lang="en-US" sz="1400" dirty="0">
                <a:solidFill>
                  <a:srgbClr val="000099"/>
                </a:solidFill>
                <a:latin typeface="Arial" charset="0"/>
              </a:rPr>
              <a:t>ab</a:t>
            </a:r>
            <a:r>
              <a:rPr lang="ru-RU" sz="1400" dirty="0">
                <a:solidFill>
                  <a:srgbClr val="000099"/>
                </a:solidFill>
                <a:latin typeface="Arial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ru-RU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3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Символьные классы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Классы символов или скобочные выражения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это  сокращенные именования типов строк.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Используются в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но не в </a:t>
            </a:r>
            <a:r>
              <a:rPr lang="en-US" altLang="ru-RU" sz="1400" dirty="0">
                <a:solidFill>
                  <a:srgbClr val="000099"/>
                </a:solidFill>
              </a:rPr>
              <a:t>JavaScript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A4A43A7B-DE2C-4686-94C6-4491069A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948262"/>
            <a:ext cx="5832648" cy="37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46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Синтаксис функций </a:t>
            </a:r>
            <a:r>
              <a:rPr lang="en-US" altLang="ru-RU" sz="2000" b="1" dirty="0">
                <a:solidFill>
                  <a:srgbClr val="CE2816"/>
                </a:solidFill>
              </a:rPr>
              <a:t>REGEXP</a:t>
            </a:r>
            <a:r>
              <a:rPr lang="ru-RU" altLang="ru-RU" sz="20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>
                <a:latin typeface="+mn-lt"/>
              </a:rPr>
              <a:t>REGEXP_LIKE(</a:t>
            </a:r>
            <a:r>
              <a:rPr lang="ru-RU" altLang="ru-RU" sz="1400" b="1" dirty="0" err="1">
                <a:latin typeface="+mn-lt"/>
              </a:rPr>
              <a:t>исходная_строка</a:t>
            </a:r>
            <a:r>
              <a:rPr lang="en-US" altLang="ru-RU" sz="1400" b="1" dirty="0">
                <a:latin typeface="+mn-lt"/>
              </a:rPr>
              <a:t>, </a:t>
            </a:r>
            <a:r>
              <a:rPr lang="ru-RU" altLang="ru-RU" sz="1400" b="1" dirty="0">
                <a:latin typeface="+mn-lt"/>
              </a:rPr>
              <a:t>шаблон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параметр_соответствия</a:t>
            </a:r>
            <a:r>
              <a:rPr lang="en-US" altLang="ru-RU" sz="1400" b="1" dirty="0">
                <a:latin typeface="+mn-lt"/>
              </a:rPr>
              <a:t>])</a:t>
            </a:r>
          </a:p>
          <a:p>
            <a:pPr algn="just" eaLnBrk="1" hangingPunct="1">
              <a:spcBef>
                <a:spcPct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выбирает все строки соответствующие шаблону рег. выражения 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>
                <a:latin typeface="+mn-lt"/>
              </a:rPr>
              <a:t>REGEXP_INSTR(</a:t>
            </a:r>
            <a:r>
              <a:rPr lang="ru-RU" altLang="ru-RU" sz="1400" b="1" dirty="0" err="1">
                <a:latin typeface="+mn-lt"/>
              </a:rPr>
              <a:t>исходная_строка</a:t>
            </a:r>
            <a:r>
              <a:rPr lang="en-US" altLang="ru-RU" sz="1400" b="1" dirty="0">
                <a:latin typeface="+mn-lt"/>
              </a:rPr>
              <a:t>, </a:t>
            </a:r>
            <a:r>
              <a:rPr lang="ru-RU" altLang="ru-RU" sz="1400" b="1" dirty="0">
                <a:latin typeface="+mn-lt"/>
              </a:rPr>
              <a:t>шаблон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начальная_позиция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>
                <a:latin typeface="+mn-lt"/>
              </a:rPr>
              <a:t>вхождение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опция_возврата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параметр_соответствия</a:t>
            </a:r>
            <a:r>
              <a:rPr lang="en-US" altLang="ru-RU" sz="1400" b="1" dirty="0">
                <a:latin typeface="+mn-lt"/>
              </a:rPr>
              <a:t>]]]])</a:t>
            </a:r>
          </a:p>
          <a:p>
            <a:pPr algn="just" eaLnBrk="1" hangingPunct="1">
              <a:spcBef>
                <a:spcPct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возвращает позицию символа в начале или конце вхождения шаблона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>
                <a:latin typeface="+mn-lt"/>
              </a:rPr>
              <a:t>REGEXP_SUBSTR(</a:t>
            </a:r>
            <a:r>
              <a:rPr lang="ru-RU" altLang="ru-RU" sz="1400" b="1" dirty="0" err="1">
                <a:latin typeface="+mn-lt"/>
              </a:rPr>
              <a:t>исходная_строка</a:t>
            </a:r>
            <a:r>
              <a:rPr lang="en-US" altLang="ru-RU" sz="1400" b="1" dirty="0">
                <a:latin typeface="+mn-lt"/>
              </a:rPr>
              <a:t>, </a:t>
            </a:r>
            <a:r>
              <a:rPr lang="ru-RU" altLang="ru-RU" sz="1400" b="1" dirty="0">
                <a:latin typeface="+mn-lt"/>
              </a:rPr>
              <a:t>шаблон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начальная_позиция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>
                <a:latin typeface="+mn-lt"/>
              </a:rPr>
              <a:t>вхождение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параметр_соответствия</a:t>
            </a:r>
            <a:r>
              <a:rPr lang="en-US" altLang="ru-RU" sz="1400" b="1" dirty="0">
                <a:latin typeface="+mn-lt"/>
              </a:rPr>
              <a:t>]]])</a:t>
            </a:r>
          </a:p>
          <a:p>
            <a:pPr algn="just" eaLnBrk="1" hangingPunct="1">
              <a:spcBef>
                <a:spcPct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возвращает подстроку, соответствующую шаблону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algn="just"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1400" b="1" dirty="0">
                <a:latin typeface="+mn-lt"/>
              </a:rPr>
              <a:t>REGEXP_REPLACE(</a:t>
            </a:r>
            <a:r>
              <a:rPr lang="ru-RU" altLang="ru-RU" sz="1400" b="1" dirty="0" err="1">
                <a:latin typeface="+mn-lt"/>
              </a:rPr>
              <a:t>исходная_строка</a:t>
            </a:r>
            <a:r>
              <a:rPr lang="en-US" altLang="ru-RU" sz="1400" b="1" dirty="0">
                <a:latin typeface="+mn-lt"/>
              </a:rPr>
              <a:t>, </a:t>
            </a:r>
            <a:r>
              <a:rPr lang="ru-RU" altLang="ru-RU" sz="1400" b="1" dirty="0">
                <a:latin typeface="+mn-lt"/>
              </a:rPr>
              <a:t>шаблон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замещающая_строка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начальная_позиция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>
                <a:latin typeface="+mn-lt"/>
              </a:rPr>
              <a:t>вхождение</a:t>
            </a:r>
            <a:r>
              <a:rPr lang="en-US" altLang="ru-RU" sz="1400" b="1" dirty="0">
                <a:latin typeface="+mn-lt"/>
              </a:rPr>
              <a:t> [, </a:t>
            </a:r>
            <a:r>
              <a:rPr lang="ru-RU" altLang="ru-RU" sz="1400" b="1" dirty="0" err="1">
                <a:latin typeface="+mn-lt"/>
              </a:rPr>
              <a:t>параметр_соответствия</a:t>
            </a:r>
            <a:r>
              <a:rPr lang="en-US" altLang="ru-RU" sz="1400" b="1" dirty="0">
                <a:latin typeface="+mn-lt"/>
              </a:rPr>
              <a:t>]]])</a:t>
            </a:r>
          </a:p>
          <a:p>
            <a:pPr algn="just" eaLnBrk="1" hangingPunct="1">
              <a:spcBef>
                <a:spcPct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заменяет шаблон регулярного выражения на заданную строку</a:t>
            </a:r>
          </a:p>
          <a:p>
            <a:pPr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Значения параметра соответствия</a:t>
            </a:r>
          </a:p>
        </p:txBody>
      </p:sp>
      <p:graphicFrame>
        <p:nvGraphicFramePr>
          <p:cNvPr id="5" name="Group 34">
            <a:extLst>
              <a:ext uri="{FF2B5EF4-FFF2-40B4-BE49-F238E27FC236}">
                <a16:creationId xmlns:a16="http://schemas.microsoft.com/office/drawing/2014/main" id="{4FB10821-2782-48D8-913C-41BB1948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62489"/>
              </p:ext>
            </p:extLst>
          </p:nvPr>
        </p:nvGraphicFramePr>
        <p:xfrm>
          <a:off x="2267744" y="3219822"/>
          <a:ext cx="4608512" cy="1371830"/>
        </p:xfrm>
        <a:graphic>
          <a:graphicData uri="http://schemas.openxmlformats.org/drawingml/2006/table">
            <a:tbl>
              <a:tblPr/>
              <a:tblGrid>
                <a:gridCol w="89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Значение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регистрочувствительный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выбор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 </a:t>
                      </a: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умолч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регистронечувствительный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выбор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allows match-any-character operator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поиск по многострочной текстовой строке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57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Синтаксис функции </a:t>
            </a:r>
            <a:r>
              <a:rPr lang="en-US" altLang="ru-RU" sz="2000" b="1" dirty="0">
                <a:solidFill>
                  <a:srgbClr val="CE2816"/>
                </a:solidFill>
              </a:rPr>
              <a:t>REGEXP_SUBSTR</a:t>
            </a:r>
            <a:r>
              <a:rPr lang="en-US" altLang="ru-RU" sz="18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en-US" altLang="ru-RU" sz="1400" b="1" dirty="0"/>
              <a:t>REGEXP_SUBSTR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находит соответствие указанной части обрабатываемой строки. Синтаксис:</a:t>
            </a:r>
          </a:p>
          <a:p>
            <a:pPr algn="just" eaLnBrk="1" hangingPunct="1">
              <a:buFontTx/>
              <a:buNone/>
            </a:pPr>
            <a:r>
              <a:rPr lang="en-US" altLang="ru-RU" sz="1400" b="1" dirty="0"/>
              <a:t>REGEXP_SUBSTR(</a:t>
            </a:r>
            <a:r>
              <a:rPr lang="ru-RU" altLang="ru-RU" sz="1400" b="1" dirty="0" err="1"/>
              <a:t>исходная_строка</a:t>
            </a:r>
            <a:r>
              <a:rPr lang="en-US" altLang="ru-RU" sz="1400" b="1" dirty="0"/>
              <a:t>,</a:t>
            </a:r>
            <a:r>
              <a:rPr lang="ru-RU" altLang="ru-RU" sz="1400" b="1" dirty="0">
                <a:solidFill>
                  <a:srgbClr val="000099"/>
                </a:solidFill>
              </a:rPr>
              <a:t>     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переменная, либо литерал в кавычках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algn="just" eaLnBrk="1" hangingPunct="1">
              <a:buFontTx/>
              <a:buNone/>
            </a:pPr>
            <a:r>
              <a:rPr lang="ru-RU" altLang="ru-RU" sz="1400" b="1" dirty="0"/>
              <a:t>шаблон</a:t>
            </a:r>
            <a:r>
              <a:rPr lang="ru-RU" altLang="ru-RU" sz="1400" b="1" dirty="0">
                <a:solidFill>
                  <a:srgbClr val="000099"/>
                </a:solidFill>
              </a:rPr>
              <a:t>			              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 err="1">
                <a:solidFill>
                  <a:srgbClr val="000099"/>
                </a:solidFill>
              </a:rPr>
              <a:t>regexp</a:t>
            </a:r>
            <a:r>
              <a:rPr lang="ru-RU" altLang="ru-RU" sz="1400" dirty="0">
                <a:solidFill>
                  <a:srgbClr val="000099"/>
                </a:solidFill>
              </a:rPr>
              <a:t> в одинарных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кавычках</a:t>
            </a:r>
          </a:p>
          <a:p>
            <a:pPr algn="just" eaLnBrk="1" hangingPunct="1">
              <a:buFontTx/>
              <a:buNone/>
            </a:pPr>
            <a:r>
              <a:rPr lang="en-US" altLang="ru-RU" sz="1400" b="1" dirty="0"/>
              <a:t>[, </a:t>
            </a:r>
            <a:r>
              <a:rPr lang="ru-RU" altLang="ru-RU" sz="1400" b="1" dirty="0" err="1"/>
              <a:t>начальная_позиция</a:t>
            </a:r>
            <a:r>
              <a:rPr lang="ru-RU" altLang="ru-RU" sz="1400" b="1" dirty="0">
                <a:solidFill>
                  <a:srgbClr val="000099"/>
                </a:solidFill>
              </a:rPr>
              <a:t>	              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начало поиска в строке (по умолчанию 1)</a:t>
            </a:r>
          </a:p>
          <a:p>
            <a:pPr algn="just" eaLnBrk="1" hangingPunct="1">
              <a:buFontTx/>
              <a:buNone/>
            </a:pPr>
            <a:r>
              <a:rPr lang="en-US" altLang="ru-RU" sz="1400" b="1" dirty="0"/>
              <a:t>[, </a:t>
            </a:r>
            <a:r>
              <a:rPr lang="ru-RU" altLang="ru-RU" sz="1400" b="1" dirty="0"/>
              <a:t>вхождение</a:t>
            </a:r>
            <a:r>
              <a:rPr lang="ru-RU" altLang="ru-RU" sz="1400" b="1" dirty="0">
                <a:solidFill>
                  <a:srgbClr val="000099"/>
                </a:solidFill>
              </a:rPr>
              <a:t>		              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какое по счету вхождение возвращается</a:t>
            </a:r>
          </a:p>
          <a:p>
            <a:pPr algn="just" eaLnBrk="1" hangingPunct="1">
              <a:buFontTx/>
              <a:buNone/>
            </a:pPr>
            <a:r>
              <a:rPr lang="en-US" altLang="ru-RU" sz="1400" b="1" dirty="0"/>
              <a:t>[, </a:t>
            </a:r>
            <a:r>
              <a:rPr lang="ru-RU" altLang="ru-RU" sz="1400" b="1" dirty="0" err="1"/>
              <a:t>параметр_соответствия</a:t>
            </a:r>
            <a:r>
              <a:rPr lang="en-US" altLang="ru-RU" sz="1400" b="1" dirty="0"/>
              <a:t>]]])</a:t>
            </a:r>
            <a:r>
              <a:rPr lang="ru-RU" altLang="ru-RU" sz="1400" b="1" dirty="0">
                <a:solidFill>
                  <a:srgbClr val="000099"/>
                </a:solidFill>
              </a:rPr>
              <a:t>	              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определяет, должен ли учитываться  регистр</a:t>
            </a:r>
          </a:p>
          <a:p>
            <a:pPr algn="just"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: выделение адресов электронной почты (в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COLUMN REGEXP_SUBSTR FORMAT A30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/>
              <a:t>SELECT REGEXP_SUBSTR('Comments or </a:t>
            </a:r>
            <a:r>
              <a:rPr lang="en-US" altLang="ru-RU" sz="1400" dirty="0" err="1"/>
              <a:t>questoins</a:t>
            </a:r>
            <a:r>
              <a:rPr lang="en-US" altLang="ru-RU" sz="1400" dirty="0"/>
              <a:t> – email feedback@qq.com',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/>
              <a:t>     '[[:</a:t>
            </a:r>
            <a:r>
              <a:rPr lang="en-US" altLang="ru-RU" sz="1400" dirty="0" err="1"/>
              <a:t>alnum</a:t>
            </a:r>
            <a:r>
              <a:rPr lang="en-US" altLang="ru-RU" sz="1400" dirty="0"/>
              <a:t>:]](([_\.\-\+]?[[:</a:t>
            </a:r>
            <a:r>
              <a:rPr lang="en-US" altLang="ru-RU" sz="1400" dirty="0" err="1"/>
              <a:t>alnum</a:t>
            </a:r>
            <a:r>
              <a:rPr lang="en-US" altLang="ru-RU" sz="1400" dirty="0"/>
              <a:t>:]]+)*)@([[:alnum:]]+)(([\.-'|| 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/>
              <a:t>     ']?[[:</a:t>
            </a:r>
            <a:r>
              <a:rPr lang="en-US" altLang="ru-RU" sz="1400" dirty="0" err="1"/>
              <a:t>alnum</a:t>
            </a:r>
            <a:r>
              <a:rPr lang="en-US" altLang="ru-RU" sz="1400" dirty="0"/>
              <a:t>:]]+)*)\.([[:alpha:]]{2,})') "REGEXP_SUBSTR"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/>
              <a:t>FROM dual;</a:t>
            </a:r>
          </a:p>
          <a:p>
            <a:pPr algn="just" eaLnBrk="1" hangingPunct="1"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Ответ:</a:t>
            </a:r>
            <a:endParaRPr lang="en-US" altLang="ru-RU" sz="1400" u="sng" dirty="0">
              <a:solidFill>
                <a:srgbClr val="000099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REGEXP_SUBSTR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-------------------------</a:t>
            </a:r>
          </a:p>
          <a:p>
            <a:pPr algn="just" eaLnBrk="1" hangingPunct="1"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feedback@qq.com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B18386-7DBF-4EBA-AD83-C2C0F9E3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3147814"/>
            <a:ext cx="4802088" cy="1367358"/>
          </a:xfrm>
          <a:prstGeom prst="rect">
            <a:avLst/>
          </a:prstGeom>
          <a:solidFill>
            <a:srgbClr val="BDD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	Что получится в результате выполнения запроса: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COLUMN REGEXP_SUBSTR FORMAT A10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SELECT REGEXP_SUBSTR('My ZIP </a:t>
            </a:r>
            <a:r>
              <a:rPr lang="ru-RU" altLang="ru-RU" sz="1400" dirty="0" err="1">
                <a:latin typeface="Times New Roman" panose="02020603050405020304" pitchFamily="18" charset="0"/>
              </a:rPr>
              <a:t>code</a:t>
            </a:r>
            <a:r>
              <a:rPr lang="ru-RU" altLang="ru-RU" sz="1400" dirty="0">
                <a:latin typeface="Times New Roman" panose="02020603050405020304" pitchFamily="18" charset="0"/>
              </a:rPr>
              <a:t> </a:t>
            </a:r>
            <a:r>
              <a:rPr lang="ru-RU" altLang="ru-RU" sz="1400" dirty="0" err="1">
                <a:latin typeface="Times New Roman" panose="02020603050405020304" pitchFamily="18" charset="0"/>
              </a:rPr>
              <a:t>is</a:t>
            </a:r>
            <a:r>
              <a:rPr lang="ru-RU" altLang="ru-RU" sz="1400" dirty="0">
                <a:latin typeface="Times New Roman" panose="02020603050405020304" pitchFamily="18" charset="0"/>
              </a:rPr>
              <a:t> 350047 </a:t>
            </a:r>
            <a:r>
              <a:rPr lang="ru-RU" altLang="ru-RU" sz="1400" dirty="0" err="1">
                <a:latin typeface="Times New Roman" panose="02020603050405020304" pitchFamily="18" charset="0"/>
              </a:rPr>
              <a:t>or</a:t>
            </a:r>
            <a:r>
              <a:rPr lang="ru-RU" altLang="ru-RU" sz="1400" dirty="0">
                <a:latin typeface="Times New Roman" panose="02020603050405020304" pitchFamily="18" charset="0"/>
              </a:rPr>
              <a:t> </a:t>
            </a:r>
            <a:r>
              <a:rPr lang="ru-RU" altLang="ru-RU" sz="1400" dirty="0" err="1">
                <a:latin typeface="Times New Roman" panose="02020603050405020304" pitchFamily="18" charset="0"/>
              </a:rPr>
              <a:t>not</a:t>
            </a:r>
            <a:r>
              <a:rPr lang="ru-RU" altLang="ru-RU" sz="1400" dirty="0">
                <a:latin typeface="Times New Roman" panose="02020603050405020304" pitchFamily="18" charset="0"/>
              </a:rPr>
              <a:t>?',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 '[[:</a:t>
            </a:r>
            <a:r>
              <a:rPr lang="ru-RU" altLang="ru-RU" sz="1400" dirty="0" err="1">
                <a:latin typeface="Times New Roman" panose="02020603050405020304" pitchFamily="18" charset="0"/>
              </a:rPr>
              <a:t>alpha</a:t>
            </a:r>
            <a:r>
              <a:rPr lang="ru-RU" altLang="ru-RU" sz="1400" dirty="0">
                <a:latin typeface="Times New Roman" panose="02020603050405020304" pitchFamily="18" charset="0"/>
              </a:rPr>
              <a:t>:]]{3}', 1, 3)  "REGEXP_SUBSTR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FROM </a:t>
            </a:r>
            <a:r>
              <a:rPr lang="ru-RU" altLang="ru-RU" sz="1400" dirty="0" err="1">
                <a:latin typeface="Times New Roman" panose="02020603050405020304" pitchFamily="18" charset="0"/>
              </a:rPr>
              <a:t>dual</a:t>
            </a:r>
            <a:r>
              <a:rPr lang="ru-RU" altLang="ru-RU" sz="1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	Варьируйте следующую часть запроса {3}', 1, 3) </a:t>
            </a:r>
          </a:p>
        </p:txBody>
      </p:sp>
    </p:spTree>
    <p:extLst>
      <p:ext uri="{BB962C8B-B14F-4D97-AF65-F5344CB8AC3E}">
        <p14:creationId xmlns:p14="http://schemas.microsoft.com/office/powerpoint/2010/main" val="4196621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Синтаксис функции </a:t>
            </a:r>
            <a:r>
              <a:rPr lang="en-US" altLang="ru-RU" sz="2000" b="1" dirty="0">
                <a:solidFill>
                  <a:srgbClr val="CE2816"/>
                </a:solidFill>
              </a:rPr>
              <a:t>REGEXP_SUBSTR</a:t>
            </a:r>
            <a:r>
              <a:rPr lang="en-US" altLang="ru-RU" sz="18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351BF-4A81-4816-8333-48C206E4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1651"/>
            <a:ext cx="4248472" cy="241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7D3CF-B683-4074-87F2-58511DD3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685786"/>
            <a:ext cx="4140460" cy="294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E374AEA3-599B-4C4A-A478-0FDEF877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575367"/>
            <a:ext cx="3744416" cy="996702"/>
          </a:xfrm>
          <a:prstGeom prst="wedgeRoundRectCallout">
            <a:avLst>
              <a:gd name="adj1" fmla="val -69855"/>
              <a:gd name="adj2" fmla="val -18566"/>
              <a:gd name="adj3" fmla="val 16667"/>
            </a:avLst>
          </a:prstGeom>
          <a:solidFill>
            <a:srgbClr val="D4F5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</a:rPr>
              <a:t>'^Ste(</a:t>
            </a:r>
            <a:r>
              <a:rPr lang="en-US" altLang="ru-RU" sz="1400" b="1" dirty="0" err="1">
                <a:solidFill>
                  <a:srgbClr val="000000"/>
                </a:solidFill>
              </a:rPr>
              <a:t>v|ph</a:t>
            </a:r>
            <a:r>
              <a:rPr lang="en-US" altLang="ru-RU" sz="1400" b="1" dirty="0">
                <a:solidFill>
                  <a:srgbClr val="000000"/>
                </a:solidFill>
              </a:rPr>
              <a:t>)</a:t>
            </a:r>
            <a:r>
              <a:rPr lang="en-US" altLang="ru-RU" sz="1400" b="1" dirty="0" err="1">
                <a:solidFill>
                  <a:srgbClr val="000000"/>
                </a:solidFill>
              </a:rPr>
              <a:t>en</a:t>
            </a:r>
            <a:r>
              <a:rPr lang="en-US" altLang="ru-RU" sz="1400" b="1" dirty="0">
                <a:solidFill>
                  <a:srgbClr val="000000"/>
                </a:solidFill>
              </a:rPr>
              <a:t>$'</a:t>
            </a:r>
            <a:r>
              <a:rPr lang="en-US" altLang="ru-RU" sz="1400" dirty="0">
                <a:solidFill>
                  <a:srgbClr val="000000"/>
                </a:solidFill>
              </a:rPr>
              <a:t> 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^  </a:t>
            </a:r>
            <a:r>
              <a:rPr lang="ru-RU" altLang="ru-RU" sz="1400" dirty="0">
                <a:solidFill>
                  <a:srgbClr val="000000"/>
                </a:solidFill>
              </a:rPr>
              <a:t>указывает на начало фразы</a:t>
            </a:r>
            <a:endParaRPr lang="en-US" altLang="ru-RU" sz="14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$ </a:t>
            </a:r>
            <a:r>
              <a:rPr lang="ru-RU" altLang="ru-RU" sz="1400" dirty="0">
                <a:solidFill>
                  <a:srgbClr val="000000"/>
                </a:solidFill>
              </a:rPr>
              <a:t>указывает на конец фразы</a:t>
            </a:r>
            <a:r>
              <a:rPr lang="en-US" altLang="ru-RU" sz="1400" dirty="0"/>
              <a:t> </a:t>
            </a:r>
            <a:endParaRPr lang="ru-RU" altLang="ru-RU" sz="1400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| </a:t>
            </a:r>
            <a:r>
              <a:rPr lang="ru-RU" altLang="ru-RU" sz="1400" dirty="0">
                <a:solidFill>
                  <a:srgbClr val="000000"/>
                </a:solidFill>
              </a:rPr>
              <a:t>означает</a:t>
            </a:r>
            <a:r>
              <a:rPr lang="en-US" altLang="ru-RU" sz="1400" dirty="0">
                <a:solidFill>
                  <a:srgbClr val="000000"/>
                </a:solidFill>
              </a:rPr>
              <a:t> “</a:t>
            </a:r>
            <a:r>
              <a:rPr lang="ru-RU" altLang="ru-RU" sz="1400" dirty="0">
                <a:solidFill>
                  <a:srgbClr val="000000"/>
                </a:solidFill>
              </a:rPr>
              <a:t>или</a:t>
            </a:r>
            <a:r>
              <a:rPr lang="en-US" altLang="ru-RU" sz="1400" dirty="0"/>
              <a:t>“</a:t>
            </a:r>
            <a:endParaRPr lang="ru-RU" altLang="ru-RU" sz="1400" dirty="0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CAC8FC18-BC4A-4B35-8486-E10A3C9E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480" y="2876011"/>
            <a:ext cx="2232545" cy="1485478"/>
          </a:xfrm>
          <a:prstGeom prst="wedgeRoundRectCallout">
            <a:avLst>
              <a:gd name="adj1" fmla="val -30238"/>
              <a:gd name="adj2" fmla="val -73506"/>
              <a:gd name="adj3" fmla="val 16667"/>
            </a:avLst>
          </a:prstGeom>
          <a:solidFill>
            <a:srgbClr val="D4F5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00"/>
                </a:solidFill>
              </a:rPr>
              <a:t>'[^[:</a:t>
            </a:r>
            <a:r>
              <a:rPr lang="ru-RU" altLang="ru-RU" sz="1400" b="1" dirty="0" err="1">
                <a:solidFill>
                  <a:srgbClr val="000000"/>
                </a:solidFill>
              </a:rPr>
              <a:t>alpha</a:t>
            </a:r>
            <a:r>
              <a:rPr lang="ru-RU" altLang="ru-RU" sz="1400" b="1" dirty="0">
                <a:solidFill>
                  <a:srgbClr val="000000"/>
                </a:solidFill>
              </a:rPr>
              <a:t>:]]'</a:t>
            </a:r>
            <a:r>
              <a:rPr lang="ru-RU" altLang="ru-RU" sz="1400" dirty="0">
                <a:solidFill>
                  <a:srgbClr val="000000"/>
                </a:solidFill>
              </a:rPr>
              <a:t>:</a:t>
            </a:r>
            <a:endParaRPr lang="en-US" altLang="ru-RU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‘</a:t>
            </a:r>
            <a:r>
              <a:rPr lang="ru-RU" altLang="ru-RU" sz="1400" dirty="0">
                <a:solidFill>
                  <a:srgbClr val="000000"/>
                </a:solidFill>
              </a:rPr>
              <a:t>отрицание;</a:t>
            </a:r>
            <a:endParaRPr lang="en-US" altLang="ru-RU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[ </a:t>
            </a:r>
            <a:r>
              <a:rPr lang="ru-RU" altLang="ru-RU" sz="1400" dirty="0">
                <a:solidFill>
                  <a:srgbClr val="000000"/>
                </a:solidFill>
              </a:rPr>
              <a:t>начало выражения;</a:t>
            </a:r>
            <a:endParaRPr lang="en-US" altLang="ru-RU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^</a:t>
            </a:r>
            <a:r>
              <a:rPr lang="ru-RU" altLang="ru-RU" sz="1400" dirty="0">
                <a:solidFill>
                  <a:srgbClr val="000000"/>
                </a:solidFill>
              </a:rPr>
              <a:t> [:</a:t>
            </a:r>
            <a:r>
              <a:rPr lang="ru-RU" altLang="ru-RU" sz="1400" dirty="0" err="1">
                <a:solidFill>
                  <a:srgbClr val="000000"/>
                </a:solidFill>
              </a:rPr>
              <a:t>alpha</a:t>
            </a:r>
            <a:r>
              <a:rPr lang="ru-RU" altLang="ru-RU" sz="1400" dirty="0">
                <a:solidFill>
                  <a:srgbClr val="000000"/>
                </a:solidFill>
              </a:rPr>
              <a:t>:] это класс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00"/>
                </a:solidFill>
              </a:rPr>
              <a:t>буквенных символов;</a:t>
            </a:r>
            <a:endParaRPr lang="en-US" altLang="ru-RU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solidFill>
                  <a:srgbClr val="000000"/>
                </a:solidFill>
              </a:rPr>
              <a:t>]</a:t>
            </a:r>
            <a:r>
              <a:rPr lang="ru-RU" altLang="ru-RU" sz="1400" dirty="0">
                <a:solidFill>
                  <a:srgbClr val="000000"/>
                </a:solidFill>
              </a:rPr>
              <a:t> конец выражения.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494831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C2735-64F3-4A56-8A06-7113198A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altLang="ru-RU" sz="4000" b="1" dirty="0">
                <a:solidFill>
                  <a:srgbClr val="CE28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ru-RU" altLang="ru-RU" sz="4000" b="1" dirty="0">
                <a:solidFill>
                  <a:srgbClr val="CE28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</a:t>
            </a:r>
            <a:r>
              <a:rPr lang="en-US" altLang="ru-RU" sz="4000" b="1" dirty="0">
                <a:solidFill>
                  <a:srgbClr val="CE28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QBE (Query-by-example)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648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Язык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QBE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(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Query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-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By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-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Example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) – язык исчисления с переменными на доменах. Разработан М. </a:t>
            </a:r>
            <a:r>
              <a:rPr lang="ru-RU" altLang="ru-RU" sz="1400" dirty="0" err="1">
                <a:solidFill>
                  <a:srgbClr val="000099"/>
                </a:solidFill>
                <a:latin typeface="+mn-lt"/>
              </a:rPr>
              <a:t>Злуфом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в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IBM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(1974-1975 гг.).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Язык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QBE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включает в себя: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средства определения структур данных, включая задание ограничений целостности;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средства манипулирования данными;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средства для написания запросов к БД;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Изобразительные средства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QBE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крайне лаконичны, что делает его доступным пользователям, не имеющим квалификации программиста. 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Странные слова в названии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на примерах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объясняются тем, в общем, случайным обстоятельствам, что М. </a:t>
            </a:r>
            <a:r>
              <a:rPr lang="ru-RU" altLang="ru-RU" sz="1400" dirty="0" err="1">
                <a:solidFill>
                  <a:srgbClr val="000099"/>
                </a:solidFill>
                <a:latin typeface="+mn-lt"/>
              </a:rPr>
              <a:t>Злуф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, считал что для неквалифицированного пользователя проще выбирать в качестве  имён переменных какое-нибудь значение этой переменной. Например, в уже известной вам таблице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emp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можно доменную переменную в столбце </a:t>
            </a: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ename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назвать </a:t>
            </a:r>
            <a:r>
              <a:rPr lang="en-US" altLang="ru-RU" sz="1400" u="sng" dirty="0">
                <a:solidFill>
                  <a:srgbClr val="000099"/>
                </a:solidFill>
                <a:latin typeface="+mn-lt"/>
              </a:rPr>
              <a:t>SMITH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или </a:t>
            </a:r>
            <a:r>
              <a:rPr lang="en-US" altLang="ru-RU" sz="1400" u="sng" dirty="0">
                <a:solidFill>
                  <a:srgbClr val="000099"/>
                </a:solidFill>
                <a:latin typeface="+mn-lt"/>
              </a:rPr>
              <a:t>KING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или еще каким-нибудь значением домена </a:t>
            </a: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ename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.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Заметим, что подчёркивание в имени определяет переменную.</a:t>
            </a:r>
          </a:p>
        </p:txBody>
      </p:sp>
    </p:spTree>
    <p:extLst>
      <p:ext uri="{BB962C8B-B14F-4D97-AF65-F5344CB8AC3E}">
        <p14:creationId xmlns:p14="http://schemas.microsoft.com/office/powerpoint/2010/main" val="7853015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Изобразительные средства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Исходное изображение – прямоугольник (рис.1), в котором пользователь вводит имя таблицы. Если таблица с таким именем существует, правее появится полоса с двумя строками (на рис.2 вызвана схема таблицы с именем </a:t>
            </a:r>
            <a:r>
              <a:rPr lang="en-US" altLang="ru-RU" sz="1400" dirty="0">
                <a:solidFill>
                  <a:srgbClr val="000099"/>
                </a:solidFill>
              </a:rPr>
              <a:t>TYPE </a:t>
            </a:r>
            <a:r>
              <a:rPr lang="ru-RU" altLang="ru-RU" sz="1400" dirty="0">
                <a:solidFill>
                  <a:srgbClr val="000099"/>
                </a:solidFill>
              </a:rPr>
              <a:t>и схемой TYPE(ITEM, COLOR, SIZE)). В верхней строке перечень имен столбцов. Нижняя, пока пустая, предназначена для ввода операторов,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переменных и операций отношения </a:t>
            </a: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	       </a:t>
            </a:r>
            <a:r>
              <a:rPr lang="ru-RU" altLang="ru-RU" sz="1400" dirty="0">
                <a:solidFill>
                  <a:srgbClr val="000099"/>
                </a:solidFill>
              </a:rPr>
              <a:t>Рис.1</a:t>
            </a:r>
            <a:r>
              <a:rPr lang="en-US" altLang="ru-RU" sz="1400" dirty="0">
                <a:solidFill>
                  <a:srgbClr val="000099"/>
                </a:solidFill>
              </a:rPr>
              <a:t>		  </a:t>
            </a:r>
            <a:r>
              <a:rPr lang="ru-RU" altLang="ru-RU" sz="1400" dirty="0">
                <a:solidFill>
                  <a:srgbClr val="000099"/>
                </a:solidFill>
              </a:rPr>
              <a:t>                                                  Рис.2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знак уважения к М. </a:t>
            </a:r>
            <a:r>
              <a:rPr lang="ru-RU" altLang="ru-RU" sz="1400" dirty="0" err="1">
                <a:solidFill>
                  <a:srgbClr val="000099"/>
                </a:solidFill>
              </a:rPr>
              <a:t>Злуфу</a:t>
            </a:r>
            <a:r>
              <a:rPr lang="ru-RU" altLang="ru-RU" sz="1400" dirty="0">
                <a:solidFill>
                  <a:srgbClr val="000099"/>
                </a:solidFill>
              </a:rPr>
              <a:t> приведены рисунки из его основополагающей статьи. В современных СУБД используется графический интерфейс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9B622-67E3-4B89-91F4-82FA5A1E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9662"/>
            <a:ext cx="25717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D752F-5CE7-4A39-ABA3-2BEA82E3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9662"/>
            <a:ext cx="29511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04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ru-RU" sz="2000" b="1" dirty="0">
                <a:solidFill>
                  <a:srgbClr val="C00000"/>
                </a:solidFill>
              </a:rPr>
              <a:t>Oracle</a:t>
            </a:r>
            <a:r>
              <a:rPr lang="ru-RU" altLang="ru-RU" sz="2000" b="1" dirty="0">
                <a:solidFill>
                  <a:srgbClr val="C00000"/>
                </a:solidFill>
              </a:rPr>
              <a:t>. Некоторые версии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076964-68FD-4B09-B980-CF820F2A1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6" y="1177615"/>
            <a:ext cx="7463028" cy="278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Изобразительные средства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Что можно записать в нижней строке?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Один из ограниченного (это хорошо) набора операторов, а именно: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</a:rPr>
              <a:t>I</a:t>
            </a:r>
            <a:r>
              <a:rPr lang="ru-RU" altLang="ru-RU" sz="1400" dirty="0">
                <a:solidFill>
                  <a:srgbClr val="000099"/>
                </a:solidFill>
              </a:rPr>
              <a:t>. (</a:t>
            </a:r>
            <a:r>
              <a:rPr lang="en-US" altLang="ru-RU" sz="1400" dirty="0">
                <a:solidFill>
                  <a:srgbClr val="000099"/>
                </a:solidFill>
              </a:rPr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)      - включить;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</a:rPr>
              <a:t>D</a:t>
            </a:r>
            <a:r>
              <a:rPr lang="ru-RU" altLang="ru-RU" sz="1400" dirty="0">
                <a:solidFill>
                  <a:srgbClr val="000099"/>
                </a:solidFill>
              </a:rPr>
              <a:t>. (</a:t>
            </a:r>
            <a:r>
              <a:rPr lang="en-US" altLang="ru-RU" sz="1400" dirty="0">
                <a:solidFill>
                  <a:srgbClr val="000099"/>
                </a:solidFill>
              </a:rPr>
              <a:t>delete</a:t>
            </a:r>
            <a:r>
              <a:rPr lang="ru-RU" altLang="ru-RU" sz="1400" dirty="0">
                <a:solidFill>
                  <a:srgbClr val="000099"/>
                </a:solidFill>
              </a:rPr>
              <a:t>)   - удалить;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</a:rPr>
              <a:t>U</a:t>
            </a:r>
            <a:r>
              <a:rPr lang="ru-RU" altLang="ru-RU" sz="1400" dirty="0">
                <a:solidFill>
                  <a:srgbClr val="000099"/>
                </a:solidFill>
              </a:rPr>
              <a:t>. (</a:t>
            </a:r>
            <a:r>
              <a:rPr lang="en-US" altLang="ru-RU" sz="1400" dirty="0">
                <a:solidFill>
                  <a:srgbClr val="000099"/>
                </a:solidFill>
              </a:rPr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)  - обновить;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</a:rPr>
              <a:t>P</a:t>
            </a:r>
            <a:r>
              <a:rPr lang="ru-RU" altLang="ru-RU" sz="1400" dirty="0">
                <a:solidFill>
                  <a:srgbClr val="000099"/>
                </a:solidFill>
              </a:rPr>
              <a:t>. (</a:t>
            </a:r>
            <a:r>
              <a:rPr lang="en-US" altLang="ru-RU" sz="1400" dirty="0">
                <a:solidFill>
                  <a:srgbClr val="000099"/>
                </a:solidFill>
              </a:rPr>
              <a:t>print</a:t>
            </a:r>
            <a:r>
              <a:rPr lang="ru-RU" altLang="ru-RU" sz="1400" dirty="0">
                <a:solidFill>
                  <a:srgbClr val="000099"/>
                </a:solidFill>
              </a:rPr>
              <a:t>)      - печатать;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Что ещё?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Константы, например, запись </a:t>
            </a:r>
            <a:r>
              <a:rPr lang="en-US" altLang="ru-RU" sz="1400" dirty="0">
                <a:solidFill>
                  <a:srgbClr val="000099"/>
                </a:solidFill>
              </a:rPr>
              <a:t>“GREEN” </a:t>
            </a:r>
            <a:r>
              <a:rPr lang="ru-RU" altLang="ru-RU" sz="1400" dirty="0">
                <a:solidFill>
                  <a:srgbClr val="000099"/>
                </a:solidFill>
              </a:rPr>
              <a:t>в столбце </a:t>
            </a:r>
            <a:r>
              <a:rPr lang="en-US" altLang="ru-RU" sz="1400" dirty="0">
                <a:solidFill>
                  <a:srgbClr val="000099"/>
                </a:solidFill>
              </a:rPr>
              <a:t>“COLOR” </a:t>
            </a:r>
            <a:r>
              <a:rPr lang="ru-RU" altLang="ru-RU" sz="1400" dirty="0">
                <a:solidFill>
                  <a:srgbClr val="000099"/>
                </a:solidFill>
              </a:rPr>
              <a:t>на рис. 2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означает </a:t>
            </a:r>
            <a:r>
              <a:rPr lang="en-US" altLang="ru-RU" sz="1400" dirty="0">
                <a:solidFill>
                  <a:srgbClr val="000099"/>
                </a:solidFill>
              </a:rPr>
              <a:t>COLOR=“GREEN”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Переменные. Обозначаются именами с подчеркиванием, например, </a:t>
            </a:r>
            <a:r>
              <a:rPr lang="en-US" altLang="ru-RU" sz="1400" u="sng" dirty="0">
                <a:solidFill>
                  <a:srgbClr val="000099"/>
                </a:solidFill>
              </a:rPr>
              <a:t>SMITH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u="sng" dirty="0">
                <a:solidFill>
                  <a:srgbClr val="000099"/>
                </a:solidFill>
              </a:rPr>
              <a:t>KING</a:t>
            </a:r>
            <a:r>
              <a:rPr lang="ru-RU" altLang="ru-RU" sz="1400" dirty="0">
                <a:solidFill>
                  <a:srgbClr val="000099"/>
                </a:solidFill>
              </a:rPr>
              <a:t> 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Условия. Например запись </a:t>
            </a:r>
            <a:r>
              <a:rPr lang="en-US" altLang="ru-RU" sz="1400" dirty="0">
                <a:solidFill>
                  <a:srgbClr val="000099"/>
                </a:solidFill>
              </a:rPr>
              <a:t>“&gt;1000” </a:t>
            </a:r>
            <a:r>
              <a:rPr lang="ru-RU" altLang="ru-RU" sz="1400" dirty="0">
                <a:solidFill>
                  <a:srgbClr val="000099"/>
                </a:solidFill>
              </a:rPr>
              <a:t>в столбце </a:t>
            </a:r>
            <a:r>
              <a:rPr lang="en-US" altLang="ru-RU" sz="1400" dirty="0">
                <a:solidFill>
                  <a:srgbClr val="000099"/>
                </a:solidFill>
              </a:rPr>
              <a:t>SAL</a:t>
            </a:r>
            <a:r>
              <a:rPr lang="ru-RU" altLang="ru-RU" sz="1400" dirty="0">
                <a:solidFill>
                  <a:srgbClr val="000099"/>
                </a:solidFill>
              </a:rPr>
              <a:t> означает условие </a:t>
            </a:r>
            <a:r>
              <a:rPr lang="en-US" altLang="ru-RU" sz="1400" dirty="0">
                <a:solidFill>
                  <a:srgbClr val="000099"/>
                </a:solidFill>
              </a:rPr>
              <a:t>“SAL&gt;1000”.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4723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Основы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Часть языка, связанную с запросами, следуя основополагающей работе </a:t>
            </a:r>
            <a:r>
              <a:rPr lang="ru-RU" altLang="ru-RU" sz="1400" dirty="0" err="1">
                <a:solidFill>
                  <a:srgbClr val="000099"/>
                </a:solidFill>
              </a:rPr>
              <a:t>М.Злуфа</a:t>
            </a:r>
            <a:r>
              <a:rPr lang="ru-RU" altLang="ru-RU" sz="1400" dirty="0">
                <a:solidFill>
                  <a:srgbClr val="000099"/>
                </a:solidFill>
              </a:rPr>
              <a:t>,  рассмотрим на схеме: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</a:pPr>
            <a:r>
              <a:rPr lang="en-US" altLang="ru-RU" sz="1400" dirty="0">
                <a:solidFill>
                  <a:srgbClr val="000099"/>
                </a:solidFill>
              </a:rPr>
              <a:t>EMP(NAME, SAL, MGR, DEPT),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</a:pPr>
            <a:r>
              <a:rPr lang="en-US" altLang="ru-RU" sz="1400" dirty="0">
                <a:solidFill>
                  <a:srgbClr val="000099"/>
                </a:solidFill>
              </a:rPr>
              <a:t>SALES(DEPT, ITEM),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</a:pPr>
            <a:r>
              <a:rPr lang="en-US" altLang="ru-RU" sz="1400" dirty="0">
                <a:solidFill>
                  <a:srgbClr val="000099"/>
                </a:solidFill>
              </a:rPr>
              <a:t>SUPPLY(ITEM, SUPPLIER),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TYPE(ITEM, COLOR, SIZE)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Задаём имя таблицы, может быть несуществующей, в специальном поле исходной формы: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таблицы с таким именем нет, вы должны ввести имена столбцов, строкой ниже указать их типы (домены), а в последующих строках записать другие свойства доменов. Теперь таблица определена.</a:t>
            </a:r>
          </a:p>
        </p:txBody>
      </p:sp>
      <p:pic>
        <p:nvPicPr>
          <p:cNvPr id="5" name="Picture 4" descr="Picture 1">
            <a:extLst>
              <a:ext uri="{FF2B5EF4-FFF2-40B4-BE49-F238E27FC236}">
                <a16:creationId xmlns:a16="http://schemas.microsoft.com/office/drawing/2014/main" id="{C6302B51-18C8-47CB-B299-EC575ACF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1750"/>
            <a:ext cx="3888432" cy="122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5987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Основы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же таблица существует, появится ее схема: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нижней строке в столбце </a:t>
            </a:r>
            <a:r>
              <a:rPr lang="en-US" altLang="ru-RU" sz="1400" dirty="0">
                <a:solidFill>
                  <a:srgbClr val="000099"/>
                </a:solidFill>
              </a:rPr>
              <a:t>ITEM</a:t>
            </a:r>
            <a:r>
              <a:rPr lang="ru-RU" altLang="ru-RU" sz="1400" dirty="0">
                <a:solidFill>
                  <a:srgbClr val="000099"/>
                </a:solidFill>
              </a:rPr>
              <a:t> набираем команду </a:t>
            </a:r>
            <a:r>
              <a:rPr lang="en-US" altLang="ru-RU" sz="1400" dirty="0">
                <a:solidFill>
                  <a:srgbClr val="000099"/>
                </a:solidFill>
              </a:rPr>
              <a:t>P., </a:t>
            </a:r>
            <a:r>
              <a:rPr lang="ru-RU" altLang="ru-RU" sz="1400" dirty="0">
                <a:solidFill>
                  <a:srgbClr val="000099"/>
                </a:solidFill>
              </a:rPr>
              <a:t>означающую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печатать столбец </a:t>
            </a:r>
            <a:r>
              <a:rPr lang="en-US" altLang="ru-RU" sz="1400" dirty="0">
                <a:solidFill>
                  <a:srgbClr val="000099"/>
                </a:solidFill>
              </a:rPr>
              <a:t>ITEM”,</a:t>
            </a:r>
            <a:r>
              <a:rPr lang="ru-RU" altLang="ru-RU" sz="1400" dirty="0">
                <a:solidFill>
                  <a:srgbClr val="000099"/>
                </a:solidFill>
              </a:rPr>
              <a:t> а в столбце</a:t>
            </a:r>
            <a:r>
              <a:rPr lang="en-US" altLang="ru-RU" sz="1400" dirty="0">
                <a:solidFill>
                  <a:srgbClr val="000099"/>
                </a:solidFill>
              </a:rPr>
              <a:t> COLOR </a:t>
            </a:r>
            <a:r>
              <a:rPr lang="ru-RU" altLang="ru-RU" sz="1400" dirty="0">
                <a:solidFill>
                  <a:srgbClr val="000099"/>
                </a:solidFill>
              </a:rPr>
              <a:t>помещаем константу</a:t>
            </a:r>
            <a:r>
              <a:rPr lang="en-US" altLang="ru-RU" sz="1400" dirty="0">
                <a:solidFill>
                  <a:srgbClr val="000099"/>
                </a:solidFill>
              </a:rPr>
              <a:t> GREEN </a:t>
            </a:r>
            <a:r>
              <a:rPr lang="ru-RU" altLang="ru-RU" sz="1400" dirty="0">
                <a:solidFill>
                  <a:srgbClr val="000099"/>
                </a:solidFill>
              </a:rPr>
              <a:t>чтобы задать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условие выбора </a:t>
            </a:r>
            <a:r>
              <a:rPr lang="en-US" altLang="ru-RU" sz="1400" dirty="0">
                <a:solidFill>
                  <a:srgbClr val="000099"/>
                </a:solidFill>
              </a:rPr>
              <a:t>COLOR</a:t>
            </a:r>
            <a:r>
              <a:rPr lang="ru-RU" altLang="ru-RU" sz="1400" dirty="0">
                <a:solidFill>
                  <a:srgbClr val="000099"/>
                </a:solidFill>
              </a:rPr>
              <a:t>=</a:t>
            </a:r>
            <a:r>
              <a:rPr lang="en-US" altLang="ru-RU" sz="1400" dirty="0">
                <a:solidFill>
                  <a:srgbClr val="000099"/>
                </a:solidFill>
              </a:rPr>
              <a:t>“GREEN”. </a:t>
            </a:r>
            <a:r>
              <a:rPr lang="ru-RU" altLang="ru-RU" sz="1400" dirty="0">
                <a:solidFill>
                  <a:srgbClr val="000099"/>
                </a:solidFill>
              </a:rPr>
              <a:t>Получаем результат запроса: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Построенный запрос </a:t>
            </a:r>
            <a:r>
              <a:rPr lang="en-US" altLang="ru-RU" sz="1400" dirty="0">
                <a:solidFill>
                  <a:srgbClr val="000099"/>
                </a:solidFill>
              </a:rPr>
              <a:t>QBE </a:t>
            </a:r>
            <a:r>
              <a:rPr lang="ru-RU" altLang="ru-RU" sz="1400" dirty="0">
                <a:solidFill>
                  <a:srgbClr val="000099"/>
                </a:solidFill>
              </a:rPr>
              <a:t>эквивалентен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такому  запросу </a:t>
            </a:r>
            <a:r>
              <a:rPr lang="en-US" altLang="ru-RU" sz="1400" dirty="0">
                <a:solidFill>
                  <a:srgbClr val="000099"/>
                </a:solidFill>
              </a:rPr>
              <a:t>SQL: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SELECT item FROM type WHERE color=‘GREEN’</a:t>
            </a:r>
            <a:endParaRPr lang="ru-RU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Выведем имена сотрудников, работающих в отделе игр (TOY) и получающих больше $10000. Запрос:</a:t>
            </a:r>
          </a:p>
        </p:txBody>
      </p:sp>
      <p:pic>
        <p:nvPicPr>
          <p:cNvPr id="6" name="Picture 4" descr="Picture 3">
            <a:extLst>
              <a:ext uri="{FF2B5EF4-FFF2-40B4-BE49-F238E27FC236}">
                <a16:creationId xmlns:a16="http://schemas.microsoft.com/office/drawing/2014/main" id="{3BAC2D9C-085B-49EA-AF91-133D677E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94" y="797743"/>
            <a:ext cx="2796577" cy="7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68416B93-CA6C-483B-945D-25E58AE4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1098995"/>
            <a:ext cx="1835534" cy="294655"/>
          </a:xfrm>
          <a:prstGeom prst="ellips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8BF78777-A7A8-4C6F-815D-B5B8D0C8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986" y="911647"/>
            <a:ext cx="2375594" cy="582240"/>
          </a:xfrm>
          <a:prstGeom prst="wedgeRoundRectCallout">
            <a:avLst>
              <a:gd name="adj1" fmla="val 83303"/>
              <a:gd name="adj2" fmla="val 7141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Эту строку набирает пользователь</a:t>
            </a:r>
          </a:p>
        </p:txBody>
      </p:sp>
      <p:pic>
        <p:nvPicPr>
          <p:cNvPr id="9" name="Picture 5" descr="Picture 4">
            <a:extLst>
              <a:ext uri="{FF2B5EF4-FFF2-40B4-BE49-F238E27FC236}">
                <a16:creationId xmlns:a16="http://schemas.microsoft.com/office/drawing/2014/main" id="{4D16305F-FD39-4E5D-851C-C3DACFF7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79709"/>
            <a:ext cx="1512465" cy="78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Picture 11">
            <a:extLst>
              <a:ext uri="{FF2B5EF4-FFF2-40B4-BE49-F238E27FC236}">
                <a16:creationId xmlns:a16="http://schemas.microsoft.com/office/drawing/2014/main" id="{86ECF57C-9C68-46CA-BDA1-1C5EB4F7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62472"/>
            <a:ext cx="3456384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5CF49922-9A52-4B03-9FA6-A0D5205D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552" y="3171302"/>
            <a:ext cx="3348419" cy="1446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Заметим, что упоминавшееся при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изучении исчисления на доменах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условие принадлежности домен-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 err="1"/>
              <a:t>ного</a:t>
            </a:r>
            <a:r>
              <a:rPr lang="ru-RU" altLang="ru-RU" sz="1400" dirty="0"/>
              <a:t> значения кортежу реализует-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 err="1"/>
              <a:t>ся</a:t>
            </a:r>
            <a:r>
              <a:rPr lang="ru-RU" altLang="ru-RU" sz="1400" dirty="0"/>
              <a:t> за счёт помещения значений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столбцов в одну строку схемы.</a:t>
            </a:r>
          </a:p>
        </p:txBody>
      </p:sp>
    </p:spTree>
    <p:extLst>
      <p:ext uri="{BB962C8B-B14F-4D97-AF65-F5344CB8AC3E}">
        <p14:creationId xmlns:p14="http://schemas.microsoft.com/office/powerpoint/2010/main" val="33200866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Основы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Подчеркивание в имени определяет переменную.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Использование переменных позволяет связывать таблицы.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частности, реализуем связь таблицы </a:t>
            </a:r>
            <a:r>
              <a:rPr lang="en-US" altLang="ru-RU" sz="1400" dirty="0">
                <a:solidFill>
                  <a:srgbClr val="000099"/>
                </a:solidFill>
              </a:rPr>
              <a:t>EMP </a:t>
            </a:r>
            <a:r>
              <a:rPr lang="ru-RU" altLang="ru-RU" sz="1400" dirty="0">
                <a:solidFill>
                  <a:srgbClr val="000099"/>
                </a:solidFill>
              </a:rPr>
              <a:t>с собой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с другой таблицей </a:t>
            </a:r>
            <a:r>
              <a:rPr lang="en-US" altLang="ru-RU" sz="1400" dirty="0">
                <a:solidFill>
                  <a:srgbClr val="000099"/>
                </a:solidFill>
              </a:rPr>
              <a:t>SALES </a:t>
            </a:r>
            <a:r>
              <a:rPr lang="ru-RU" altLang="ru-RU" sz="1400" dirty="0">
                <a:solidFill>
                  <a:srgbClr val="000099"/>
                </a:solidFill>
              </a:rPr>
              <a:t>в запросе: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найти имена и зарплаты служащих, получающих больше,</a:t>
            </a:r>
            <a:r>
              <a:rPr lang="en-US" altLang="ru-RU" sz="1400" i="1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чем </a:t>
            </a:r>
            <a:r>
              <a:rPr lang="ru-RU" altLang="ru-RU" sz="1400" i="1" dirty="0" err="1">
                <a:solidFill>
                  <a:srgbClr val="000099"/>
                </a:solidFill>
              </a:rPr>
              <a:t>Lewis</a:t>
            </a:r>
            <a:r>
              <a:rPr lang="ru-RU" altLang="ru-RU" sz="1400" i="1" dirty="0">
                <a:solidFill>
                  <a:srgbClr val="000099"/>
                </a:solidFill>
              </a:rPr>
              <a:t>,</a:t>
            </a:r>
            <a:r>
              <a:rPr lang="en-US" altLang="ru-RU" sz="1400" i="1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и работающих в отделе, продающем ручки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Эквивалентный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запрос на </a:t>
            </a:r>
            <a:r>
              <a:rPr lang="en-US" altLang="ru-RU" sz="1400" dirty="0">
                <a:solidFill>
                  <a:srgbClr val="000099"/>
                </a:solidFill>
              </a:rPr>
              <a:t>SQL: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select E1.NAME, E1.SAL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from EMP E, EMP E1, SALES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where E.NAME=‘LEWIS’ AND 		– </a:t>
            </a:r>
            <a:r>
              <a:rPr lang="ru-RU" altLang="ru-RU" sz="1400" dirty="0"/>
              <a:t>условие для</a:t>
            </a:r>
            <a:r>
              <a:rPr lang="en-US" altLang="ru-RU" sz="1400" dirty="0"/>
              <a:t> E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           E1.SAL &gt; E.SAL  AND    		– </a:t>
            </a:r>
            <a:r>
              <a:rPr lang="ru-RU" altLang="ru-RU" sz="1400" dirty="0"/>
              <a:t>соединение </a:t>
            </a:r>
            <a:r>
              <a:rPr lang="en-US" altLang="ru-RU" sz="1400" dirty="0"/>
              <a:t>E1 </a:t>
            </a:r>
            <a:r>
              <a:rPr lang="ru-RU" altLang="ru-RU" sz="1400" dirty="0"/>
              <a:t>и </a:t>
            </a:r>
            <a:r>
              <a:rPr lang="en-US" altLang="ru-RU" sz="1400" dirty="0"/>
              <a:t>E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	      E1.DEPT = SALES.DEPT AND</a:t>
            </a:r>
            <a:r>
              <a:rPr lang="ru-RU" altLang="ru-RU" sz="1400" dirty="0"/>
              <a:t> </a:t>
            </a:r>
            <a:r>
              <a:rPr lang="en-US" altLang="ru-RU" sz="1400" dirty="0"/>
              <a:t>	–</a:t>
            </a:r>
            <a:r>
              <a:rPr lang="ru-RU" altLang="ru-RU" sz="1400" dirty="0"/>
              <a:t> соединение </a:t>
            </a:r>
            <a:r>
              <a:rPr lang="en-US" altLang="ru-RU" sz="1400" dirty="0"/>
              <a:t>E1 </a:t>
            </a:r>
            <a:r>
              <a:rPr lang="ru-RU" altLang="ru-RU" sz="1400" dirty="0"/>
              <a:t>и </a:t>
            </a:r>
            <a:r>
              <a:rPr lang="en-US" altLang="ru-RU" sz="1400" dirty="0"/>
              <a:t>SALES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           SALES.ITEM=‘PEN’</a:t>
            </a:r>
            <a:r>
              <a:rPr lang="ru-RU" altLang="ru-RU" sz="1400" dirty="0"/>
              <a:t>  </a:t>
            </a:r>
            <a:r>
              <a:rPr lang="en-US" altLang="ru-RU" sz="1400" dirty="0"/>
              <a:t>			–</a:t>
            </a:r>
            <a:r>
              <a:rPr lang="ru-RU" altLang="ru-RU" sz="1400" dirty="0"/>
              <a:t> условие в </a:t>
            </a:r>
            <a:r>
              <a:rPr lang="en-US" altLang="ru-RU" sz="1400" dirty="0"/>
              <a:t>SALES </a:t>
            </a:r>
          </a:p>
        </p:txBody>
      </p:sp>
      <p:pic>
        <p:nvPicPr>
          <p:cNvPr id="12" name="Picture 4" descr="Picture 15">
            <a:extLst>
              <a:ext uri="{FF2B5EF4-FFF2-40B4-BE49-F238E27FC236}">
                <a16:creationId xmlns:a16="http://schemas.microsoft.com/office/drawing/2014/main" id="{0CB528D9-A97F-420B-B2F6-78A611F1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25" y="1419622"/>
            <a:ext cx="329794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>
            <a:extLst>
              <a:ext uri="{FF2B5EF4-FFF2-40B4-BE49-F238E27FC236}">
                <a16:creationId xmlns:a16="http://schemas.microsoft.com/office/drawing/2014/main" id="{2ED434B5-402B-44E7-B580-BEB67D8C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709" y="1544620"/>
            <a:ext cx="1642734" cy="360363"/>
          </a:xfrm>
          <a:prstGeom prst="wedgeRoundRectCallout">
            <a:avLst>
              <a:gd name="adj1" fmla="val 103252"/>
              <a:gd name="adj2" fmla="val 402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Строка соотв.</a:t>
            </a:r>
            <a:r>
              <a:rPr lang="en-US" altLang="ru-RU" sz="1400" dirty="0"/>
              <a:t>E1</a:t>
            </a:r>
            <a:endParaRPr lang="ru-RU" altLang="ru-RU" sz="1400" dirty="0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D4808AF5-0BC8-49C7-92A4-22CA7B16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314" y="1995772"/>
            <a:ext cx="1486821" cy="360363"/>
          </a:xfrm>
          <a:prstGeom prst="wedgeRoundRectCallout">
            <a:avLst>
              <a:gd name="adj1" fmla="val 117400"/>
              <a:gd name="adj2" fmla="val -3473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Строка соотв.</a:t>
            </a:r>
            <a:r>
              <a:rPr lang="en-US" altLang="ru-RU" sz="1400" dirty="0"/>
              <a:t>E</a:t>
            </a:r>
            <a:endParaRPr lang="ru-RU" altLang="ru-RU" sz="1400" dirty="0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D781001D-3CE5-48BF-9920-CE502482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435846"/>
            <a:ext cx="144016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DC104811-2A26-4F47-BB0F-1D82A4DF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724771"/>
            <a:ext cx="136815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19CF58C0-F942-4F2F-895B-F2441AD8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4024905"/>
            <a:ext cx="216024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AA3A3632-E6E9-433E-94A4-3840394C8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323942"/>
            <a:ext cx="18002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6958004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Основы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записи условия выбора можно работать с шаблонами.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Для этого вводят частичное подчеркивание в начале, середине или конце слова или предложения. В примере в столбце </a:t>
            </a:r>
            <a:r>
              <a:rPr lang="en-US" altLang="ru-RU" sz="1400" dirty="0">
                <a:solidFill>
                  <a:srgbClr val="000099"/>
                </a:solidFill>
              </a:rPr>
              <a:t>ITEM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 I</a:t>
            </a:r>
            <a:r>
              <a:rPr lang="en-US" altLang="ru-RU" sz="1400" u="sng" dirty="0">
                <a:solidFill>
                  <a:srgbClr val="000099"/>
                </a:solidFill>
              </a:rPr>
              <a:t>KE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означает, что ищутся значения, начинающиеся с </a:t>
            </a:r>
            <a:r>
              <a:rPr lang="en-US" altLang="ru-RU" sz="1400" dirty="0">
                <a:solidFill>
                  <a:srgbClr val="000099"/>
                </a:solidFill>
              </a:rPr>
              <a:t>I</a:t>
            </a:r>
            <a:r>
              <a:rPr lang="ru-RU" altLang="ru-RU" sz="1400" dirty="0">
                <a:solidFill>
                  <a:srgbClr val="000099"/>
                </a:solidFill>
              </a:rPr>
              <a:t>, а </a:t>
            </a:r>
            <a:r>
              <a:rPr lang="en-US" altLang="ru-RU" sz="1400" u="sng" dirty="0">
                <a:solidFill>
                  <a:srgbClr val="000099"/>
                </a:solidFill>
              </a:rPr>
              <a:t>KE</a:t>
            </a:r>
            <a:r>
              <a:rPr lang="ru-RU" altLang="ru-RU" sz="1400" dirty="0">
                <a:solidFill>
                  <a:srgbClr val="000099"/>
                </a:solidFill>
              </a:rPr>
              <a:t> переменная, включающая остальную часть слова. Шаблон </a:t>
            </a:r>
            <a:r>
              <a:rPr lang="ru-RU" altLang="ru-RU" sz="1400" u="sng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PA</a:t>
            </a:r>
            <a:r>
              <a:rPr lang="ru-RU" altLang="ru-RU" sz="1400" u="sng" dirty="0">
                <a:solidFill>
                  <a:srgbClr val="000099"/>
                </a:solidFill>
              </a:rPr>
              <a:t>Y</a:t>
            </a:r>
            <a:r>
              <a:rPr lang="ru-RU" altLang="ru-RU" sz="1400" dirty="0">
                <a:solidFill>
                  <a:srgbClr val="000099"/>
                </a:solidFill>
              </a:rPr>
              <a:t>, означает слово, предложение или параграф, такие, что где-то в них содержатся последовательность букв PA. </a:t>
            </a:r>
          </a:p>
        </p:txBody>
      </p:sp>
      <p:pic>
        <p:nvPicPr>
          <p:cNvPr id="11" name="Picture 4" descr="Picture 12">
            <a:extLst>
              <a:ext uri="{FF2B5EF4-FFF2-40B4-BE49-F238E27FC236}">
                <a16:creationId xmlns:a16="http://schemas.microsoft.com/office/drawing/2014/main" id="{633E76CA-C0EB-46F2-9ECB-1E01325C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58076"/>
            <a:ext cx="4319809" cy="12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351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Основы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QBE </a:t>
            </a:r>
            <a:r>
              <a:rPr lang="ru-RU" altLang="ru-RU" sz="1400" dirty="0">
                <a:solidFill>
                  <a:srgbClr val="000099"/>
                </a:solidFill>
              </a:rPr>
              <a:t>можно организовывать запросы в логике второго порядка. Как вы помните, в логике второго порядка кванторы можно навешивать не только на переменные, но ещё и на имена предикатов. А именам предикатов в реализациях реляционных баз соответствуют имена таблиц.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 запроса в логике предикатов 2-го порядка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Выберем все имена таблиц схемы таким запросом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                                             		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Ответ</a:t>
            </a:r>
            <a:r>
              <a:rPr lang="ru-RU" altLang="ru-RU" sz="1400" dirty="0">
                <a:solidFill>
                  <a:srgbClr val="000099"/>
                </a:solidFill>
              </a:rPr>
              <a:t>:  список таблиц EMP, SALES, SUPPLY, TYPE.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Легкость перехода к запросам в логике второго порядка можно для себя прояснить тем, что имя таблицы есть всего лишь первый элемент списка </a:t>
            </a:r>
            <a:r>
              <a:rPr lang="en-US" altLang="ru-RU" sz="1400" dirty="0">
                <a:solidFill>
                  <a:srgbClr val="000099"/>
                </a:solidFill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</a:rPr>
              <a:t>имя_таблицы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 err="1">
                <a:solidFill>
                  <a:srgbClr val="000099"/>
                </a:solidFill>
              </a:rPr>
              <a:t>имя_столбца</a:t>
            </a:r>
            <a:r>
              <a:rPr lang="ru-RU" altLang="ru-RU" sz="1400" dirty="0">
                <a:solidFill>
                  <a:srgbClr val="000099"/>
                </a:solidFill>
              </a:rPr>
              <a:t>+</a:t>
            </a:r>
            <a:r>
              <a:rPr lang="en-US" altLang="ru-RU" sz="1400" dirty="0">
                <a:solidFill>
                  <a:srgbClr val="000099"/>
                </a:solidFill>
              </a:rPr>
              <a:t>&gt;</a:t>
            </a:r>
            <a:r>
              <a:rPr lang="ru-RU" altLang="ru-RU" sz="1400" dirty="0">
                <a:solidFill>
                  <a:srgbClr val="000099"/>
                </a:solidFill>
              </a:rPr>
              <a:t>, так что домен первой колонки как раз содержит имена таблиц и нет принципиальной разницы с последующими столбцами.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Замечание 1</a:t>
            </a:r>
            <a:r>
              <a:rPr lang="ru-RU" altLang="ru-RU" sz="1400" dirty="0">
                <a:solidFill>
                  <a:srgbClr val="000099"/>
                </a:solidFill>
              </a:rPr>
              <a:t>: В реализациях </a:t>
            </a:r>
            <a:r>
              <a:rPr lang="en-US" altLang="ru-RU" sz="1400" dirty="0">
                <a:solidFill>
                  <a:srgbClr val="000099"/>
                </a:solidFill>
              </a:rPr>
              <a:t>QBE</a:t>
            </a:r>
            <a:r>
              <a:rPr lang="ru-RU" altLang="ru-RU" sz="1400" dirty="0">
                <a:solidFill>
                  <a:srgbClr val="000099"/>
                </a:solidFill>
              </a:rPr>
              <a:t> эта возможность может отсутствовать. 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Замечание 2</a:t>
            </a:r>
            <a:r>
              <a:rPr lang="ru-RU" altLang="ru-RU" sz="1400" dirty="0">
                <a:solidFill>
                  <a:srgbClr val="000099"/>
                </a:solidFill>
              </a:rPr>
              <a:t>: В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такие запросы можно организовать через словарь.</a:t>
            </a:r>
          </a:p>
        </p:txBody>
      </p:sp>
      <p:pic>
        <p:nvPicPr>
          <p:cNvPr id="5" name="Picture 4" descr="Picture 9">
            <a:extLst>
              <a:ext uri="{FF2B5EF4-FFF2-40B4-BE49-F238E27FC236}">
                <a16:creationId xmlns:a16="http://schemas.microsoft.com/office/drawing/2014/main" id="{4F6487BE-CC75-47C8-A222-8DB78E94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95686"/>
            <a:ext cx="292004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6179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Выборка с использованием блока условий</a:t>
            </a:r>
            <a:r>
              <a:rPr lang="ru-RU" altLang="ru-RU" sz="20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ru-RU" altLang="ru-RU" sz="1400" dirty="0" err="1">
                <a:solidFill>
                  <a:srgbClr val="000099"/>
                </a:solidFill>
              </a:rPr>
              <a:t>Query-by-Example</a:t>
            </a:r>
            <a:r>
              <a:rPr lang="ru-RU" altLang="ru-RU" sz="1400" dirty="0">
                <a:solidFill>
                  <a:srgbClr val="000099"/>
                </a:solidFill>
              </a:rPr>
              <a:t> существует два двухмерных объекта. Один из них - шаблон таблицы – уже описан. Другой - это </a:t>
            </a:r>
            <a:r>
              <a:rPr lang="ru-RU" altLang="ru-RU" sz="1400" b="1" dirty="0">
                <a:solidFill>
                  <a:srgbClr val="000099"/>
                </a:solidFill>
              </a:rPr>
              <a:t>блок условий</a:t>
            </a:r>
            <a:r>
              <a:rPr lang="ru-RU" altLang="ru-RU" sz="1400" dirty="0">
                <a:solidFill>
                  <a:srgbClr val="000099"/>
                </a:solidFill>
              </a:rPr>
              <a:t>, имеющий всегда заголовок CONDITIONS. Пустой блок условий может быть выведен в любое время. Он позволяет задать одно или несколько условий, которые трудно выразить в шаблонах таблиц.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Пример:</a:t>
            </a:r>
            <a:r>
              <a:rPr lang="ru-RU" altLang="ru-RU" sz="1400" dirty="0">
                <a:solidFill>
                  <a:srgbClr val="000099"/>
                </a:solidFill>
              </a:rPr>
              <a:t> Вывести имена сотрудников, зарплата которых больше суммы зарплат Jones и </a:t>
            </a:r>
            <a:r>
              <a:rPr lang="ru-RU" altLang="ru-RU" sz="1400" dirty="0" err="1">
                <a:solidFill>
                  <a:srgbClr val="000099"/>
                </a:solidFill>
              </a:rPr>
              <a:t>Nelson</a:t>
            </a:r>
            <a:r>
              <a:rPr lang="ru-RU" altLang="ru-RU" sz="1400" dirty="0">
                <a:solidFill>
                  <a:srgbClr val="000099"/>
                </a:solidFill>
              </a:rPr>
              <a:t>. Естественно, это простое условие могло быть выражено заменой </a:t>
            </a:r>
            <a:r>
              <a:rPr lang="ru-RU" altLang="ru-RU" sz="1400" u="sng" dirty="0">
                <a:solidFill>
                  <a:srgbClr val="000099"/>
                </a:solidFill>
              </a:rPr>
              <a:t>S1</a:t>
            </a:r>
            <a:r>
              <a:rPr lang="ru-RU" altLang="ru-RU" sz="1400" dirty="0">
                <a:solidFill>
                  <a:srgbClr val="000099"/>
                </a:solidFill>
              </a:rPr>
              <a:t> на "&gt;(S2+S3)" в первой строке таблицы EMP.</a:t>
            </a:r>
          </a:p>
        </p:txBody>
      </p:sp>
      <p:pic>
        <p:nvPicPr>
          <p:cNvPr id="6" name="Рисунок 1">
            <a:extLst>
              <a:ext uri="{FF2B5EF4-FFF2-40B4-BE49-F238E27FC236}">
                <a16:creationId xmlns:a16="http://schemas.microsoft.com/office/drawing/2014/main" id="{AF9359DD-05E2-440A-864A-D2C92079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9033"/>
            <a:ext cx="3539925" cy="115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513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E2816"/>
                </a:solidFill>
              </a:rPr>
              <a:t>QBE. </a:t>
            </a:r>
            <a:r>
              <a:rPr lang="ru-RU" altLang="ru-RU" sz="2000" b="1" dirty="0">
                <a:solidFill>
                  <a:srgbClr val="CE2816"/>
                </a:solidFill>
              </a:rPr>
              <a:t>Команды </a:t>
            </a:r>
            <a:r>
              <a:rPr lang="en-US" altLang="ru-RU" sz="2000" b="1" dirty="0">
                <a:solidFill>
                  <a:srgbClr val="CE2816"/>
                </a:solidFill>
              </a:rPr>
              <a:t>DML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Вставка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eaLnBrk="1" hangingPunct="1"/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Удаление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eaLnBrk="1" hangingPunct="1"/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0099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Обновление</a:t>
            </a:r>
          </a:p>
        </p:txBody>
      </p:sp>
      <p:pic>
        <p:nvPicPr>
          <p:cNvPr id="5" name="Picture 4" descr="Picture 36">
            <a:extLst>
              <a:ext uri="{FF2B5EF4-FFF2-40B4-BE49-F238E27FC236}">
                <a16:creationId xmlns:a16="http://schemas.microsoft.com/office/drawing/2014/main" id="{FEB778C8-4289-4533-9B5A-F3250F25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8352"/>
            <a:ext cx="2880469" cy="10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icture 37">
            <a:extLst>
              <a:ext uri="{FF2B5EF4-FFF2-40B4-BE49-F238E27FC236}">
                <a16:creationId xmlns:a16="http://schemas.microsoft.com/office/drawing/2014/main" id="{C8B527CF-074A-4421-8247-1ABC3BB5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1854"/>
            <a:ext cx="3041517" cy="101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icture 38">
            <a:extLst>
              <a:ext uri="{FF2B5EF4-FFF2-40B4-BE49-F238E27FC236}">
                <a16:creationId xmlns:a16="http://schemas.microsoft.com/office/drawing/2014/main" id="{FF3E8292-3064-4E79-8505-F8F78FBC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06" y="3169768"/>
            <a:ext cx="30241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3511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E2816"/>
                </a:solidFill>
              </a:rPr>
              <a:t>QBE. </a:t>
            </a:r>
            <a:r>
              <a:rPr lang="ru-RU" altLang="ru-RU" sz="2000" b="1" dirty="0">
                <a:solidFill>
                  <a:srgbClr val="CE2816"/>
                </a:solidFill>
              </a:rPr>
              <a:t>Создание таблицы</a:t>
            </a:r>
            <a:r>
              <a:rPr lang="ru-RU" altLang="ru-RU" sz="20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Создается таблица с именем EMP и столбцами NAME, SAL, MGR, DEPT. Начав с пустого шаблона, пользователь заполняет заголовки именами полей. Оператор I. справа от EMP относится ко всей строке заголовков столбцов.</a:t>
            </a: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Теперь задаем типы данных·</a:t>
            </a:r>
          </a:p>
          <a:p>
            <a:pPr indent="360000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TYPE задает тип данных, (CHAR, </a:t>
            </a:r>
          </a:p>
          <a:p>
            <a:pPr indent="360000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	FLOAT,FIXED и т.д.)</a:t>
            </a:r>
          </a:p>
          <a:p>
            <a:pPr indent="360000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LENGTH задает ширину поля.</a:t>
            </a:r>
          </a:p>
          <a:p>
            <a:pPr indent="360000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KEY указывает поля </a:t>
            </a:r>
            <a:r>
              <a:rPr lang="ru-RU" altLang="ru-RU" sz="1400" dirty="0" err="1">
                <a:solidFill>
                  <a:srgbClr val="000099"/>
                </a:solidFill>
              </a:rPr>
              <a:t>первичн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ключа (значение K это Key - ключ, </a:t>
            </a: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	NK это </a:t>
            </a:r>
            <a:r>
              <a:rPr lang="ru-RU" altLang="ru-RU" sz="1400" dirty="0" err="1">
                <a:solidFill>
                  <a:srgbClr val="000099"/>
                </a:solidFill>
              </a:rPr>
              <a:t>NonKey</a:t>
            </a:r>
            <a:r>
              <a:rPr lang="ru-RU" altLang="ru-RU" sz="1400" dirty="0">
                <a:solidFill>
                  <a:srgbClr val="000099"/>
                </a:solidFill>
              </a:rPr>
              <a:t> - не ключ.)</a:t>
            </a:r>
          </a:p>
          <a:p>
            <a:pPr indent="360000" eaLnBrk="1" hangingPunct="1">
              <a:spcAft>
                <a:spcPts val="600"/>
              </a:spcAft>
            </a:pPr>
            <a:r>
              <a:rPr lang="en-US" altLang="ru-RU" sz="1400" dirty="0">
                <a:solidFill>
                  <a:srgbClr val="000099"/>
                </a:solidFill>
              </a:rPr>
              <a:t>DOMAIN – </a:t>
            </a:r>
            <a:r>
              <a:rPr lang="ru-RU" altLang="ru-RU" sz="1400" dirty="0">
                <a:solidFill>
                  <a:srgbClr val="000099"/>
                </a:solidFill>
              </a:rPr>
              <a:t>имя домена</a:t>
            </a:r>
          </a:p>
          <a:p>
            <a:pPr indent="360000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SYSNULL (System </a:t>
            </a:r>
            <a:r>
              <a:rPr lang="ru-RU" altLang="ru-RU" sz="1400" dirty="0" err="1">
                <a:solidFill>
                  <a:srgbClr val="000099"/>
                </a:solidFill>
              </a:rPr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) задает </a:t>
            </a:r>
          </a:p>
          <a:p>
            <a:pPr indent="360000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необязательный символ, обозначающий </a:t>
            </a:r>
            <a:r>
              <a:rPr lang="ru-RU" altLang="ru-RU" sz="1400" dirty="0" err="1">
                <a:solidFill>
                  <a:srgbClr val="000099"/>
                </a:solidFill>
              </a:rPr>
              <a:t>null</a:t>
            </a:r>
            <a:r>
              <a:rPr lang="ru-RU" altLang="ru-RU" sz="1400" dirty="0">
                <a:solidFill>
                  <a:srgbClr val="000099"/>
                </a:solidFill>
              </a:rPr>
              <a:t>-значение. </a:t>
            </a:r>
          </a:p>
          <a:p>
            <a:pPr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примере для обозначения </a:t>
            </a:r>
            <a:r>
              <a:rPr lang="en-US" altLang="ru-RU" sz="1400" dirty="0">
                <a:solidFill>
                  <a:srgbClr val="000099"/>
                </a:solidFill>
              </a:rPr>
              <a:t>Null </a:t>
            </a:r>
            <a:r>
              <a:rPr lang="ru-RU" altLang="ru-RU" sz="1400" dirty="0">
                <a:solidFill>
                  <a:srgbClr val="000099"/>
                </a:solidFill>
              </a:rPr>
              <a:t>использован символ -.</a:t>
            </a:r>
          </a:p>
        </p:txBody>
      </p:sp>
      <p:pic>
        <p:nvPicPr>
          <p:cNvPr id="9" name="Picture 4" descr="Picture 43">
            <a:extLst>
              <a:ext uri="{FF2B5EF4-FFF2-40B4-BE49-F238E27FC236}">
                <a16:creationId xmlns:a16="http://schemas.microsoft.com/office/drawing/2014/main" id="{CD2BD12E-DFD7-411C-B726-E26F2083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730" y="1368940"/>
            <a:ext cx="2880320" cy="81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Picture 45">
            <a:extLst>
              <a:ext uri="{FF2B5EF4-FFF2-40B4-BE49-F238E27FC236}">
                <a16:creationId xmlns:a16="http://schemas.microsoft.com/office/drawing/2014/main" id="{95BB4BEC-289C-47B6-BE90-26B7865F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86" y="2534628"/>
            <a:ext cx="4104456" cy="131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4407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Ограниченность </a:t>
            </a:r>
            <a:r>
              <a:rPr lang="en-US" altLang="ru-RU" sz="2000" b="1" dirty="0">
                <a:solidFill>
                  <a:srgbClr val="CE2816"/>
                </a:solidFill>
              </a:rPr>
              <a:t>QBE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91580" y="461651"/>
            <a:ext cx="756084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Возможно, вы заметили, что </a:t>
            </a:r>
            <a:r>
              <a:rPr lang="en-US" altLang="ru-RU" sz="1400" dirty="0">
                <a:solidFill>
                  <a:srgbClr val="000099"/>
                </a:solidFill>
              </a:rPr>
              <a:t>QBE </a:t>
            </a:r>
            <a:r>
              <a:rPr lang="ru-RU" altLang="ru-RU" sz="1400" dirty="0">
                <a:solidFill>
                  <a:srgbClr val="000099"/>
                </a:solidFill>
              </a:rPr>
              <a:t>в представленной версии существенно уже чем </a:t>
            </a:r>
            <a:r>
              <a:rPr lang="en-US" altLang="ru-RU" sz="1400" dirty="0">
                <a:solidFill>
                  <a:srgbClr val="000099"/>
                </a:solidFill>
              </a:rPr>
              <a:t>SQL. </a:t>
            </a:r>
            <a:r>
              <a:rPr lang="ru-RU" altLang="ru-RU" sz="1400" dirty="0">
                <a:solidFill>
                  <a:srgbClr val="000099"/>
                </a:solidFill>
              </a:rPr>
              <a:t>Например, отсутствуют иерархические запросы. При более глубоком изучении современных версий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увидим, что различия ещё значительней.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Почему же языки, начинающиеся с эквивалентных исчислений (на кортежах и доменах) так расходятся в дальнейшем? Дело в отличиях идеологии построения.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QBE </a:t>
            </a:r>
            <a:r>
              <a:rPr lang="ru-RU" altLang="ru-RU" sz="1400" dirty="0">
                <a:solidFill>
                  <a:srgbClr val="000099"/>
                </a:solidFill>
              </a:rPr>
              <a:t>пользователю предоставляются схемы данных. На них как на шаблоне выстраиваются фрагменты текста запроса, который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собирается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на основе выбранных схем. Отсюда ограничения. В классической схеме </a:t>
            </a:r>
            <a:r>
              <a:rPr lang="ru-RU" altLang="ru-RU" sz="1400" dirty="0" err="1">
                <a:solidFill>
                  <a:srgbClr val="000099"/>
                </a:solidFill>
              </a:rPr>
              <a:t>Злуфа</a:t>
            </a:r>
            <a:r>
              <a:rPr lang="ru-RU" altLang="ru-RU" sz="1400" dirty="0">
                <a:solidFill>
                  <a:srgbClr val="000099"/>
                </a:solidFill>
              </a:rPr>
              <a:t> можно представить иерархию, но нельзя задать подстроки </a:t>
            </a:r>
            <a:r>
              <a:rPr lang="en-US" altLang="ru-RU" sz="1400" dirty="0">
                <a:solidFill>
                  <a:srgbClr val="000099"/>
                </a:solidFill>
              </a:rPr>
              <a:t>START WITH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CONNECT BY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Запросы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строятся как текст с фрагментами, разделёнными функционально.  Как показывает опыт расширение языка в такой структуре выполняется проще.</a:t>
            </a:r>
          </a:p>
        </p:txBody>
      </p:sp>
    </p:spTree>
    <p:extLst>
      <p:ext uri="{BB962C8B-B14F-4D97-AF65-F5344CB8AC3E}">
        <p14:creationId xmlns:p14="http://schemas.microsoft.com/office/powerpoint/2010/main" val="182755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 терминологии </a:t>
            </a:r>
            <a:r>
              <a:rPr lang="en-US" altLang="ru-RU" sz="2000" b="1" dirty="0">
                <a:solidFill>
                  <a:srgbClr val="CE2816"/>
                </a:solidFill>
              </a:rPr>
              <a:t>SQL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A77280-451F-41D5-9DDC-A0B781B9C03C}"/>
              </a:ext>
            </a:extLst>
          </p:cNvPr>
          <p:cNvSpPr/>
          <p:nvPr/>
        </p:nvSpPr>
        <p:spPr>
          <a:xfrm>
            <a:off x="1115616" y="463203"/>
            <a:ext cx="676875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Выделяются следующие подъязыки: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Язык определения данных (ЯОД). Он же</a:t>
            </a:r>
            <a:r>
              <a:rPr lang="en-US" altLang="ru-RU" sz="1400" dirty="0">
                <a:solidFill>
                  <a:srgbClr val="000099"/>
                </a:solidFill>
              </a:rPr>
              <a:t> Data Definition Language (DDL)</a:t>
            </a:r>
            <a:r>
              <a:rPr lang="ru-RU" altLang="ru-RU" sz="1400" dirty="0">
                <a:solidFill>
                  <a:srgbClr val="000099"/>
                </a:solidFill>
              </a:rPr>
              <a:t>. Определяет структуру </a:t>
            </a:r>
            <a:r>
              <a:rPr lang="ru-RU" altLang="ru-RU" sz="1400" dirty="0" err="1">
                <a:solidFill>
                  <a:srgbClr val="000099"/>
                </a:solidFill>
              </a:rPr>
              <a:t>базы,задает</a:t>
            </a:r>
            <a:r>
              <a:rPr lang="ru-RU" altLang="ru-RU" sz="1400" dirty="0">
                <a:solidFill>
                  <a:srgbClr val="000099"/>
                </a:solidFill>
              </a:rPr>
              <a:t> пользователей, хранимые объекты и привилегии доступа к ним.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Язык манипулирования данными (ЯМД). Он же </a:t>
            </a:r>
            <a:r>
              <a:rPr lang="en-US" altLang="ru-RU" sz="1400" dirty="0">
                <a:solidFill>
                  <a:srgbClr val="000099"/>
                </a:solidFill>
              </a:rPr>
              <a:t>Data Manipulation Language (DML). </a:t>
            </a:r>
            <a:r>
              <a:rPr lang="ru-RU" altLang="ru-RU" sz="1400" dirty="0">
                <a:solidFill>
                  <a:srgbClr val="000099"/>
                </a:solidFill>
              </a:rPr>
              <a:t>Вставляет, обновляет и удаляет данные и выполняет запросы к ним.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Язык управления данными (транзакциями) </a:t>
            </a:r>
            <a:r>
              <a:rPr lang="en-US" altLang="ru-RU" sz="1400" dirty="0">
                <a:solidFill>
                  <a:srgbClr val="000099"/>
                </a:solidFill>
              </a:rPr>
              <a:t>Data Control Language (DCL)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E2816"/>
                </a:solidFill>
              </a:rPr>
              <a:t>QBE. </a:t>
            </a:r>
            <a:r>
              <a:rPr lang="ru-RU" altLang="ru-RU" sz="2000" b="1" dirty="0">
                <a:solidFill>
                  <a:srgbClr val="CE2816"/>
                </a:solidFill>
              </a:rPr>
              <a:t>Приложение: Содержание использованных таблиц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pic>
        <p:nvPicPr>
          <p:cNvPr id="5" name="Picture 3" descr="Table 1">
            <a:extLst>
              <a:ext uri="{FF2B5EF4-FFF2-40B4-BE49-F238E27FC236}">
                <a16:creationId xmlns:a16="http://schemas.microsoft.com/office/drawing/2014/main" id="{1D3767D3-82D2-4ACE-BE47-2F29E41F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600817"/>
            <a:ext cx="3314248" cy="17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 descr="Table 2">
            <a:extLst>
              <a:ext uri="{FF2B5EF4-FFF2-40B4-BE49-F238E27FC236}">
                <a16:creationId xmlns:a16="http://schemas.microsoft.com/office/drawing/2014/main" id="{0C9E4A1A-52A7-4008-B521-C22CCC80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84039"/>
            <a:ext cx="4390828" cy="2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Table 3">
            <a:extLst>
              <a:ext uri="{FF2B5EF4-FFF2-40B4-BE49-F238E27FC236}">
                <a16:creationId xmlns:a16="http://schemas.microsoft.com/office/drawing/2014/main" id="{5501EAA0-8D5D-42C5-80EA-21AA0907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15643"/>
            <a:ext cx="2663577" cy="167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90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Заключение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1043608" y="466102"/>
            <a:ext cx="7056784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Изучены основы двух наиболее распространённых языков баз данных –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QBE.</a:t>
            </a:r>
            <a:r>
              <a:rPr lang="ru-RU" altLang="ru-RU" sz="1400" dirty="0">
                <a:solidFill>
                  <a:srgbClr val="000099"/>
                </a:solidFill>
              </a:rPr>
              <a:t> Для практической работы необходимо более полное изучение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. Эта цель не могла быть достигнута в нашем общем и очень насыщенном курсе. Так что, если желаете стать профессионалом, переходите к сертифицированным курсам </a:t>
            </a:r>
            <a:r>
              <a:rPr lang="en-US" altLang="ru-RU" sz="1400" dirty="0">
                <a:solidFill>
                  <a:srgbClr val="000099"/>
                </a:solidFill>
              </a:rPr>
              <a:t>Oracle, DB2 (</a:t>
            </a:r>
            <a:r>
              <a:rPr lang="ru-RU" altLang="ru-RU" sz="1400" dirty="0">
                <a:solidFill>
                  <a:srgbClr val="000099"/>
                </a:solidFill>
              </a:rPr>
              <a:t>фирмы </a:t>
            </a:r>
            <a:r>
              <a:rPr lang="en-US" altLang="ru-RU" sz="1400" dirty="0">
                <a:solidFill>
                  <a:srgbClr val="000099"/>
                </a:solidFill>
              </a:rPr>
              <a:t>IBM)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dirty="0">
                <a:solidFill>
                  <a:srgbClr val="000099"/>
                </a:solidFill>
              </a:rPr>
              <a:t>MS </a:t>
            </a:r>
            <a:r>
              <a:rPr lang="en-US" altLang="ru-RU" sz="1400" dirty="0" err="1">
                <a:solidFill>
                  <a:srgbClr val="000099"/>
                </a:solidFill>
              </a:rPr>
              <a:t>SQLServer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современных СУБД, как правило, нарушается свойство атомарности. Используется двухслойная архитектура, реализуемая за счёт использования регулярных выражений 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типов </a:t>
            </a:r>
            <a:r>
              <a:rPr lang="en-US" altLang="ru-RU" sz="1400" dirty="0">
                <a:solidFill>
                  <a:srgbClr val="000099"/>
                </a:solidFill>
              </a:rPr>
              <a:t>XML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табличной модели эмулируется масса других моделей данных. Мы рассмотрели только иерархическую модель.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Помните, что современные профессиональные ИС могут включать в себя десятки и сотни продуктов (в том числе разных вендоров), а включение нового продукта может привести к расширению используемых моделей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328724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16738</TotalTime>
  <Words>11128</Words>
  <Application>Microsoft Office PowerPoint</Application>
  <PresentationFormat>Экран (16:9)</PresentationFormat>
  <Paragraphs>1023</Paragraphs>
  <Slides>92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92</vt:i4>
      </vt:variant>
    </vt:vector>
  </HeadingPairs>
  <TitlesOfParts>
    <vt:vector size="99" baseType="lpstr">
      <vt:lpstr>Arial</vt:lpstr>
      <vt:lpstr>Calibri</vt:lpstr>
      <vt:lpstr>Symbol</vt:lpstr>
      <vt:lpstr>Times New Roman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Часть I. Язык 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1.2. Запросы в 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II. Язык QBE (Query-by-example)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721</cp:revision>
  <dcterms:created xsi:type="dcterms:W3CDTF">2014-10-05T21:41:36Z</dcterms:created>
  <dcterms:modified xsi:type="dcterms:W3CDTF">2022-05-06T09:37:14Z</dcterms:modified>
</cp:coreProperties>
</file>