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8" r:id="rId5"/>
    <p:sldId id="270" r:id="rId6"/>
    <p:sldId id="273" r:id="rId7"/>
    <p:sldId id="272" r:id="rId8"/>
    <p:sldId id="275" r:id="rId9"/>
    <p:sldId id="274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9" autoAdjust="0"/>
    <p:restoredTop sz="74662" autoAdjust="0"/>
  </p:normalViewPr>
  <p:slideViewPr>
    <p:cSldViewPr>
      <p:cViewPr varScale="1">
        <p:scale>
          <a:sx n="61" d="100"/>
          <a:sy n="61" d="100"/>
        </p:scale>
        <p:origin x="1903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4FF24B-0019-4B0D-B0B9-32F14B2E2C78}" type="datetimeFigureOut">
              <a:rPr lang="ru-RU"/>
              <a:pPr>
                <a:defRPr/>
              </a:pPr>
              <a:t>18.06.2020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DD994F-3BAF-42D9-A83D-4EE4A2B12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4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 уважаемая комиссия.</a:t>
            </a:r>
          </a:p>
          <a:p>
            <a:r>
              <a:rPr lang="ru-RU" dirty="0" smtClean="0"/>
              <a:t>Представляю ВКР на тему Разработка алгоритма централизованного управления автомобилями для систем </a:t>
            </a:r>
            <a:r>
              <a:rPr lang="ru-RU" dirty="0" err="1" smtClean="0"/>
              <a:t>автоведения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16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пробки на дорогах.</a:t>
            </a:r>
          </a:p>
          <a:p>
            <a:r>
              <a:rPr lang="ru-RU" dirty="0" smtClean="0"/>
              <a:t>Причина проблемы: человеческий фактор (а именно: низкая организованность людей, например: людям очень трудно одновременно начать ехать на зеленый свет светофора)</a:t>
            </a:r>
          </a:p>
          <a:p>
            <a:r>
              <a:rPr lang="ru-RU" dirty="0" smtClean="0"/>
              <a:t>Решение проблемы: автопилотируемые машины с централизованной раздачей маршрутов движения.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32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4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выполнения поставленных задач был разработан алгоритм: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19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Пространственно-временной означает, что алгоритм хранит положение каждой машины в каждый момент времени. Это позволяет</a:t>
            </a:r>
          </a:p>
          <a:p>
            <a:r>
              <a:rPr lang="ru-RU" dirty="0" smtClean="0"/>
              <a:t>	во первых) объезжать не только стационарные препятствия, но и динамические</a:t>
            </a:r>
          </a:p>
          <a:p>
            <a:r>
              <a:rPr lang="ru-RU" dirty="0" smtClean="0"/>
              <a:t>	во вторых) это позволяет найти оптимальный путь, так как можно планировать маршрут на протяжении всего движения машины.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19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АСтар</a:t>
            </a:r>
            <a:r>
              <a:rPr lang="ru-RU" dirty="0" smtClean="0"/>
              <a:t> с приоритетом обхода. За основу взят стандартный алгоритм быстрого поиска кратчайшего пути </a:t>
            </a:r>
            <a:r>
              <a:rPr lang="ru-RU" dirty="0" err="1" smtClean="0"/>
              <a:t>АСтар</a:t>
            </a:r>
            <a:r>
              <a:rPr lang="ru-RU" dirty="0" smtClean="0"/>
              <a:t>. Этот алгоритм возвращает первое найденное неплохое решение. </a:t>
            </a:r>
            <a:r>
              <a:rPr lang="ru-RU" dirty="0" err="1" smtClean="0"/>
              <a:t>АСтар</a:t>
            </a:r>
            <a:r>
              <a:rPr lang="ru-RU" dirty="0" smtClean="0"/>
              <a:t> в первую очередь перебирает узлы с наименьшим весом. Вес узла складывается из пройденного расстояния и примерного расстояния до цели. Примерное расстояние оценивает эвристическая функция.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937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данном случае роль эвристической функции играют эталонные маршруты, заранее построенные по алгоритму </a:t>
            </a:r>
            <a:r>
              <a:rPr lang="ru-RU" dirty="0" err="1" smtClean="0"/>
              <a:t>Флойда</a:t>
            </a:r>
            <a:r>
              <a:rPr lang="ru-RU" dirty="0" smtClean="0"/>
              <a:t>. Алгоритм </a:t>
            </a:r>
            <a:r>
              <a:rPr lang="ru-RU" dirty="0" err="1" smtClean="0"/>
              <a:t>Флойда</a:t>
            </a:r>
            <a:r>
              <a:rPr lang="ru-RU" dirty="0" smtClean="0"/>
              <a:t> находит наилучший маршрут между каждой парой точек.</a:t>
            </a:r>
          </a:p>
          <a:p>
            <a:endParaRPr lang="ru-RU" dirty="0" smtClean="0"/>
          </a:p>
          <a:p>
            <a:r>
              <a:rPr lang="ru-RU" dirty="0" smtClean="0"/>
              <a:t>Стоимость узла в разработанном алгоритме складывается из пройденного времени и предполагаемого времени до цели. Стоимость узла, основанная на времени, а не на расстоянии позволяет находить более оптимальные маршруты, где иногда быстрее подождать и пропустить проезжающую машину, чем объезжать 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91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Разработанный алгоритм позволяет находить самый быстрый путь до цели, объехав все виды препятствий.</a:t>
            </a:r>
          </a:p>
          <a:p>
            <a:endParaRPr lang="ru-RU" dirty="0" smtClean="0"/>
          </a:p>
          <a:p>
            <a:r>
              <a:rPr lang="ru-RU" dirty="0" smtClean="0"/>
              <a:t>был проведен эксперимент в котором</a:t>
            </a:r>
          </a:p>
          <a:p>
            <a:r>
              <a:rPr lang="ru-RU" dirty="0" smtClean="0"/>
              <a:t>	машины добавляются в случайное время, в случайном месте</a:t>
            </a:r>
          </a:p>
          <a:p>
            <a:r>
              <a:rPr lang="ru-RU" dirty="0" smtClean="0"/>
              <a:t>	но при этом у каждой заранее заданы точки прибытия на стоянку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на видео </a:t>
            </a:r>
            <a:r>
              <a:rPr lang="ru-RU" dirty="0" err="1" smtClean="0"/>
              <a:t>видео</a:t>
            </a:r>
            <a:r>
              <a:rPr lang="ru-RU" dirty="0" smtClean="0"/>
              <a:t> видно</a:t>
            </a:r>
          </a:p>
          <a:p>
            <a:r>
              <a:rPr lang="ru-RU" dirty="0" smtClean="0"/>
              <a:t>Что машины не врезаются друг в друга и успешно объезжают стационарное препятствие.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машины могут проезжать по ранее занятому месту.</a:t>
            </a:r>
          </a:p>
          <a:p>
            <a:r>
              <a:rPr lang="ru-RU" dirty="0" smtClean="0"/>
              <a:t>машинам не нужны светофоры для координации. Соответственно и тратить время, стоя на светофорах, не надо.</a:t>
            </a:r>
          </a:p>
          <a:p>
            <a:r>
              <a:rPr lang="ru-RU" dirty="0" smtClean="0"/>
              <a:t>так же видно, что машины могут заранее остановиться и пропустить проезжающие мимо машины, если ожидание занимает меньше времени, чем объехать рядом идущие машины.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468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DD994F-3BAF-42D9-A83D-4EE4A2B12B5A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7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A1B5-22AB-4F4F-82C4-3832FF5BA1AD}" type="datetime1">
              <a:rPr lang="ru-RU" smtClean="0"/>
              <a:pPr>
                <a:defRPr/>
              </a:pPr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AE68-DA05-4302-A8E7-9A0B20426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F612-06B2-4D34-A2E5-2FC6701A2080}" type="datetime1">
              <a:rPr lang="ru-RU" smtClean="0"/>
              <a:pPr>
                <a:defRPr/>
              </a:pPr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0C8A-C67F-484C-A6ED-BE30834F2A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59B5-5097-40D6-8C51-A22DC8E7662A}" type="datetime1">
              <a:rPr lang="ru-RU" smtClean="0"/>
              <a:pPr>
                <a:defRPr/>
              </a:pPr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21EDE-ACD2-42AC-90A0-7C5EB3A3ED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70609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FD7B-A1DB-42ED-89C7-B9C31F39F9E4}" type="datetime1">
              <a:rPr lang="ru-RU" smtClean="0"/>
              <a:pPr>
                <a:defRPr/>
              </a:pPr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latin typeface="+mn-lt"/>
              </a:defRPr>
            </a:lvl1pPr>
          </a:lstStyle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0C66-53A4-4EC7-AFE3-63C9FA97A64B}" type="datetime1">
              <a:rPr lang="ru-RU" smtClean="0"/>
              <a:pPr>
                <a:defRPr/>
              </a:pPr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861D-DBD1-40C1-A0B4-15BE2BD9D9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63408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95F4-BA7F-4EB2-A230-D3C34E9E0724}" type="datetime1">
              <a:rPr lang="ru-RU" smtClean="0"/>
              <a:pPr>
                <a:defRPr/>
              </a:pPr>
              <a:t>18.06.2020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8763A-BB61-4CA5-A396-8A472B04B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429420" cy="72008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3305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3305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B8A9-86CA-47B9-87AE-D75DF06C0FE4}" type="datetime1">
              <a:rPr lang="ru-RU" smtClean="0"/>
              <a:pPr>
                <a:defRPr/>
              </a:pPr>
              <a:t>18.06.2020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2CE0-31A1-405E-83A9-73E05FF8F2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500858" cy="72008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0C64-E344-454B-88BC-860AA22D39EA}" type="datetime1">
              <a:rPr lang="ru-RU" smtClean="0"/>
              <a:pPr>
                <a:defRPr/>
              </a:pPr>
              <a:t>18.06.2020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16B25-30B9-44D1-BDD3-24091E994B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CF31-5680-4CC1-BAA2-F43F58DC9D79}" type="datetime1">
              <a:rPr lang="ru-RU" smtClean="0"/>
              <a:pPr>
                <a:defRPr/>
              </a:pPr>
              <a:t>18.06.2020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2C083-5B1A-449D-8928-55AB4BD893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A688-1333-4F4C-9C63-0CEB9663E9DD}" type="datetime1">
              <a:rPr lang="ru-RU" smtClean="0"/>
              <a:pPr>
                <a:defRPr/>
              </a:pPr>
              <a:t>18.06.2020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A7C1-86D5-49BB-BFC2-7F12CBECA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054E0-CDDE-4F82-9D04-5A354ADEBC7D}" type="datetime1">
              <a:rPr lang="ru-RU" smtClean="0"/>
              <a:pPr>
                <a:defRPr/>
              </a:pPr>
              <a:t>18.06.2020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AA62-94E7-4F32-9078-5CED474542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071538" y="238463"/>
            <a:ext cx="70009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4D704D-1B25-444E-8A2D-891197753BA0}" type="datetime1">
              <a:rPr lang="ru-RU" smtClean="0"/>
              <a:pPr>
                <a:defRPr/>
              </a:pPr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864EE6-CFDD-4F44-B976-60E8BA791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212119" y="165205"/>
            <a:ext cx="8807218" cy="1136123"/>
            <a:chOff x="212119" y="165205"/>
            <a:chExt cx="8807218" cy="1136123"/>
          </a:xfrm>
        </p:grpSpPr>
        <p:pic>
          <p:nvPicPr>
            <p:cNvPr id="2" name="Picture 2" descr="Рисунок5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47767" y="165205"/>
              <a:ext cx="1071570" cy="113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3" descr="Рисунок6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12119" y="178571"/>
              <a:ext cx="857256" cy="1109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95536" y="-85142"/>
            <a:ext cx="8286750" cy="1785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dirty="0">
                <a:cs typeface="Arial" charset="0"/>
              </a:rPr>
              <a:t>Федеральное государственное бюджетное образовательное </a:t>
            </a:r>
            <a:br>
              <a:rPr lang="ru-RU" sz="1800" dirty="0">
                <a:cs typeface="Arial" charset="0"/>
              </a:rPr>
            </a:br>
            <a:r>
              <a:rPr lang="ru-RU" sz="1800" dirty="0">
                <a:cs typeface="Arial" charset="0"/>
              </a:rPr>
              <a:t>учреждение</a:t>
            </a:r>
            <a:r>
              <a:rPr lang="en-US" sz="1800" dirty="0">
                <a:cs typeface="Arial" charset="0"/>
              </a:rPr>
              <a:t> </a:t>
            </a:r>
            <a:r>
              <a:rPr lang="ru-RU" sz="1800" dirty="0">
                <a:cs typeface="Arial" charset="0"/>
              </a:rPr>
              <a:t>высшего образования</a:t>
            </a:r>
            <a:r>
              <a:rPr lang="en-US" sz="1800" dirty="0">
                <a:cs typeface="Arial" charset="0"/>
              </a:rPr>
              <a:t> “</a:t>
            </a:r>
            <a:r>
              <a:rPr lang="ru-RU" sz="1800" dirty="0">
                <a:cs typeface="Arial" charset="0"/>
              </a:rPr>
              <a:t>Сибирский государственный</a:t>
            </a:r>
            <a:r>
              <a:rPr lang="en-US" sz="1800" dirty="0">
                <a:cs typeface="Arial" charset="0"/>
              </a:rPr>
              <a:t/>
            </a:r>
            <a:br>
              <a:rPr lang="en-US" sz="1800" dirty="0">
                <a:cs typeface="Arial" charset="0"/>
              </a:rPr>
            </a:br>
            <a:r>
              <a:rPr lang="ru-RU" sz="1800" dirty="0">
                <a:cs typeface="Arial" charset="0"/>
              </a:rPr>
              <a:t>университет телекоммуникаций и информатики</a:t>
            </a:r>
            <a:r>
              <a:rPr lang="en-US" sz="1800" dirty="0">
                <a:cs typeface="Arial" charset="0"/>
              </a:rPr>
              <a:t>”</a:t>
            </a:r>
            <a:br>
              <a:rPr lang="en-US" sz="1800" dirty="0">
                <a:cs typeface="Arial" charset="0"/>
              </a:rPr>
            </a:br>
            <a:r>
              <a:rPr lang="ru-RU" sz="1050" dirty="0">
                <a:cs typeface="Arial" charset="0"/>
              </a:rPr>
              <a:t/>
            </a:r>
            <a:br>
              <a:rPr lang="ru-RU" sz="1050" dirty="0">
                <a:cs typeface="Arial" charset="0"/>
              </a:rPr>
            </a:br>
            <a:r>
              <a:rPr lang="ru-RU" sz="1800" dirty="0">
                <a:cs typeface="Arial" charset="0"/>
              </a:rPr>
              <a:t>Кафедра вычислительных систем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2137420"/>
            <a:ext cx="9144000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ru-RU" sz="3400" dirty="0" smtClean="0">
                <a:latin typeface="+mj-lt"/>
                <a:ea typeface="+mj-ea"/>
                <a:cs typeface="Arial" pitchFamily="34" charset="0"/>
              </a:rPr>
              <a:t>ВЫПУСКНАЯ </a:t>
            </a:r>
            <a:r>
              <a:rPr lang="ru-RU" sz="3400" dirty="0">
                <a:latin typeface="+mj-lt"/>
                <a:ea typeface="+mj-ea"/>
                <a:cs typeface="Arial" pitchFamily="34" charset="0"/>
              </a:rPr>
              <a:t>КВАЛИФИКАЦИОННАЯ РАБОТА БАКАЛАВРА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2996952"/>
            <a:ext cx="9144000" cy="121443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ru-RU" sz="2800" b="1" dirty="0">
                <a:latin typeface="+mj-lt"/>
              </a:rPr>
              <a:t>Разработка алгоритма централизованного управления автомобилями для систем </a:t>
            </a:r>
            <a:r>
              <a:rPr lang="ru-RU" sz="2800" b="1" dirty="0" err="1">
                <a:latin typeface="+mj-lt"/>
              </a:rPr>
              <a:t>автоведения</a:t>
            </a:r>
            <a:endParaRPr lang="ru-RU" sz="2800" b="1" dirty="0">
              <a:latin typeface="+mj-lt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283968" y="4212922"/>
            <a:ext cx="4860032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Выполнил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студент группы </a:t>
            </a:r>
            <a:r>
              <a:rPr lang="ru-RU" sz="2000" dirty="0" smtClean="0">
                <a:latin typeface="+mj-lt"/>
              </a:rPr>
              <a:t>ИВ-</a:t>
            </a:r>
            <a:r>
              <a:rPr lang="en-US" sz="2000" dirty="0" smtClean="0">
                <a:latin typeface="+mj-lt"/>
              </a:rPr>
              <a:t>622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 smtClean="0">
                <a:latin typeface="+mj-lt"/>
              </a:rPr>
              <a:t>Тимофеев Дмитрий Александрович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Руководитель </a:t>
            </a:r>
            <a:r>
              <a:rPr lang="ru-RU" sz="2000" dirty="0">
                <a:latin typeface="+mj-lt"/>
              </a:rPr>
              <a:t>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с</a:t>
            </a:r>
            <a:r>
              <a:rPr lang="ru-RU" sz="2000" dirty="0" smtClean="0">
                <a:latin typeface="+mj-lt"/>
              </a:rPr>
              <a:t>тарший преподаватель кафедры ВС </a:t>
            </a:r>
            <a:r>
              <a:rPr lang="ru-RU" sz="2000" dirty="0" err="1" smtClean="0">
                <a:latin typeface="+mj-lt"/>
              </a:rPr>
              <a:t>Гонцова</a:t>
            </a:r>
            <a:r>
              <a:rPr lang="ru-RU" sz="2000" dirty="0" smtClean="0">
                <a:latin typeface="+mj-lt"/>
              </a:rPr>
              <a:t> Александра Владимировна</a:t>
            </a:r>
            <a:endParaRPr lang="ru-RU" sz="2000" dirty="0">
              <a:latin typeface="+mj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6429375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+mj-lt"/>
                <a:ea typeface="+mj-ea"/>
                <a:cs typeface="Arial" pitchFamily="34" charset="0"/>
              </a:rPr>
              <a:t>Новосибирск </a:t>
            </a:r>
            <a:r>
              <a:rPr lang="ru-RU" sz="2000" dirty="0">
                <a:latin typeface="+mj-lt"/>
                <a:cs typeface="Arial" pitchFamily="34" charset="0"/>
              </a:rPr>
              <a:t>– </a:t>
            </a:r>
            <a:r>
              <a:rPr lang="ru-RU" sz="2000" dirty="0">
                <a:latin typeface="+mj-lt"/>
                <a:ea typeface="+mj-ea"/>
                <a:cs typeface="Arial" pitchFamily="34" charset="0"/>
              </a:rPr>
              <a:t>20</a:t>
            </a:r>
            <a:r>
              <a:rPr lang="en-US" sz="2000" dirty="0">
                <a:latin typeface="+mj-lt"/>
                <a:ea typeface="+mj-ea"/>
                <a:cs typeface="Arial" pitchFamily="34" charset="0"/>
              </a:rPr>
              <a:t>20</a:t>
            </a:r>
            <a:endParaRPr lang="ru-RU" sz="2000" dirty="0"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251" y="2492896"/>
            <a:ext cx="8229600" cy="358322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1553446"/>
            <a:ext cx="6211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>
                <a:latin typeface="+mj-lt"/>
              </a:rPr>
              <a:t>Главное из </a:t>
            </a:r>
            <a:r>
              <a:rPr lang="en-US" sz="3000" dirty="0" smtClean="0">
                <a:latin typeface="+mj-lt"/>
              </a:rPr>
              <a:t>UML </a:t>
            </a:r>
            <a:r>
              <a:rPr lang="ru-RU" sz="3000" dirty="0" smtClean="0">
                <a:latin typeface="+mj-lt"/>
              </a:rPr>
              <a:t>диаграммы проекта</a:t>
            </a:r>
            <a:endParaRPr lang="ru-RU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ru-RU" dirty="0"/>
              <a:t>Была создана </a:t>
            </a:r>
            <a:r>
              <a:rPr lang="ru-RU" dirty="0" smtClean="0"/>
              <a:t>симуляция движения машин </a:t>
            </a:r>
            <a:r>
              <a:rPr lang="ru-RU" dirty="0" smtClean="0"/>
              <a:t>на </a:t>
            </a:r>
            <a:r>
              <a:rPr lang="en-US" dirty="0" smtClean="0"/>
              <a:t>JavaFX</a:t>
            </a:r>
            <a:r>
              <a:rPr lang="ru-RU" dirty="0" smtClean="0"/>
              <a:t> </a:t>
            </a:r>
            <a:r>
              <a:rPr lang="ru-RU" dirty="0"/>
              <a:t>(непроходимые препятствия, столкновения машин и т.п</a:t>
            </a:r>
            <a:r>
              <a:rPr lang="ru-RU" dirty="0" smtClean="0"/>
              <a:t>.)</a:t>
            </a:r>
          </a:p>
          <a:p>
            <a:r>
              <a:rPr lang="ru-RU" dirty="0" smtClean="0"/>
              <a:t>Был создан алгоритм централизованной раздачи маршрутов для автопилотов.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9" y="1412875"/>
            <a:ext cx="8193002" cy="504031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ru-RU" sz="2500" dirty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Разработать централизованный логистический </a:t>
            </a:r>
            <a:r>
              <a:rPr lang="ru-RU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алгоритм который:</a:t>
            </a:r>
            <a:endParaRPr lang="ru-RU" sz="2500" dirty="0" smtClean="0">
              <a:latin typeface="+mj-lt"/>
              <a:ea typeface="TimesNewRomanPSMT"/>
              <a:cs typeface="Times New Roman" panose="02020603050405020304" pitchFamily="18" charset="0"/>
            </a:endParaRPr>
          </a:p>
          <a:p>
            <a:pPr marL="538163" lvl="0" indent="-538163" algn="just">
              <a:spcAft>
                <a:spcPts val="0"/>
              </a:spcAft>
              <a:buNone/>
            </a:pPr>
            <a:r>
              <a:rPr lang="ru-RU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	1) </a:t>
            </a:r>
            <a:r>
              <a:rPr lang="ru-RU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раздает </a:t>
            </a:r>
            <a:r>
              <a:rPr lang="ru-RU" sz="2500" dirty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маршруты движения </a:t>
            </a:r>
            <a:r>
              <a:rPr lang="ru-RU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каждой</a:t>
            </a:r>
            <a:r>
              <a:rPr lang="en-US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  </a:t>
            </a:r>
            <a:r>
              <a:rPr lang="en-US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  </a:t>
            </a:r>
            <a:r>
              <a:rPr lang="ru-RU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подключенной 	      автопилотируемой </a:t>
            </a:r>
            <a:r>
              <a:rPr lang="ru-RU" sz="2500" dirty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машине</a:t>
            </a:r>
            <a:endParaRPr lang="ru-RU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8163" lvl="1" indent="-538163" algn="just">
              <a:spcAft>
                <a:spcPts val="0"/>
              </a:spcAft>
              <a:buNone/>
            </a:pPr>
            <a:r>
              <a:rPr lang="ru-RU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	2)   </a:t>
            </a:r>
            <a:r>
              <a:rPr lang="ru-RU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организует </a:t>
            </a:r>
            <a:r>
              <a:rPr lang="ru-RU" sz="2500" dirty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движение без пробок, заторов и т.п.</a:t>
            </a:r>
            <a:endParaRPr lang="ru-RU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ru-RU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2. Разработать </a:t>
            </a:r>
            <a:r>
              <a:rPr lang="ru-RU" sz="2500" dirty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симуляцию движения машин, для отладки и демонстрации работы алгоритма.</a:t>
            </a:r>
            <a:endParaRPr lang="ru-RU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82192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solidFill>
                  <a:srgbClr val="181A17"/>
                </a:solidFill>
                <a:latin typeface="Arial" panose="020B0604020202020204" pitchFamily="34" charset="0"/>
                <a:ea typeface="TimesNewRomanPSMT"/>
                <a:cs typeface="Arial" panose="020B0604020202020204" pitchFamily="34" charset="0"/>
              </a:rPr>
              <a:t>Допущения и условности</a:t>
            </a:r>
            <a:endParaRPr lang="ru-RU" b="1" dirty="0">
              <a:solidFill>
                <a:srgbClr val="181A17"/>
              </a:solidFill>
              <a:latin typeface="Arial" panose="020B0604020202020204" pitchFamily="34" charset="0"/>
              <a:ea typeface="TimesNewRomanPSMT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181A17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1. Машина </a:t>
            </a:r>
            <a:r>
              <a:rPr lang="ru-RU" dirty="0">
                <a:solidFill>
                  <a:srgbClr val="181A17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может поворачивать «уголком» на 90 градусов.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181A17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        Оправдано тем, что около машины будет достаточно свободного места для поворота и скорость перемещения будет до 40 км/ч.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181A17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2. Движение </a:t>
            </a:r>
            <a:r>
              <a:rPr lang="ru-RU" dirty="0">
                <a:solidFill>
                  <a:srgbClr val="181A17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не обязано быть похожим на Правила Дорожного Движения.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4330824" cy="428133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889842"/>
            <a:ext cx="6382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latin typeface="+mj-lt"/>
              </a:rPr>
              <a:t>Алгоритм централизованной раздачи маршрутов автопилотам</a:t>
            </a:r>
            <a:endParaRPr lang="ru-RU" sz="3000" dirty="0">
              <a:latin typeface="+mj-lt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 bwMode="auto">
          <a:xfrm>
            <a:off x="4788024" y="1628800"/>
            <a:ext cx="4320480" cy="428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Пространственно-временной </a:t>
            </a:r>
            <a:r>
              <a:rPr lang="en-US" dirty="0" smtClean="0"/>
              <a:t>A</a:t>
            </a:r>
            <a:r>
              <a:rPr lang="ru-RU" dirty="0" smtClean="0"/>
              <a:t>-</a:t>
            </a:r>
            <a:r>
              <a:rPr lang="en-US" dirty="0" smtClean="0"/>
              <a:t>Star </a:t>
            </a:r>
            <a:r>
              <a:rPr lang="ru-RU" dirty="0" smtClean="0"/>
              <a:t>с приоритетом обхода по заранее построенному графу эталонных маршрутов.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2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62387"/>
            <a:ext cx="6939939" cy="458035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78626" y="1174962"/>
            <a:ext cx="63867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latin typeface="+mj-lt"/>
              </a:rPr>
              <a:t>Х</a:t>
            </a:r>
            <a:r>
              <a:rPr lang="ru-RU" sz="3000" dirty="0" smtClean="0">
                <a:latin typeface="+mj-lt"/>
              </a:rPr>
              <a:t>ранени</a:t>
            </a:r>
            <a:r>
              <a:rPr lang="ru-RU" sz="3000" dirty="0" smtClean="0">
                <a:latin typeface="+mj-lt"/>
              </a:rPr>
              <a:t>е истории движения машины</a:t>
            </a:r>
            <a:endParaRPr lang="ru-RU" sz="3000" dirty="0">
              <a:latin typeface="+mj-lt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 bwMode="auto">
          <a:xfrm>
            <a:off x="4788024" y="1628800"/>
            <a:ext cx="4320480" cy="428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/>
              <a:t>Пространственно-временной</a:t>
            </a:r>
            <a:r>
              <a:rPr lang="ru-RU" dirty="0" smtClean="0"/>
              <a:t> </a:t>
            </a:r>
            <a:r>
              <a:rPr lang="en-US" dirty="0" smtClean="0"/>
              <a:t>A</a:t>
            </a:r>
            <a:r>
              <a:rPr lang="ru-RU" dirty="0" smtClean="0"/>
              <a:t>-</a:t>
            </a:r>
            <a:r>
              <a:rPr lang="en-US" dirty="0" smtClean="0"/>
              <a:t>Star</a:t>
            </a:r>
            <a:r>
              <a:rPr lang="ru-RU" dirty="0" smtClean="0"/>
              <a:t> с</a:t>
            </a:r>
            <a:r>
              <a:rPr lang="en-US" dirty="0" smtClean="0"/>
              <a:t> </a:t>
            </a:r>
            <a:r>
              <a:rPr lang="ru-RU" dirty="0" smtClean="0"/>
              <a:t>приоритетом обхода по заранее построенному графу эталонных маршрутов.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6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889842"/>
            <a:ext cx="6382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latin typeface="+mj-lt"/>
              </a:rPr>
              <a:t>Алгоритм централизованной раздачи маршрутов автопилотам</a:t>
            </a:r>
            <a:endParaRPr lang="ru-RU" sz="3000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31422"/>
            <a:ext cx="3295650" cy="3352800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 bwMode="auto">
          <a:xfrm>
            <a:off x="4788024" y="1628800"/>
            <a:ext cx="4536504" cy="428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Пространственно-временной </a:t>
            </a:r>
            <a:r>
              <a:rPr lang="en-US" b="1" dirty="0" smtClean="0"/>
              <a:t>A</a:t>
            </a:r>
            <a:r>
              <a:rPr lang="ru-RU" b="1" dirty="0" smtClean="0"/>
              <a:t>-</a:t>
            </a:r>
            <a:r>
              <a:rPr lang="en-US" b="1" dirty="0" smtClean="0"/>
              <a:t>Star </a:t>
            </a:r>
            <a:r>
              <a:rPr lang="ru-RU" b="1" dirty="0" smtClean="0"/>
              <a:t>с приоритетом обхода </a:t>
            </a:r>
            <a:r>
              <a:rPr lang="ru-RU" dirty="0" smtClean="0"/>
              <a:t>по заранее построенному графу эталонных маршрутов.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2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889842"/>
            <a:ext cx="6382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latin typeface="+mj-lt"/>
              </a:rPr>
              <a:t>Алгоритм централизованной раздачи маршрутов автопилотам</a:t>
            </a:r>
            <a:endParaRPr lang="ru-RU" sz="3000" dirty="0">
              <a:latin typeface="+mj-lt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 bwMode="auto">
          <a:xfrm>
            <a:off x="619944" y="1928105"/>
            <a:ext cx="4320480" cy="150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Граф эталонных маршрутов построен по алгоритму </a:t>
            </a:r>
            <a:r>
              <a:rPr lang="ru-RU" dirty="0" err="1" smtClean="0"/>
              <a:t>Флойда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66" y="3573016"/>
            <a:ext cx="3962400" cy="2609850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 bwMode="auto">
          <a:xfrm>
            <a:off x="4788024" y="1628800"/>
            <a:ext cx="4536504" cy="428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Пространственно-временной </a:t>
            </a:r>
            <a:r>
              <a:rPr lang="en-US" dirty="0" smtClean="0"/>
              <a:t>A</a:t>
            </a:r>
            <a:r>
              <a:rPr lang="ru-RU" dirty="0" smtClean="0"/>
              <a:t>-</a:t>
            </a:r>
            <a:r>
              <a:rPr lang="en-US" dirty="0" smtClean="0"/>
              <a:t>Star </a:t>
            </a:r>
            <a:r>
              <a:rPr lang="ru-RU" dirty="0" smtClean="0"/>
              <a:t>приоритетом обхода по </a:t>
            </a:r>
            <a:r>
              <a:rPr lang="ru-RU" b="1" dirty="0" smtClean="0"/>
              <a:t>заранее построенному графу эталонных маршрутов.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950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262387"/>
            <a:ext cx="6939937" cy="458035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78626" y="1174962"/>
            <a:ext cx="63867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latin typeface="+mj-lt"/>
              </a:rPr>
              <a:t>Х</a:t>
            </a:r>
            <a:r>
              <a:rPr lang="ru-RU" sz="3000" dirty="0" smtClean="0">
                <a:latin typeface="+mj-lt"/>
              </a:rPr>
              <a:t>ранени</a:t>
            </a:r>
            <a:r>
              <a:rPr lang="ru-RU" sz="3000" dirty="0" smtClean="0">
                <a:latin typeface="+mj-lt"/>
              </a:rPr>
              <a:t>е истории движения машины</a:t>
            </a:r>
            <a:endParaRPr lang="ru-RU" sz="3000" dirty="0">
              <a:latin typeface="+mj-lt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 bwMode="auto">
          <a:xfrm>
            <a:off x="4716016" y="1628800"/>
            <a:ext cx="4536504" cy="428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/>
              <a:t>Пространственно-временной </a:t>
            </a:r>
            <a:r>
              <a:rPr lang="en-US" b="1" dirty="0" smtClean="0"/>
              <a:t>A</a:t>
            </a:r>
            <a:r>
              <a:rPr lang="ru-RU" b="1" dirty="0" smtClean="0"/>
              <a:t>-</a:t>
            </a:r>
            <a:r>
              <a:rPr lang="en-US" b="1" dirty="0" smtClean="0"/>
              <a:t>Star </a:t>
            </a:r>
            <a:r>
              <a:rPr lang="ru-RU" b="1" dirty="0" smtClean="0"/>
              <a:t>приоритетом обхода по заранее построенному графу эталонных маршрутов.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765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489</Words>
  <Application>Microsoft Office PowerPoint</Application>
  <PresentationFormat>Экран (4:3)</PresentationFormat>
  <Paragraphs>88</Paragraphs>
  <Slides>12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TimesNewRomanPSMT</vt:lpstr>
      <vt:lpstr>Тема Office</vt:lpstr>
      <vt:lpstr>Федеральное государственное бюджетное образовательное  учреждение высшего образования “Сибирский государственный университет телекоммуникаций и информатики”  Кафедра вычислительных систем</vt:lpstr>
      <vt:lpstr>АКТУАЛЬНОСТЬ РАБОТЫ</vt:lpstr>
      <vt:lpstr>ПОСТАНОВКА ЗАДАЧИ</vt:lpstr>
      <vt:lpstr>ПОСТАНОВКА ЗАДАЧИ</vt:lpstr>
      <vt:lpstr>ОПИСАНИЕ РАЗРАБОТКИ</vt:lpstr>
      <vt:lpstr>ОПИСАНИЕ РАЗРАБОТКИ</vt:lpstr>
      <vt:lpstr>ОПИСАНИЕ РАЗРАБОТКИ</vt:lpstr>
      <vt:lpstr>ОПИСАНИЕ РАЗРАБОТКИ</vt:lpstr>
      <vt:lpstr>ОПИСАНИЕ РАЗРАБОТКИ</vt:lpstr>
      <vt:lpstr>ОПИСАНИЕ РАЗРАБОТКИ</vt:lpstr>
      <vt:lpstr>ЗАКЛЮЧЕНИЕ</vt:lpstr>
      <vt:lpstr>СПАСИБО ЗА ВНИМАНИЕ!</vt:lpstr>
    </vt:vector>
  </TitlesOfParts>
  <Company>Noname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FooBar</dc:creator>
  <cp:lastModifiedBy>HP</cp:lastModifiedBy>
  <cp:revision>50</cp:revision>
  <cp:lastPrinted>2020-06-18T18:26:22Z</cp:lastPrinted>
  <dcterms:created xsi:type="dcterms:W3CDTF">2009-05-05T08:04:11Z</dcterms:created>
  <dcterms:modified xsi:type="dcterms:W3CDTF">2020-06-19T01:18:12Z</dcterms:modified>
</cp:coreProperties>
</file>