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8" r:id="rId5"/>
    <p:sldId id="269" r:id="rId6"/>
    <p:sldId id="270" r:id="rId7"/>
    <p:sldId id="271" r:id="rId8"/>
    <p:sldId id="272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90"/>
  </p:normalViewPr>
  <p:slideViewPr>
    <p:cSldViewPr>
      <p:cViewPr varScale="1">
        <p:scale>
          <a:sx n="83" d="100"/>
          <a:sy n="83" d="100"/>
        </p:scale>
        <p:origin x="1269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4FF24B-0019-4B0D-B0B9-32F14B2E2C78}" type="datetimeFigureOut">
              <a:rPr lang="ru-RU"/>
              <a:pPr>
                <a:defRPr/>
              </a:pPr>
              <a:t>19.05.2020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DDD994F-3BAF-42D9-A83D-4EE4A2B12B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4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9A1B5-22AB-4F4F-82C4-3832FF5BA1AD}" type="datetime1">
              <a:rPr lang="ru-RU" smtClean="0"/>
              <a:pPr>
                <a:defRPr/>
              </a:pPr>
              <a:t>19.05.2020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0AE68-DA05-4302-A8E7-9A0B20426B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6F612-06B2-4D34-A2E5-2FC6701A2080}" type="datetime1">
              <a:rPr lang="ru-RU" smtClean="0"/>
              <a:pPr>
                <a:defRPr/>
              </a:pPr>
              <a:t>19.05.2020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F0C8A-C67F-484C-A6ED-BE30834F2A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59B5-5097-40D6-8C51-A22DC8E7662A}" type="datetime1">
              <a:rPr lang="ru-RU" smtClean="0"/>
              <a:pPr>
                <a:defRPr/>
              </a:pPr>
              <a:t>19.05.2020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21EDE-ACD2-42AC-90A0-7C5EB3A3ED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70609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7FD7B-A1DB-42ED-89C7-B9C31F39F9E4}" type="datetime1">
              <a:rPr lang="ru-RU" smtClean="0"/>
              <a:pPr>
                <a:defRPr/>
              </a:pPr>
              <a:t>19.05.2020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latin typeface="+mn-lt"/>
              </a:defRPr>
            </a:lvl1pPr>
          </a:lstStyle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70C66-53A4-4EC7-AFE3-63C9FA97A64B}" type="datetime1">
              <a:rPr lang="ru-RU" smtClean="0"/>
              <a:pPr>
                <a:defRPr/>
              </a:pPr>
              <a:t>19.05.2020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D861D-DBD1-40C1-A0B4-15BE2BD9D9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63408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795F4-BA7F-4EB2-A230-D3C34E9E0724}" type="datetime1">
              <a:rPr lang="ru-RU" smtClean="0"/>
              <a:pPr>
                <a:defRPr/>
              </a:pPr>
              <a:t>19.05.2020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8763A-BB61-4CA5-A396-8A472B04B0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429420" cy="72008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3305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3305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DB8A9-86CA-47B9-87AE-D75DF06C0FE4}" type="datetime1">
              <a:rPr lang="ru-RU" smtClean="0"/>
              <a:pPr>
                <a:defRPr/>
              </a:pPr>
              <a:t>19.05.2020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D2CE0-31A1-405E-83A9-73E05FF8F2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500858" cy="72008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60C64-E344-454B-88BC-860AA22D39EA}" type="datetime1">
              <a:rPr lang="ru-RU" smtClean="0"/>
              <a:pPr>
                <a:defRPr/>
              </a:pPr>
              <a:t>19.05.2020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16B25-30B9-44D1-BDD3-24091E994B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CF31-5680-4CC1-BAA2-F43F58DC9D79}" type="datetime1">
              <a:rPr lang="ru-RU" smtClean="0"/>
              <a:pPr>
                <a:defRPr/>
              </a:pPr>
              <a:t>19.05.2020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2C083-5B1A-449D-8928-55AB4BD893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4A688-1333-4F4C-9C63-0CEB9663E9DD}" type="datetime1">
              <a:rPr lang="ru-RU" smtClean="0"/>
              <a:pPr>
                <a:defRPr/>
              </a:pPr>
              <a:t>19.05.2020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8A7C1-86D5-49BB-BFC2-7F12CBECA9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054E0-CDDE-4F82-9D04-5A354ADEBC7D}" type="datetime1">
              <a:rPr lang="ru-RU" smtClean="0"/>
              <a:pPr>
                <a:defRPr/>
              </a:pPr>
              <a:t>19.05.2020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9AA62-94E7-4F32-9078-5CED474542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1071538" y="238463"/>
            <a:ext cx="70009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4D704D-1B25-444E-8A2D-891197753BA0}" type="datetime1">
              <a:rPr lang="ru-RU" smtClean="0"/>
              <a:pPr>
                <a:defRPr/>
              </a:pPr>
              <a:t>19.05.2020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864EE6-CFDD-4F44-B976-60E8BA791E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212119" y="165205"/>
            <a:ext cx="8807218" cy="1136123"/>
            <a:chOff x="212119" y="165205"/>
            <a:chExt cx="8807218" cy="1136123"/>
          </a:xfrm>
        </p:grpSpPr>
        <p:pic>
          <p:nvPicPr>
            <p:cNvPr id="2" name="Picture 2" descr="Рисунок5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947767" y="165205"/>
              <a:ext cx="1071570" cy="113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3" descr="Рисунок6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12119" y="178571"/>
              <a:ext cx="857256" cy="1109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395536" y="-85142"/>
            <a:ext cx="8286750" cy="17859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dirty="0">
                <a:cs typeface="Arial" charset="0"/>
              </a:rPr>
              <a:t>Федеральное государственное бюджетное образовательное </a:t>
            </a:r>
            <a:br>
              <a:rPr lang="ru-RU" sz="1800" dirty="0">
                <a:cs typeface="Arial" charset="0"/>
              </a:rPr>
            </a:br>
            <a:r>
              <a:rPr lang="ru-RU" sz="1800" dirty="0">
                <a:cs typeface="Arial" charset="0"/>
              </a:rPr>
              <a:t>учреждение</a:t>
            </a:r>
            <a:r>
              <a:rPr lang="en-US" sz="1800" dirty="0">
                <a:cs typeface="Arial" charset="0"/>
              </a:rPr>
              <a:t> </a:t>
            </a:r>
            <a:r>
              <a:rPr lang="ru-RU" sz="1800" dirty="0">
                <a:cs typeface="Arial" charset="0"/>
              </a:rPr>
              <a:t>высшего образования</a:t>
            </a:r>
            <a:r>
              <a:rPr lang="en-US" sz="1800" dirty="0">
                <a:cs typeface="Arial" charset="0"/>
              </a:rPr>
              <a:t> “</a:t>
            </a:r>
            <a:r>
              <a:rPr lang="ru-RU" sz="1800" dirty="0">
                <a:cs typeface="Arial" charset="0"/>
              </a:rPr>
              <a:t>Сибирский государственный</a:t>
            </a:r>
            <a:r>
              <a:rPr lang="en-US" sz="1800" dirty="0">
                <a:cs typeface="Arial" charset="0"/>
              </a:rPr>
              <a:t/>
            </a:r>
            <a:br>
              <a:rPr lang="en-US" sz="1800" dirty="0">
                <a:cs typeface="Arial" charset="0"/>
              </a:rPr>
            </a:br>
            <a:r>
              <a:rPr lang="ru-RU" sz="1800" dirty="0">
                <a:cs typeface="Arial" charset="0"/>
              </a:rPr>
              <a:t>университет телекоммуникаций и информатики</a:t>
            </a:r>
            <a:r>
              <a:rPr lang="en-US" sz="1800" dirty="0">
                <a:cs typeface="Arial" charset="0"/>
              </a:rPr>
              <a:t>”</a:t>
            </a:r>
            <a:br>
              <a:rPr lang="en-US" sz="1800" dirty="0">
                <a:cs typeface="Arial" charset="0"/>
              </a:rPr>
            </a:br>
            <a:r>
              <a:rPr lang="ru-RU" sz="1050" dirty="0">
                <a:cs typeface="Arial" charset="0"/>
              </a:rPr>
              <a:t/>
            </a:r>
            <a:br>
              <a:rPr lang="ru-RU" sz="1050" dirty="0">
                <a:cs typeface="Arial" charset="0"/>
              </a:rPr>
            </a:br>
            <a:r>
              <a:rPr lang="ru-RU" sz="1800" dirty="0">
                <a:cs typeface="Arial" charset="0"/>
              </a:rPr>
              <a:t>Кафедра вычислительных систем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2137420"/>
            <a:ext cx="9144000" cy="5715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ru-RU" sz="3400" dirty="0" smtClean="0">
                <a:latin typeface="+mj-lt"/>
                <a:ea typeface="+mj-ea"/>
                <a:cs typeface="Arial" pitchFamily="34" charset="0"/>
              </a:rPr>
              <a:t>ВЫПУСКНАЯ </a:t>
            </a:r>
            <a:r>
              <a:rPr lang="ru-RU" sz="3400" dirty="0">
                <a:latin typeface="+mj-lt"/>
                <a:ea typeface="+mj-ea"/>
                <a:cs typeface="Arial" pitchFamily="34" charset="0"/>
              </a:rPr>
              <a:t>КВАЛИФИКАЦИОННАЯ РАБОТА БАКАЛАВРА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2996952"/>
            <a:ext cx="9144000" cy="121443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ru-RU" sz="2800" b="1" dirty="0">
                <a:latin typeface="+mj-lt"/>
              </a:rPr>
              <a:t>Разработка алгоритма централизованного управления автомобилями для систем </a:t>
            </a:r>
            <a:r>
              <a:rPr lang="ru-RU" sz="2800" b="1" dirty="0" err="1">
                <a:latin typeface="+mj-lt"/>
              </a:rPr>
              <a:t>автоведения</a:t>
            </a:r>
            <a:endParaRPr lang="ru-RU" sz="2800" b="1" dirty="0">
              <a:latin typeface="+mj-lt"/>
            </a:endParaRP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4283968" y="4212922"/>
            <a:ext cx="4860032" cy="18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+mj-lt"/>
              </a:rPr>
              <a:t>Выполнил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+mj-lt"/>
              </a:rPr>
              <a:t>студент группы </a:t>
            </a:r>
            <a:r>
              <a:rPr lang="ru-RU" sz="2000" dirty="0" smtClean="0">
                <a:latin typeface="+mj-lt"/>
              </a:rPr>
              <a:t>ИВ-</a:t>
            </a:r>
            <a:r>
              <a:rPr lang="en-US" sz="2000" dirty="0" smtClean="0">
                <a:latin typeface="+mj-lt"/>
              </a:rPr>
              <a:t>622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000" dirty="0" smtClean="0">
                <a:latin typeface="+mj-lt"/>
              </a:rPr>
              <a:t>Тимофеев Дмитрий Александрович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+mj-lt"/>
              </a:rPr>
              <a:t>Руководитель </a:t>
            </a:r>
            <a:r>
              <a:rPr lang="ru-RU" sz="2000" dirty="0">
                <a:latin typeface="+mj-lt"/>
              </a:rPr>
              <a:t>–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+mj-lt"/>
              </a:rPr>
              <a:t>с</a:t>
            </a:r>
            <a:r>
              <a:rPr lang="ru-RU" sz="2000" dirty="0" smtClean="0">
                <a:latin typeface="+mj-lt"/>
              </a:rPr>
              <a:t>тарший преподаватель кафедры ВС </a:t>
            </a:r>
            <a:r>
              <a:rPr lang="ru-RU" sz="2000" dirty="0" err="1" smtClean="0">
                <a:latin typeface="+mj-lt"/>
              </a:rPr>
              <a:t>Гонцова</a:t>
            </a:r>
            <a:r>
              <a:rPr lang="ru-RU" sz="2000" dirty="0" smtClean="0">
                <a:latin typeface="+mj-lt"/>
              </a:rPr>
              <a:t> Александра Владимировна</a:t>
            </a:r>
            <a:endParaRPr lang="ru-RU" sz="2000" dirty="0">
              <a:latin typeface="+mj-lt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0" y="6429375"/>
            <a:ext cx="9144000" cy="2857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000" dirty="0">
                <a:latin typeface="+mj-lt"/>
                <a:ea typeface="+mj-ea"/>
                <a:cs typeface="Arial" pitchFamily="34" charset="0"/>
              </a:rPr>
              <a:t>Новосибирск </a:t>
            </a:r>
            <a:r>
              <a:rPr lang="ru-RU" sz="2000" dirty="0">
                <a:latin typeface="+mj-lt"/>
                <a:cs typeface="Arial" pitchFamily="34" charset="0"/>
              </a:rPr>
              <a:t>– </a:t>
            </a:r>
            <a:r>
              <a:rPr lang="ru-RU" sz="2000" dirty="0">
                <a:latin typeface="+mj-lt"/>
                <a:ea typeface="+mj-ea"/>
                <a:cs typeface="Arial" pitchFamily="34" charset="0"/>
              </a:rPr>
              <a:t>20</a:t>
            </a:r>
            <a:r>
              <a:rPr lang="en-US" sz="2000" dirty="0">
                <a:latin typeface="+mj-lt"/>
                <a:ea typeface="+mj-ea"/>
                <a:cs typeface="Arial" pitchFamily="34" charset="0"/>
              </a:rPr>
              <a:t>20</a:t>
            </a:r>
            <a:endParaRPr lang="ru-RU" sz="2000" dirty="0"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ru-RU" dirty="0"/>
              <a:t>Была создана </a:t>
            </a:r>
            <a:r>
              <a:rPr lang="ru-RU" dirty="0" smtClean="0"/>
              <a:t>симуляция на </a:t>
            </a:r>
            <a:r>
              <a:rPr lang="en-US" smtClean="0"/>
              <a:t>JavaFX</a:t>
            </a:r>
            <a:r>
              <a:rPr lang="ru-RU" smtClean="0"/>
              <a:t> </a:t>
            </a:r>
            <a:r>
              <a:rPr lang="ru-RU" dirty="0"/>
              <a:t>(непроходимые препятствия, столкновения машин и т.п</a:t>
            </a:r>
            <a:r>
              <a:rPr lang="ru-RU" dirty="0" smtClean="0"/>
              <a:t>.)</a:t>
            </a:r>
          </a:p>
          <a:p>
            <a:r>
              <a:rPr lang="ru-RU" dirty="0" smtClean="0"/>
              <a:t>Был создан алгоритм централизованной раздачи маршрутов для автопилотов.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9" y="1412875"/>
            <a:ext cx="8193002" cy="5040313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/>
          <a:lstStyle/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ru-RU" sz="2500" dirty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Разработать централизованный логистический алгоритм (в дальнейшем называемый ЦКА (Центральный Контроль Автопилотов</a:t>
            </a:r>
            <a:r>
              <a:rPr lang="ru-RU" sz="2500" dirty="0" smtClean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)).</a:t>
            </a:r>
            <a:endParaRPr lang="ru-RU" sz="2500" dirty="0" smtClean="0">
              <a:latin typeface="+mj-lt"/>
              <a:ea typeface="TimesNewRomanPSMT"/>
              <a:cs typeface="Times New Roman" panose="02020603050405020304" pitchFamily="18" charset="0"/>
            </a:endParaRPr>
          </a:p>
          <a:p>
            <a:pPr marL="0" lvl="0" indent="0" algn="just">
              <a:spcAft>
                <a:spcPts val="0"/>
              </a:spcAft>
              <a:buNone/>
            </a:pPr>
            <a:r>
              <a:rPr lang="ru-RU" sz="2500" dirty="0" smtClean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      Задачи алгоритма:</a:t>
            </a:r>
            <a:endParaRPr lang="ru-RU" sz="2500" dirty="0" smtClean="0">
              <a:latin typeface="+mj-lt"/>
              <a:ea typeface="TimesNewRomanPSMT"/>
              <a:cs typeface="Times New Roman" panose="02020603050405020304" pitchFamily="18" charset="0"/>
            </a:endParaRPr>
          </a:p>
          <a:p>
            <a:pPr marL="538163" lvl="0" indent="-538163" algn="just">
              <a:spcAft>
                <a:spcPts val="0"/>
              </a:spcAft>
              <a:buNone/>
            </a:pPr>
            <a:r>
              <a:rPr lang="ru-RU" sz="2500" dirty="0" smtClean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	1) раздать </a:t>
            </a:r>
            <a:r>
              <a:rPr lang="ru-RU" sz="2500" dirty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маршруты движения </a:t>
            </a:r>
            <a:r>
              <a:rPr lang="ru-RU" sz="2500" dirty="0" smtClean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каждой</a:t>
            </a:r>
            <a:r>
              <a:rPr lang="en-US" sz="2500" dirty="0" smtClean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  //FIXME  </a:t>
            </a:r>
            <a:r>
              <a:rPr lang="ru-RU" sz="2500" dirty="0" smtClean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подключенной 	      автопилотируемой </a:t>
            </a:r>
            <a:r>
              <a:rPr lang="ru-RU" sz="2500" dirty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машине</a:t>
            </a:r>
            <a:endParaRPr lang="ru-RU" sz="25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8163" lvl="1" indent="-538163" algn="just">
              <a:spcAft>
                <a:spcPts val="0"/>
              </a:spcAft>
              <a:buNone/>
            </a:pPr>
            <a:r>
              <a:rPr lang="ru-RU" sz="2500" dirty="0" smtClean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	2)   организовать </a:t>
            </a:r>
            <a:r>
              <a:rPr lang="ru-RU" sz="2500" dirty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движение без пробок, заторов и т.п.</a:t>
            </a:r>
            <a:endParaRPr lang="ru-RU" sz="25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spcAft>
                <a:spcPts val="0"/>
              </a:spcAft>
              <a:buNone/>
            </a:pPr>
            <a:r>
              <a:rPr lang="ru-RU" sz="2500" dirty="0" smtClean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2. Разработать </a:t>
            </a:r>
            <a:r>
              <a:rPr lang="ru-RU" sz="2500" dirty="0">
                <a:solidFill>
                  <a:srgbClr val="181A17"/>
                </a:solidFill>
                <a:latin typeface="+mj-lt"/>
                <a:ea typeface="TimesNewRomanPSMT"/>
                <a:cs typeface="Times New Roman" panose="02020603050405020304" pitchFamily="18" charset="0"/>
              </a:rPr>
              <a:t>симуляцию движения машин, для отладки и демонстрации работы алгоритма.</a:t>
            </a:r>
            <a:endParaRPr lang="ru-RU" sz="25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556792"/>
            <a:ext cx="821925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b="1" dirty="0">
                <a:solidFill>
                  <a:srgbClr val="181A17"/>
                </a:solidFill>
                <a:latin typeface="Arial" panose="020B0604020202020204" pitchFamily="34" charset="0"/>
                <a:ea typeface="TimesNewRomanPSMT"/>
                <a:cs typeface="Arial" panose="020B0604020202020204" pitchFamily="34" charset="0"/>
              </a:rPr>
              <a:t>Допущения и условности</a:t>
            </a:r>
            <a:endParaRPr lang="ru-RU" b="1" dirty="0">
              <a:solidFill>
                <a:srgbClr val="181A17"/>
              </a:solidFill>
              <a:latin typeface="Arial" panose="020B0604020202020204" pitchFamily="34" charset="0"/>
              <a:ea typeface="TimesNewRomanPSMT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181A17"/>
                </a:solidFill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1. Машина </a:t>
            </a:r>
            <a:r>
              <a:rPr lang="ru-RU" dirty="0">
                <a:solidFill>
                  <a:srgbClr val="181A17"/>
                </a:solidFill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может поворачивать «уголком» на 90 градусов.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181A17"/>
                </a:solidFill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        Оправдано тем, что около машины будет достаточно свободного места для поворота и скорость перемещения будет до 40 км/ч.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181A17"/>
                </a:solidFill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2. Движение </a:t>
            </a:r>
            <a:r>
              <a:rPr lang="ru-RU" dirty="0">
                <a:solidFill>
                  <a:srgbClr val="181A17"/>
                </a:solidFill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не обязано быть похожим на Правила Дорожного Движения.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1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340768"/>
            <a:ext cx="7992888" cy="3935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1400" b="1" dirty="0">
                <a:solidFill>
                  <a:srgbClr val="181A17"/>
                </a:solidFill>
                <a:latin typeface="Arial" panose="020B0604020202020204" pitchFamily="34" charset="0"/>
                <a:ea typeface="TimesNewRomanPSMT"/>
                <a:cs typeface="Arial" panose="020B0604020202020204" pitchFamily="34" charset="0"/>
              </a:rPr>
              <a:t>Техническое задание для алгоритма</a:t>
            </a:r>
            <a:endParaRPr lang="ru-RU" sz="1400" b="1" dirty="0">
              <a:solidFill>
                <a:srgbClr val="181A17"/>
              </a:solidFill>
              <a:latin typeface="Arial" panose="020B0604020202020204" pitchFamily="34" charset="0"/>
              <a:ea typeface="TimesNewRomanPSMT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ru-RU" sz="1400" dirty="0" smtClean="0"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1. Пока </a:t>
            </a:r>
            <a:r>
              <a:rPr lang="ru-RU" sz="1400" dirty="0"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есть возможность доехать до точки прибытия, ЦКА должен вести туда машины.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ru-RU" sz="1400" dirty="0" smtClean="0"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2. ЦКА </a:t>
            </a:r>
            <a:r>
              <a:rPr lang="ru-RU" sz="1400" dirty="0"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должен успешно преодолевать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ru-RU" sz="1400" dirty="0" smtClean="0"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1) Статичные </a:t>
            </a:r>
            <a:r>
              <a:rPr lang="ru-RU" sz="1400" dirty="0"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препятствия (здания т.п.)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ru-RU" sz="1400" dirty="0" smtClean="0"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2) Динамические </a:t>
            </a:r>
            <a:r>
              <a:rPr lang="ru-RU" sz="1400" dirty="0"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препятствия (неподконтрольные машины, разрушающиеся/появляющиеся внезапно здания, светофоры с кнопкой и т.п.)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ru-RU" sz="1400" dirty="0" smtClean="0"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3. Время </a:t>
            </a:r>
            <a:r>
              <a:rPr lang="ru-RU" sz="1400" dirty="0"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отклика системы: 1 секунда (инструкции под новые условия должны появиться уже через секунду).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        Машины перемещаются по квадратам, около каждой машины спереди всегда есть свободный квадрат. На тот момент, когда машина переместиться на следующий квадрат, уже должны быть новые инструкции под новые условия.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ru-RU" sz="1400" dirty="0" smtClean="0"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4. Машины </a:t>
            </a:r>
            <a:r>
              <a:rPr lang="ru-RU" sz="1400" dirty="0">
                <a:latin typeface="Arial" panose="020B0604020202020204" pitchFamily="34" charset="0"/>
                <a:ea typeface="TimesNewRomanPSMT"/>
                <a:cs typeface="Times New Roman" panose="02020603050405020304" pitchFamily="18" charset="0"/>
              </a:rPr>
              <a:t>к системе ЦКА могут подключаться/отключаться внезапно.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53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РАЗРАБОТКИ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ru-RU" dirty="0"/>
              <a:t>Пространственно-временной </a:t>
            </a:r>
            <a:r>
              <a:rPr lang="en-US" dirty="0"/>
              <a:t>A</a:t>
            </a:r>
            <a:r>
              <a:rPr lang="ru-RU" dirty="0"/>
              <a:t>-</a:t>
            </a:r>
            <a:r>
              <a:rPr lang="en-US" dirty="0"/>
              <a:t>Star </a:t>
            </a:r>
            <a:r>
              <a:rPr lang="ru-RU" dirty="0"/>
              <a:t>с ориентацией на заранее построенный граф эталонных маршрутов.</a:t>
            </a:r>
          </a:p>
          <a:p>
            <a:r>
              <a:rPr lang="ru-RU" dirty="0" smtClean="0"/>
              <a:t>Граф </a:t>
            </a:r>
            <a:r>
              <a:rPr lang="ru-RU" dirty="0"/>
              <a:t>эталонных маршрутов построен при помощи алгоритма </a:t>
            </a:r>
            <a:r>
              <a:rPr lang="ru-RU" dirty="0" err="1"/>
              <a:t>Флойда</a:t>
            </a:r>
            <a:r>
              <a:rPr lang="ru-RU" dirty="0"/>
              <a:t> (но возможно будет использоваться алгоритм </a:t>
            </a:r>
            <a:r>
              <a:rPr lang="ru-RU" dirty="0" err="1"/>
              <a:t>Дейкстры</a:t>
            </a:r>
            <a:r>
              <a:rPr lang="ru-RU" dirty="0"/>
              <a:t>).</a:t>
            </a:r>
          </a:p>
          <a:p>
            <a:r>
              <a:rPr lang="ru-RU" dirty="0" smtClean="0"/>
              <a:t>Под </a:t>
            </a:r>
            <a:r>
              <a:rPr lang="ru-RU" dirty="0"/>
              <a:t>ориентацией имеется ввиду построение приоритета обхода графа, при помощи эталонных маршрутов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889842"/>
            <a:ext cx="6382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>
                <a:latin typeface="+mj-lt"/>
              </a:rPr>
              <a:t>Алгоритм централизованной раздачи маршрутов автопилотам</a:t>
            </a:r>
            <a:endParaRPr lang="ru-RU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62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РАЗРАБОТКИ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ru-RU" b="1" dirty="0"/>
              <a:t>Пространственно-временной</a:t>
            </a:r>
            <a:r>
              <a:rPr lang="ru-RU" dirty="0"/>
              <a:t> </a:t>
            </a:r>
            <a:r>
              <a:rPr lang="en-US" dirty="0"/>
              <a:t>A</a:t>
            </a:r>
            <a:r>
              <a:rPr lang="ru-RU" dirty="0"/>
              <a:t>-</a:t>
            </a:r>
            <a:r>
              <a:rPr lang="en-US" dirty="0"/>
              <a:t>Star </a:t>
            </a:r>
            <a:r>
              <a:rPr lang="ru-RU" dirty="0"/>
              <a:t>с ориентацией на заранее построенный граф эталонных маршрутов.</a:t>
            </a:r>
          </a:p>
          <a:p>
            <a:r>
              <a:rPr lang="ru-RU" dirty="0" smtClean="0"/>
              <a:t>Граф </a:t>
            </a:r>
            <a:r>
              <a:rPr lang="ru-RU" dirty="0"/>
              <a:t>эталонных маршрутов построен при помощи алгоритма </a:t>
            </a:r>
            <a:r>
              <a:rPr lang="ru-RU" dirty="0" err="1"/>
              <a:t>Флойда</a:t>
            </a:r>
            <a:r>
              <a:rPr lang="ru-RU" dirty="0"/>
              <a:t> (но возможно будет использоваться алгоритм </a:t>
            </a:r>
            <a:r>
              <a:rPr lang="ru-RU" dirty="0" err="1"/>
              <a:t>Дейкстры</a:t>
            </a:r>
            <a:r>
              <a:rPr lang="ru-RU" dirty="0"/>
              <a:t>).</a:t>
            </a:r>
          </a:p>
          <a:p>
            <a:r>
              <a:rPr lang="ru-RU" dirty="0" smtClean="0"/>
              <a:t>Под </a:t>
            </a:r>
            <a:r>
              <a:rPr lang="ru-RU" dirty="0"/>
              <a:t>ориентацией имеется ввиду построение приоритета обхода графа, при помощи эталонных маршрутов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889842"/>
            <a:ext cx="6382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>
                <a:latin typeface="+mj-lt"/>
              </a:rPr>
              <a:t>Алгоритм централизованной раздачи маршрутов автопилотам</a:t>
            </a:r>
            <a:endParaRPr lang="ru-RU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469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РАЗРАБОТКИ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1440160"/>
          </a:xfrm>
        </p:spPr>
        <p:txBody>
          <a:bodyPr/>
          <a:lstStyle/>
          <a:p>
            <a:r>
              <a:rPr lang="ru-RU" dirty="0"/>
              <a:t>Пространственно-временной </a:t>
            </a:r>
            <a:r>
              <a:rPr lang="en-US" b="1" dirty="0"/>
              <a:t>A</a:t>
            </a:r>
            <a:r>
              <a:rPr lang="ru-RU" b="1" dirty="0"/>
              <a:t>-</a:t>
            </a:r>
            <a:r>
              <a:rPr lang="en-US" b="1" dirty="0"/>
              <a:t>Star</a:t>
            </a:r>
            <a:r>
              <a:rPr lang="en-US" dirty="0"/>
              <a:t> </a:t>
            </a:r>
            <a:r>
              <a:rPr lang="ru-RU" dirty="0"/>
              <a:t>с ориентацией на заранее построенный граф эталонных маршрутов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889842"/>
            <a:ext cx="6382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>
                <a:latin typeface="+mj-lt"/>
              </a:rPr>
              <a:t>Алгоритм централизованной раздачи маршрутов автопилотам</a:t>
            </a:r>
            <a:endParaRPr lang="ru-RU" sz="3000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97" y="3284985"/>
            <a:ext cx="5600006" cy="35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7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РАЗРАБОТКИ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251" y="2492896"/>
            <a:ext cx="8229600" cy="358322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9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285852" y="1553446"/>
            <a:ext cx="62113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 smtClean="0">
                <a:latin typeface="+mj-lt"/>
              </a:rPr>
              <a:t>Главное из </a:t>
            </a:r>
            <a:r>
              <a:rPr lang="en-US" sz="3000" dirty="0" smtClean="0">
                <a:latin typeface="+mj-lt"/>
              </a:rPr>
              <a:t>UML </a:t>
            </a:r>
            <a:r>
              <a:rPr lang="ru-RU" sz="3000" dirty="0" smtClean="0">
                <a:latin typeface="+mj-lt"/>
              </a:rPr>
              <a:t>диаграммы проекта</a:t>
            </a:r>
            <a:endParaRPr lang="ru-RU" sz="3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391</Words>
  <Application>Microsoft Office PowerPoint</Application>
  <PresentationFormat>Экран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TimesNewRomanPSMT</vt:lpstr>
      <vt:lpstr>Тема Office</vt:lpstr>
      <vt:lpstr>Федеральное государственное бюджетное образовательное  учреждение высшего образования “Сибирский государственный университет телекоммуникаций и информатики”  Кафедра вычислительных систем</vt:lpstr>
      <vt:lpstr>АКТУАЛЬНОСТЬ РАБОТЫ</vt:lpstr>
      <vt:lpstr>ПОСТАНОВКА ЗАДАЧИ</vt:lpstr>
      <vt:lpstr>ПОСТАНОВКА ЗАДАЧИ</vt:lpstr>
      <vt:lpstr>ПОСТАНОВКА ЗАДАЧИ</vt:lpstr>
      <vt:lpstr>ОПИСАНИЕ РАЗРАБОТКИ</vt:lpstr>
      <vt:lpstr>ОПИСАНИЕ РАЗРАБОТКИ</vt:lpstr>
      <vt:lpstr>ОПИСАНИЕ РАЗРАБОТКИ</vt:lpstr>
      <vt:lpstr>ОПИСАНИЕ РАЗРАБОТКИ</vt:lpstr>
      <vt:lpstr>ЗАКЛЮЧЕНИЕ</vt:lpstr>
      <vt:lpstr>СПАСИБО ЗА ВНИМАНИЕ!</vt:lpstr>
    </vt:vector>
  </TitlesOfParts>
  <Company>Noname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FooBar</dc:creator>
  <cp:lastModifiedBy>HP</cp:lastModifiedBy>
  <cp:revision>40</cp:revision>
  <dcterms:created xsi:type="dcterms:W3CDTF">2009-05-05T08:04:11Z</dcterms:created>
  <dcterms:modified xsi:type="dcterms:W3CDTF">2020-05-19T07:13:09Z</dcterms:modified>
</cp:coreProperties>
</file>