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47_B7D3EE86.xml" ContentType="application/vnd.ms-powerpoint.comments+xml"/>
  <Override PartName="/ppt/comments/modernComment_145_8B027614.xml" ContentType="application/vnd.ms-powerpoint.comments+xml"/>
  <Override PartName="/ppt/comments/modernComment_143_6D08BB71.xml" ContentType="application/vnd.ms-powerpoint.comments+xml"/>
  <Override PartName="/ppt/comments/modernComment_150_25A76904.xml" ContentType="application/vnd.ms-powerpoint.comments+xml"/>
  <Override PartName="/ppt/comments/modernComment_14F_DD21101F.xml" ContentType="application/vnd.ms-powerpoint.comments+xml"/>
  <Override PartName="/ppt/comments/modernComment_146_E06687D6.xml" ContentType="application/vnd.ms-powerpoint.comments+xml"/>
  <Override PartName="/ppt/comments/modernComment_148_41D0FC66.xml" ContentType="application/vnd.ms-powerpoint.comments+xml"/>
  <Override PartName="/ppt/comments/modernComment_155_ABEC9363.xml" ContentType="application/vnd.ms-powerpoint.comments+xml"/>
  <Override PartName="/ppt/comments/modernComment_14B_D812C12C.xml" ContentType="application/vnd.ms-powerpoint.comments+xml"/>
  <Override PartName="/ppt/comments/modernComment_15A_6BECFE5D.xml" ContentType="application/vnd.ms-powerpoint.comments+xml"/>
  <Override PartName="/ppt/comments/modernComment_149_DDDEE4EB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327" r:id="rId6"/>
    <p:sldId id="325" r:id="rId7"/>
    <p:sldId id="323" r:id="rId8"/>
    <p:sldId id="340" r:id="rId9"/>
    <p:sldId id="336" r:id="rId10"/>
    <p:sldId id="335" r:id="rId11"/>
    <p:sldId id="324" r:id="rId12"/>
    <p:sldId id="326" r:id="rId13"/>
    <p:sldId id="330" r:id="rId14"/>
    <p:sldId id="328" r:id="rId15"/>
    <p:sldId id="341" r:id="rId16"/>
    <p:sldId id="331" r:id="rId17"/>
    <p:sldId id="346" r:id="rId18"/>
    <p:sldId id="329" r:id="rId19"/>
    <p:sldId id="337" r:id="rId20"/>
    <p:sldId id="338" r:id="rId21"/>
    <p:sldId id="332" r:id="rId22"/>
    <p:sldId id="333" r:id="rId23"/>
    <p:sldId id="3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EACD35-9D55-C787-71F2-74C72BD70684}" name="Dimitris" initials="D" userId="Dimitris" providerId="None"/>
  <p188:author id="{2F7D06D6-96AA-A3D0-53FE-3C3456D808A2}" name="Georgia Kapetadimitri" initials="GK" userId="c50b00676f5e230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3AB02-649A-7FA4-5ECD-30528DF33945}" v="162" dt="2024-07-09T06:31:29.856"/>
    <p1510:client id="{01403E90-7BC4-E2E0-FEB3-39795DFD3ED5}" v="34" dt="2024-07-08T06:28:05.751"/>
    <p1510:client id="{337BECC2-37CA-49D2-47C9-5CBD029DFCEB}" v="135" dt="2024-07-08T06:24:39.873"/>
    <p1510:client id="{49FB517C-07EF-8418-F60D-34D0F4AA6104}" v="193" dt="2024-07-08T07:16:25.281"/>
    <p1510:client id="{DF08CEDF-6E8E-B030-7669-D96630AD5DCD}" v="22" dt="2024-07-09T06:46:0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1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omments/modernComment_143_6D08BB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70CDD4-8533-4A6B-8C2C-48D1E8FFA79D}" authorId="{B4EACD35-9D55-C787-71F2-74C72BD70684}" status="resolved" created="2024-07-07T17:17:06.70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29288817" sldId="323"/>
      <ac:spMk id="50" creationId="{CFCD30A1-8784-49D2-BEE1-9386844AA8BC}"/>
    </ac:deMkLst>
    <p188:txBody>
      <a:bodyPr/>
      <a:lstStyle/>
      <a:p>
        <a:r>
          <a:rPr lang="en-US"/>
          <a:t>Σε εισαγωγικά?</a:t>
        </a:r>
      </a:p>
    </p188:txBody>
  </p188:cm>
</p188:cmLst>
</file>

<file path=ppt/comments/modernComment_145_8B0276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3B4B2B-A86E-49FD-A18A-6FB47FDE1461}" authorId="{B4EACD35-9D55-C787-71F2-74C72BD70684}" status="resolved" created="2024-07-07T17:15:27.18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32194324" sldId="325"/>
      <ac:spMk id="54" creationId="{A9820B6A-8883-4103-ACD0-0773D440CA96}"/>
      <ac:txMk cp="18" len="1">
        <ac:context len="119" hash="4250543210"/>
      </ac:txMk>
    </ac:txMkLst>
    <p188:pos x="2264846" y="294923"/>
    <p188:txBody>
      <a:bodyPr/>
      <a:lstStyle/>
      <a:p>
        <a:r>
          <a:rPr lang="en-US"/>
          <a:t>"για" ?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7-08T06:05:40.926" authorId="{2F7D06D6-96AA-A3D0-53FE-3C3456D808A2}"/>
          </p223:rxn>
        </p223:reactions>
      </p:ext>
    </p188:extLst>
  </p188:cm>
  <p188:cm id="{09E6576A-C4BC-44EB-8E0A-B87EF58A934A}" authorId="{B4EACD35-9D55-C787-71F2-74C72BD70684}" status="resolved" created="2024-07-07T17:15:45.1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32194324" sldId="325"/>
      <ac:spMk id="54" creationId="{A9820B6A-8883-4103-ACD0-0773D440CA96}"/>
      <ac:txMk cp="68" len="2">
        <ac:context len="119" hash="4250543210"/>
      </ac:txMk>
    </ac:txMkLst>
    <p188:pos x="3689608" y="592635"/>
    <p188:txBody>
      <a:bodyPr/>
      <a:lstStyle/>
      <a:p>
        <a:r>
          <a:rPr lang="en-US"/>
          <a:t>Κάταχωρουν?</a:t>
        </a:r>
      </a:p>
    </p188:txBody>
  </p188:cm>
</p188:cmLst>
</file>

<file path=ppt/comments/modernComment_146_E06687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69EBC7-97AD-4611-B2AE-6CB187493D7E}" authorId="{B4EACD35-9D55-C787-71F2-74C72BD70684}" status="resolved" created="2024-07-07T17:20:53.24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64815830" sldId="326"/>
      <ac:spMk id="56" creationId="{7CE5897F-99A9-4A70-B605-8B9E0F873F54}"/>
      <ac:txMk cp="90" len="7">
        <ac:context len="170" hash="1840107051"/>
      </ac:txMk>
    </ac:txMkLst>
    <p188:pos x="1228507" y="837453"/>
    <p188:txBody>
      <a:bodyPr/>
      <a:lstStyle/>
      <a:p>
        <a:r>
          <a:rPr lang="en-US"/>
          <a:t>Κατωφλι για ποιο πράγμα; Την ομοιοτητα;</a:t>
        </a:r>
      </a:p>
    </p188:txBody>
  </p188:cm>
</p188:cmLst>
</file>

<file path=ppt/comments/modernComment_147_B7D3EE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ACA420-2710-422F-8445-652CA35DA28D}" authorId="{B4EACD35-9D55-C787-71F2-74C72BD70684}" status="resolved" created="2024-07-07T17:14:40.36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84119686" sldId="327"/>
      <ac:spMk id="54" creationId="{A9820B6A-8883-4103-ACD0-0773D440CA96}"/>
      <ac:txMk cp="121" len="10">
        <ac:context len="183" hash="539341857"/>
      </ac:txMk>
    </ac:txMkLst>
    <p188:pos x="2024243" y="1178764"/>
    <p188:txBody>
      <a:bodyPr/>
      <a:lstStyle/>
      <a:p>
        <a:r>
          <a:rPr lang="en-US"/>
          <a:t>"Προσθετες δυσκολιες"?</a:t>
        </a:r>
      </a:p>
    </p188:txBody>
  </p188:cm>
  <p188:cm id="{C7700CC0-84A1-4276-A923-7F537445CEB6}" authorId="{B4EACD35-9D55-C787-71F2-74C72BD70684}" status="resolved" created="2024-07-07T17:15:03.44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84119686" sldId="327"/>
      <ac:spMk id="54" creationId="{A9820B6A-8883-4103-ACD0-0773D440CA96}"/>
      <ac:txMk cp="135" len="15">
        <ac:context len="183" hash="539341857"/>
      </ac:txMk>
    </ac:txMkLst>
    <p188:pos x="2268792" y="1487108"/>
    <p188:txBody>
      <a:bodyPr/>
      <a:lstStyle/>
      <a:p>
        <a:r>
          <a:rPr lang="en-US"/>
          <a:t>"Καμουφλαρισμενη" (με εισαγωγικά) ?</a:t>
        </a:r>
      </a:p>
    </p188:txBody>
  </p188:cm>
</p188:cmLst>
</file>

<file path=ppt/comments/modernComment_148_41D0FC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FC72F8-E1DB-4D52-A03A-E2695D122F55}" authorId="{B4EACD35-9D55-C787-71F2-74C72BD70684}" created="2024-07-07T17:21:23.2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4215142" sldId="328"/>
      <ac:spMk id="10" creationId="{22EACE2C-F0BB-4B26-BDA0-E1B66FC049A7}"/>
      <ac:txMk cp="0" len="10">
        <ac:context len="11" hash="495164181"/>
      </ac:txMk>
    </ac:txMkLst>
    <p188:pos x="3793269" y="302594"/>
    <p188:txBody>
      <a:bodyPr/>
      <a:lstStyle/>
      <a:p>
        <a:r>
          <a:rPr lang="en-US"/>
          <a:t>..της εργασιας</a:t>
        </a:r>
      </a:p>
    </p188:txBody>
  </p188:cm>
</p188:cmLst>
</file>

<file path=ppt/comments/modernComment_149_DDDEE4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C0FFB4-2CD9-4E2D-B79E-043AC789B419}" authorId="{B4EACD35-9D55-C787-71F2-74C72BD70684}" status="resolved" created="2024-07-07T17:23:34.39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22372331" sldId="329"/>
      <ac:spMk id="53" creationId="{26C63E72-41AA-42A3-84C5-A1393DD28197}"/>
      <ac:txMk cp="10">
        <ac:context len="36" hash="1266841613"/>
      </ac:txMk>
    </ac:txMkLst>
    <p188:pos x="2182776" y="296554"/>
    <p188:txBody>
      <a:bodyPr/>
      <a:lstStyle/>
      <a:p>
        <a:r>
          <a:rPr lang="en-US"/>
          <a:t>Νεων η "συνθετικών";</a:t>
        </a:r>
      </a:p>
    </p188:txBody>
  </p188:cm>
  <p188:cm id="{7599523B-012C-465C-82A3-E1DFA5D11778}" authorId="{B4EACD35-9D55-C787-71F2-74C72BD70684}" status="resolved" created="2024-07-07T17:24:24.43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22372331" sldId="329"/>
      <ac:spMk id="54" creationId="{A9820B6A-8883-4103-ACD0-0773D440CA96}"/>
      <ac:txMk cp="149" len="21">
        <ac:context len="193" hash="736254771"/>
      </ac:txMk>
    </ac:txMkLst>
    <p188:pos x="5462383" y="1276120"/>
    <p188:txBody>
      <a:bodyPr/>
      <a:lstStyle/>
      <a:p>
        <a:r>
          <a:rPr lang="en-US"/>
          <a:t>Μεταξυ ηδη ή "μεταξυ συνθετικών και υπα΄ρχοντων κομβων"?</a:t>
        </a:r>
      </a:p>
    </p188:txBody>
  </p188:cm>
</p188:cmLst>
</file>

<file path=ppt/comments/modernComment_14B_D812C1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D3E8DA-1679-4701-9255-A8E249176DFC}" authorId="{B4EACD35-9D55-C787-71F2-74C72BD70684}" status="resolved" created="2024-07-07T17:22:30.62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5107756" sldId="331"/>
      <ac:spMk id="53" creationId="{26C63E72-41AA-42A3-84C5-A1393DD28197}"/>
      <ac:txMk cp="0" len="1">
        <ac:context len="31" hash="3103444620"/>
      </ac:txMk>
    </ac:txMkLst>
    <p188:pos x="1342804" y="296554"/>
    <p188:txBody>
      <a:bodyPr/>
      <a:lstStyle/>
      <a:p>
        <a:r>
          <a:rPr lang="en-US"/>
          <a:t>Προσθετα</a:t>
        </a:r>
      </a:p>
    </p188:txBody>
  </p188:cm>
</p188:cmLst>
</file>

<file path=ppt/comments/modernComment_14F_DD2110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EAB914-E116-4455-A1C5-37B591D59C77}" authorId="{B4EACD35-9D55-C787-71F2-74C72BD70684}" created="2024-07-07T17:20:02.1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09931551" sldId="335"/>
      <ac:spMk id="42" creationId="{43FFCEA2-A971-45FE-960D-CD0316666904}"/>
      <ac:txMk cp="120" len="9">
        <ac:context len="267" hash="4205913074"/>
      </ac:txMk>
    </ac:txMkLst>
    <p188:pos x="2414507" y="1755239"/>
    <p188:txBody>
      <a:bodyPr/>
      <a:lstStyle/>
      <a:p>
        <a:r>
          <a:rPr lang="en-US"/>
          <a:t>Αποριά (για να εξηγηθει προφορικά στην παρουσιαση): τι σημαίνει να είναι "positive" ένα δειγμα; Ειναι positive απο μονο του ή μονο σε σχεση με ένα αλλο?</a:t>
        </a:r>
      </a:p>
    </p188:txBody>
  </p188:cm>
  <p188:cm id="{E31FFC8C-C9D1-4D9F-9D42-3668C974EF4A}" authorId="{B4EACD35-9D55-C787-71F2-74C72BD70684}" created="2024-07-07T17:20:25.2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09931551" sldId="335"/>
      <ac:spMk id="42" creationId="{43FFCEA2-A971-45FE-960D-CD0316666904}"/>
      <ac:txMk cp="243" len="10">
        <ac:context len="267" hash="4205913074"/>
      </ac:txMk>
    </ac:txMkLst>
    <p188:pos x="2776014" y="2977983"/>
    <p188:txBody>
      <a:bodyPr/>
      <a:lstStyle/>
      <a:p>
        <a:r>
          <a:rPr lang="en-US"/>
          <a:t>Τι εννοουμε με "επαυξησεις"; Τι ειναι το anchor?</a:t>
        </a:r>
      </a:p>
    </p188:txBody>
  </p188:cm>
</p188:cmLst>
</file>

<file path=ppt/comments/modernComment_150_25A769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71883E-A214-43FD-9636-9E7099092BA4}" authorId="{B4EACD35-9D55-C787-71F2-74C72BD70684}" status="resolved" created="2024-07-07T17:16:18.87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31728388" sldId="336"/>
      <ac:spMk id="42" creationId="{43FFCEA2-A971-45FE-960D-CD0316666904}"/>
    </ac:deMkLst>
    <p188:txBody>
      <a:bodyPr/>
      <a:lstStyle/>
      <a:p>
        <a:r>
          <a:rPr lang="en-US"/>
          <a:t>"χαρακτηριστικων τους (features)"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7-08T06:30:40.926" authorId="{2F7D06D6-96AA-A3D0-53FE-3C3456D808A2}"/>
          </p223:rxn>
        </p223:reactions>
      </p:ext>
    </p188:extLst>
  </p188:cm>
  <p188:cm id="{1930FC0C-03CA-46EB-BC32-2AF6A04C22F2}" authorId="{B4EACD35-9D55-C787-71F2-74C72BD70684}" created="2024-07-07T17:17:59.4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31728388" sldId="336"/>
      <ac:spMk id="42" creationId="{43FFCEA2-A971-45FE-960D-CD0316666904}"/>
      <ac:txMk cp="80" len="5">
        <ac:context len="262" hash="4223597487"/>
      </ac:txMk>
    </ac:txMkLst>
    <p188:pos x="2005688" y="1300105"/>
    <p188:replyLst>
      <p188:reply id="{E609072B-3E3C-4473-9A09-C28140CC9C2E}" authorId="{2F7D06D6-96AA-A3D0-53FE-3C3456D808A2}" created="2024-07-08T06:31:06.974">
        <p188:txBody>
          <a:bodyPr/>
          <a:lstStyle/>
          <a:p>
            <a:r>
              <a:rPr lang="en-US"/>
              <a:t>??</a:t>
            </a:r>
          </a:p>
        </p188:txBody>
      </p188:reply>
    </p188:replyLst>
    <p188:txBody>
      <a:bodyPr/>
      <a:lstStyle/>
      <a:p>
        <a:r>
          <a:rPr lang="en-US"/>
          <a:t>"κοντά"</a:t>
        </a:r>
      </a:p>
    </p188:txBody>
  </p188:cm>
  <p188:cm id="{C4CD5682-7FA3-4EFF-A3C6-A301FCA18D89}" authorId="{B4EACD35-9D55-C787-71F2-74C72BD70684}" status="resolved" created="2024-07-07T17:18:23.36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31728388" sldId="336"/>
      <ac:spMk id="42" creationId="{43FFCEA2-A971-45FE-960D-CD0316666904}"/>
      <ac:txMk cp="111" len="12">
        <ac:context len="262" hash="4223597487"/>
      </ac:txMk>
    </ac:txMkLst>
    <p188:pos x="2260870" y="1544654"/>
    <p188:txBody>
      <a:bodyPr/>
      <a:lstStyle/>
      <a:p>
        <a:r>
          <a:rPr lang="en-US"/>
          <a:t>"απομακρυνθει" μεταξύ τους οσα ει΄ναι ανομοια</a:t>
        </a:r>
      </a:p>
    </p188:txBody>
  </p188:cm>
</p188:cmLst>
</file>

<file path=ppt/comments/modernComment_155_ABEC93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AB6EA2-6995-4365-B872-2A4451080AED}" authorId="{B4EACD35-9D55-C787-71F2-74C72BD70684}" status="resolved" created="2024-07-07T17:21:50.71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84408163" sldId="341"/>
      <ac:spMk id="50" creationId="{E8DFD8D3-1A25-406C-9EDD-246138BA1991}"/>
      <ac:txMk cp="38" len="4">
        <ac:context len="160" hash="1989320806"/>
      </ac:txMk>
    </ac:txMkLst>
    <p188:pos x="2901198" y="569284"/>
    <p188:txBody>
      <a:bodyPr/>
      <a:lstStyle/>
      <a:p>
        <a:r>
          <a:rPr lang="en-US"/>
          <a:t>Έξτρα --&gt; πρόσθετα</a:t>
        </a:r>
      </a:p>
    </p188:txBody>
  </p188:cm>
  <p188:cm id="{F1FD01E4-1C0E-40F7-9A9E-6BA91C3B68DA}" authorId="{B4EACD35-9D55-C787-71F2-74C72BD70684}" status="resolved" created="2024-07-07T17:22:12.55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84408163" sldId="341"/>
      <ac:spMk id="50" creationId="{E8DFD8D3-1A25-406C-9EDD-246138BA1991}"/>
      <ac:txMk cp="0" len="159">
        <ac:context len="160" hash="1989320806"/>
      </ac:txMk>
    </ac:txMkLst>
    <p188:pos x="7047896" y="292837"/>
    <p188:txBody>
      <a:bodyPr/>
      <a:lstStyle/>
      <a:p>
        <a:r>
          <a:rPr lang="en-US"/>
          <a:t>Use 18pt font minimum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7-08T05:59:35.400" authorId="{2F7D06D6-96AA-A3D0-53FE-3C3456D808A2}"/>
          </p223:rxn>
        </p223:reactions>
      </p:ext>
    </p188:extLst>
  </p188:cm>
</p188:cmLst>
</file>

<file path=ppt/comments/modernComment_15A_6BECFE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73DA53-DE88-476E-BBFB-92B9846A093A}" authorId="{B4EACD35-9D55-C787-71F2-74C72BD70684}" status="resolved" created="2024-07-07T17:23:16.83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10693725" sldId="346"/>
      <ac:spMk id="11" creationId="{B9E626A4-7E57-4F0A-8787-B18BE1E629D9}"/>
      <ac:txMk cp="12">
        <ac:context len="66" hash="4080250470"/>
      </ac:txMk>
    </ac:txMkLst>
    <p188:pos x="6461954" y="293728"/>
    <p188:txBody>
      <a:bodyPr/>
      <a:lstStyle/>
      <a:p>
        <a:r>
          <a:rPr lang="en-US"/>
          <a:t>Α) Ελληνικα, β) μεταλυτερο font, γ) ποιές "κάτανομες"; (θα πρεπει να εξηγησεις - κατανομή ποιανου΄πράγματος/ων);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6_E06687D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8_41D0FC6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5_ABEC936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B_D812C12C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microsoft.com/office/2018/10/relationships/comments" Target="../comments/modernComment_15A_6BECFE5D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9_DDDEE4EB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e-user/brie-mode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7_B7D3EE8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5_8B0276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3_6D08BB7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0_25A7690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F_DD21101F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4038013" y="4064833"/>
            <a:ext cx="685814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  <a:latin typeface="+mj-lt"/>
              </a:rPr>
              <a:t> </a:t>
            </a:r>
            <a:r>
              <a:rPr lang="en-GB" sz="2800">
                <a:solidFill>
                  <a:schemeClr val="bg1"/>
                </a:solidFill>
              </a:rPr>
              <a:t>Enhancing Fraud Detection via GNNs with Synthetic Fraud Node Generation and Integrated Structural Features</a:t>
            </a:r>
            <a:endParaRPr lang="ko-KR" altLang="en-US" sz="28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007428" y="5759090"/>
            <a:ext cx="60905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2000">
                <a:solidFill>
                  <a:schemeClr val="bg1"/>
                </a:solidFill>
              </a:rPr>
              <a:t>published in: International Conference on Artificial Neural Networks </a:t>
            </a:r>
            <a:r>
              <a:rPr lang="en-US" altLang="ko-KR" sz="2000">
                <a:solidFill>
                  <a:schemeClr val="bg1"/>
                </a:solidFill>
                <a:cs typeface="Arial" pitchFamily="34" charset="0"/>
              </a:rPr>
              <a:t>2024</a:t>
            </a:r>
            <a:r>
              <a:rPr lang="en-GB" sz="2000">
                <a:solidFill>
                  <a:schemeClr val="bg1"/>
                </a:solidFill>
              </a:rPr>
              <a:t>, Springer</a:t>
            </a:r>
            <a:endParaRPr lang="ko-KR" altLang="en-US" sz="1867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7925443" y="263672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3435363" y="5832351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1638122" y="5839369"/>
            <a:ext cx="436586" cy="422550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BF7181-2D2A-4A13-B1F2-32E4229D1050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11556022 w 11556022"/>
              <a:gd name="connsiteY1" fmla="*/ 0 h 6224954"/>
              <a:gd name="connsiteX2" fmla="*/ 11556022 w 11556022"/>
              <a:gd name="connsiteY2" fmla="*/ 6224954 h 6224954"/>
              <a:gd name="connsiteX3" fmla="*/ 9546663 w 11556022"/>
              <a:gd name="connsiteY3" fmla="*/ 6224954 h 6224954"/>
              <a:gd name="connsiteX4" fmla="*/ 9534806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57145 w 11556022"/>
              <a:gd name="connsiteY7" fmla="*/ 57145 h 6224954"/>
              <a:gd name="connsiteX8" fmla="*/ 57145 w 11556022"/>
              <a:gd name="connsiteY8" fmla="*/ 6167809 h 6224954"/>
              <a:gd name="connsiteX9" fmla="*/ 7502962 w 11556022"/>
              <a:gd name="connsiteY9" fmla="*/ 6167809 h 6224954"/>
              <a:gd name="connsiteX10" fmla="*/ 7518173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11556022" y="0"/>
                </a:lnTo>
                <a:lnTo>
                  <a:pt x="11556022" y="6224954"/>
                </a:lnTo>
                <a:lnTo>
                  <a:pt x="9546663" y="6224954"/>
                </a:lnTo>
                <a:lnTo>
                  <a:pt x="9534806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7502962" y="6167809"/>
                </a:lnTo>
                <a:lnTo>
                  <a:pt x="7518173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592FB-FE63-4A21-B74C-A7487DA8C9E8}"/>
              </a:ext>
            </a:extLst>
          </p:cNvPr>
          <p:cNvGrpSpPr/>
          <p:nvPr/>
        </p:nvGrpSpPr>
        <p:grpSpPr>
          <a:xfrm>
            <a:off x="9675696" y="5865751"/>
            <a:ext cx="1967086" cy="524542"/>
            <a:chOff x="2265942" y="1258934"/>
            <a:chExt cx="1967086" cy="52454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433AA-3EE4-4EDF-B937-14E38178290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FFB35C-3554-403B-869D-16EF2C4FE65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DF6D8-95FB-4B00-8F5A-193E8C9D965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336A60-ED34-4FCF-A91E-6AAF2409160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D82BB-FDA7-4755-927C-195DB870489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38D3C9-7A25-47E1-99DC-F2F2CE1D05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7424B4-EB89-4A59-A181-CB2CF3D5336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840C2F-47B2-45EB-B86E-9832BC4D18F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DAA3D-E04A-478B-A7D0-FC9B1C7FCFD2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633275-263B-4139-A43A-37C6078B6E9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6735A-AF41-44D6-9259-06666450238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940C88-E683-4976-B16C-390E607E2BB6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38862C-492B-418C-ABBC-1149ED33E8D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F4A8D3-169D-4ABE-A6FC-468D15ADCD2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7B3D53-696B-482D-84E8-67FA2C5C0F04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FECC4-39D8-4391-AC81-453977E4B9A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7F4E7-414B-4830-BC47-300170F13C49}"/>
              </a:ext>
            </a:extLst>
          </p:cNvPr>
          <p:cNvGrpSpPr/>
          <p:nvPr/>
        </p:nvGrpSpPr>
        <p:grpSpPr>
          <a:xfrm>
            <a:off x="485923" y="281012"/>
            <a:ext cx="7744725" cy="2250906"/>
            <a:chOff x="567105" y="537750"/>
            <a:chExt cx="6301212" cy="20087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E67A4-25E9-4397-A5E1-58986F858075}"/>
                </a:ext>
              </a:extLst>
            </p:cNvPr>
            <p:cNvSpPr txBox="1"/>
            <p:nvPr/>
          </p:nvSpPr>
          <p:spPr>
            <a:xfrm>
              <a:off x="567105" y="537750"/>
              <a:ext cx="1136507" cy="90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624056-66B2-4258-BB66-C1886CBCBBB8}"/>
                </a:ext>
              </a:extLst>
            </p:cNvPr>
            <p:cNvSpPr txBox="1"/>
            <p:nvPr/>
          </p:nvSpPr>
          <p:spPr>
            <a:xfrm>
              <a:off x="1604656" y="682420"/>
              <a:ext cx="5263661" cy="412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CARE-GNN (2020)</a:t>
              </a:r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E5897F-99A9-4A70-B605-8B9E0F873F54}"/>
                </a:ext>
              </a:extLst>
            </p:cNvPr>
            <p:cNvSpPr txBox="1"/>
            <p:nvPr/>
          </p:nvSpPr>
          <p:spPr>
            <a:xfrm>
              <a:off x="746666" y="1475326"/>
              <a:ext cx="6121651" cy="1071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Filter neighbors of a node using: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_tradnl" altLang="ko-KR" dirty="0" err="1">
                  <a:solidFill>
                    <a:schemeClr val="bg1"/>
                  </a:solidFill>
                  <a:cs typeface="Arial" pitchFamily="34" charset="0"/>
                </a:rPr>
                <a:t>label-aware</a:t>
              </a:r>
              <a:r>
                <a:rPr lang="es-ES_tradnl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s-ES_tradnl" altLang="ko-KR" dirty="0" err="1">
                  <a:solidFill>
                    <a:schemeClr val="bg1"/>
                  </a:solidFill>
                  <a:cs typeface="Arial" pitchFamily="34" charset="0"/>
                </a:rPr>
                <a:t>similarity</a:t>
              </a:r>
              <a:r>
                <a:rPr lang="es-ES_tradnl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s-ES_tradnl" altLang="ko-KR" dirty="0" err="1">
                  <a:solidFill>
                    <a:schemeClr val="bg1"/>
                  </a:solidFill>
                  <a:cs typeface="Arial" pitchFamily="34" charset="0"/>
                </a:rPr>
                <a:t>measure</a:t>
              </a:r>
              <a:endParaRPr lang="es-ES_tradnl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>
                  <a:solidFill>
                    <a:schemeClr val="bg1"/>
                  </a:solidFill>
                  <a:cs typeface="Arial"/>
                </a:rPr>
                <a:t>threshold for choosing the number of neighbors trained with reinforcement learning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A3722D-5B6C-4DFB-9E40-2BFEFA2C517F}"/>
              </a:ext>
            </a:extLst>
          </p:cNvPr>
          <p:cNvGrpSpPr/>
          <p:nvPr/>
        </p:nvGrpSpPr>
        <p:grpSpPr>
          <a:xfrm flipH="1">
            <a:off x="706618" y="2900344"/>
            <a:ext cx="7219621" cy="2433168"/>
            <a:chOff x="171583" y="350393"/>
            <a:chExt cx="6496019" cy="212412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69AC60-D77E-47AE-BE6A-0CC5A9117720}"/>
                </a:ext>
              </a:extLst>
            </p:cNvPr>
            <p:cNvSpPr txBox="1"/>
            <p:nvPr/>
          </p:nvSpPr>
          <p:spPr>
            <a:xfrm>
              <a:off x="235229" y="350393"/>
              <a:ext cx="113435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B6C6A5-8277-4FD5-8734-5CA7C31AE66C}"/>
                </a:ext>
              </a:extLst>
            </p:cNvPr>
            <p:cNvSpPr txBox="1"/>
            <p:nvPr/>
          </p:nvSpPr>
          <p:spPr>
            <a:xfrm>
              <a:off x="1369587" y="521974"/>
              <a:ext cx="4958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>
                  <a:solidFill>
                    <a:schemeClr val="accent2"/>
                  </a:solidFill>
                  <a:cs typeface="Arial" pitchFamily="34" charset="0"/>
                </a:rPr>
                <a:t>PC-GNN (2021)</a:t>
              </a:r>
              <a:endParaRPr lang="ko-KR" altLang="en-US" sz="24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4D6E30-C3B2-4AFE-A255-11EA4B027185}"/>
                </a:ext>
              </a:extLst>
            </p:cNvPr>
            <p:cNvSpPr txBox="1"/>
            <p:nvPr/>
          </p:nvSpPr>
          <p:spPr>
            <a:xfrm>
              <a:off x="171583" y="1184828"/>
              <a:ext cx="6496019" cy="128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It works in two steps</a:t>
              </a:r>
              <a:r>
                <a:rPr lang="el-GR" altLang="ko-KR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algn="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Pick step : training where minority class nodes are selected with higher probability.</a:t>
              </a:r>
              <a:r>
                <a:rPr lang="el-GR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Choose step: new neighbors of a node are the nodes whose GNN-generated embeddings are closest to that node's embedding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C6BEB1AA-7C68-4BD7-89E3-9DB388B9731F}"/>
              </a:ext>
            </a:extLst>
          </p:cNvPr>
          <p:cNvSpPr txBox="1">
            <a:spLocks/>
          </p:cNvSpPr>
          <p:nvPr/>
        </p:nvSpPr>
        <p:spPr>
          <a:xfrm>
            <a:off x="8327255" y="316523"/>
            <a:ext cx="3079272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s-ES_tradnl" altLang="ko-KR" sz="3600" b="1" dirty="0">
                <a:solidFill>
                  <a:schemeClr val="bg1"/>
                </a:solidFill>
                <a:cs typeface="Arial" pitchFamily="34" charset="0"/>
              </a:rPr>
              <a:t>Applications with GNNs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15830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BF7181-2D2A-4A13-B1F2-32E4229D1050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11556022 w 11556022"/>
              <a:gd name="connsiteY1" fmla="*/ 0 h 6224954"/>
              <a:gd name="connsiteX2" fmla="*/ 11556022 w 11556022"/>
              <a:gd name="connsiteY2" fmla="*/ 6224954 h 6224954"/>
              <a:gd name="connsiteX3" fmla="*/ 9546663 w 11556022"/>
              <a:gd name="connsiteY3" fmla="*/ 6224954 h 6224954"/>
              <a:gd name="connsiteX4" fmla="*/ 9534806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57145 w 11556022"/>
              <a:gd name="connsiteY7" fmla="*/ 57145 h 6224954"/>
              <a:gd name="connsiteX8" fmla="*/ 57145 w 11556022"/>
              <a:gd name="connsiteY8" fmla="*/ 6167809 h 6224954"/>
              <a:gd name="connsiteX9" fmla="*/ 7502962 w 11556022"/>
              <a:gd name="connsiteY9" fmla="*/ 6167809 h 6224954"/>
              <a:gd name="connsiteX10" fmla="*/ 7518173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11556022" y="0"/>
                </a:lnTo>
                <a:lnTo>
                  <a:pt x="11556022" y="6224954"/>
                </a:lnTo>
                <a:lnTo>
                  <a:pt x="9546663" y="6224954"/>
                </a:lnTo>
                <a:lnTo>
                  <a:pt x="9534806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7502962" y="6167809"/>
                </a:lnTo>
                <a:lnTo>
                  <a:pt x="7518173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592FB-FE63-4A21-B74C-A7487DA8C9E8}"/>
              </a:ext>
            </a:extLst>
          </p:cNvPr>
          <p:cNvGrpSpPr/>
          <p:nvPr/>
        </p:nvGrpSpPr>
        <p:grpSpPr>
          <a:xfrm>
            <a:off x="9675696" y="5865751"/>
            <a:ext cx="1967086" cy="524542"/>
            <a:chOff x="2265942" y="1258934"/>
            <a:chExt cx="1967086" cy="52454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433AA-3EE4-4EDF-B937-14E38178290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FFB35C-3554-403B-869D-16EF2C4FE65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DF6D8-95FB-4B00-8F5A-193E8C9D965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336A60-ED34-4FCF-A91E-6AAF2409160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D82BB-FDA7-4755-927C-195DB870489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38D3C9-7A25-47E1-99DC-F2F2CE1D05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7424B4-EB89-4A59-A181-CB2CF3D5336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840C2F-47B2-45EB-B86E-9832BC4D18F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DAA3D-E04A-478B-A7D0-FC9B1C7FCFD2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633275-263B-4139-A43A-37C6078B6E9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6735A-AF41-44D6-9259-06666450238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940C88-E683-4976-B16C-390E607E2BB6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38862C-492B-418C-ABBC-1149ED33E8D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F4A8D3-169D-4ABE-A6FC-468D15ADCD2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7B3D53-696B-482D-84E8-67FA2C5C0F04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FECC4-39D8-4391-AC81-453977E4B9A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7F4E7-414B-4830-BC47-300170F13C49}"/>
              </a:ext>
            </a:extLst>
          </p:cNvPr>
          <p:cNvGrpSpPr/>
          <p:nvPr/>
        </p:nvGrpSpPr>
        <p:grpSpPr>
          <a:xfrm>
            <a:off x="664848" y="515090"/>
            <a:ext cx="8383298" cy="1696908"/>
            <a:chOff x="567105" y="537750"/>
            <a:chExt cx="6301212" cy="151438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E67A4-25E9-4397-A5E1-58986F858075}"/>
                </a:ext>
              </a:extLst>
            </p:cNvPr>
            <p:cNvSpPr txBox="1"/>
            <p:nvPr/>
          </p:nvSpPr>
          <p:spPr>
            <a:xfrm>
              <a:off x="567105" y="537750"/>
              <a:ext cx="1136507" cy="90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624056-66B2-4258-BB66-C1886CBCBBB8}"/>
                </a:ext>
              </a:extLst>
            </p:cNvPr>
            <p:cNvSpPr txBox="1"/>
            <p:nvPr/>
          </p:nvSpPr>
          <p:spPr>
            <a:xfrm>
              <a:off x="1604656" y="682420"/>
              <a:ext cx="5263661" cy="74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>
                  <a:solidFill>
                    <a:schemeClr val="accent2"/>
                  </a:solidFill>
                  <a:cs typeface="Arial" pitchFamily="34" charset="0"/>
                </a:rPr>
                <a:t>CACO-GNN (2022)</a:t>
              </a:r>
              <a:endParaRPr lang="ko-KR" altLang="en-US" sz="2400" b="1">
                <a:solidFill>
                  <a:schemeClr val="accent2"/>
                </a:solidFill>
                <a:cs typeface="Arial" pitchFamily="34" charset="0"/>
              </a:endParaRPr>
            </a:p>
            <a:p>
              <a:endParaRPr lang="ko-KR" altLang="en-US" sz="24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E5897F-99A9-4A70-B605-8B9E0F873F54}"/>
                </a:ext>
              </a:extLst>
            </p:cNvPr>
            <p:cNvSpPr txBox="1"/>
            <p:nvPr/>
          </p:nvSpPr>
          <p:spPr>
            <a:xfrm>
              <a:off x="705528" y="1475326"/>
              <a:ext cx="5425591" cy="57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It uses supervised contrastive learning (SCL) to combat feature camouflage thereby improving the sampling of neighbouring nodes.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A3722D-5B6C-4DFB-9E40-2BFEFA2C517F}"/>
              </a:ext>
            </a:extLst>
          </p:cNvPr>
          <p:cNvGrpSpPr/>
          <p:nvPr/>
        </p:nvGrpSpPr>
        <p:grpSpPr>
          <a:xfrm flipH="1">
            <a:off x="1420867" y="3389885"/>
            <a:ext cx="6646492" cy="1628888"/>
            <a:chOff x="171583" y="202271"/>
            <a:chExt cx="6544590" cy="162888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69AC60-D77E-47AE-BE6A-0CC5A9117720}"/>
                </a:ext>
              </a:extLst>
            </p:cNvPr>
            <p:cNvSpPr txBox="1"/>
            <p:nvPr/>
          </p:nvSpPr>
          <p:spPr>
            <a:xfrm>
              <a:off x="171583" y="202271"/>
              <a:ext cx="113435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600" b="1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B6C6A5-8277-4FD5-8734-5CA7C31AE66C}"/>
                </a:ext>
              </a:extLst>
            </p:cNvPr>
            <p:cNvSpPr txBox="1"/>
            <p:nvPr/>
          </p:nvSpPr>
          <p:spPr>
            <a:xfrm>
              <a:off x="1316661" y="386836"/>
              <a:ext cx="4958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IMINF (2023)</a:t>
              </a:r>
              <a:endParaRPr lang="ko-KR" altLang="en-US" sz="2400" b="1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4D6E30-C3B2-4AFE-A255-11EA4B027185}"/>
                </a:ext>
              </a:extLst>
            </p:cNvPr>
            <p:cNvSpPr txBox="1"/>
            <p:nvPr/>
          </p:nvSpPr>
          <p:spPr>
            <a:xfrm>
              <a:off x="171583" y="1184828"/>
              <a:ext cx="6496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1"/>
                  </a:solidFill>
                </a:rPr>
                <a:t>Like CACO-GNN, it uses supervised contrastive learning and adds an interactive learning framework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CB49C7-C605-4CC9-B18C-616049FBC954}"/>
                </a:ext>
              </a:extLst>
            </p:cNvPr>
            <p:cNvSpPr txBox="1"/>
            <p:nvPr/>
          </p:nvSpPr>
          <p:spPr>
            <a:xfrm>
              <a:off x="220154" y="989069"/>
              <a:ext cx="6496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DB6BE302-70F0-4A05-BCC4-D936F49ABB61}"/>
              </a:ext>
            </a:extLst>
          </p:cNvPr>
          <p:cNvSpPr txBox="1">
            <a:spLocks/>
          </p:cNvSpPr>
          <p:nvPr/>
        </p:nvSpPr>
        <p:spPr>
          <a:xfrm>
            <a:off x="7363326" y="316523"/>
            <a:ext cx="3979665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Applications with </a:t>
            </a:r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GNNs 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+ SCL</a:t>
            </a:r>
          </a:p>
        </p:txBody>
      </p:sp>
    </p:spTree>
    <p:extLst>
      <p:ext uri="{BB962C8B-B14F-4D97-AF65-F5344CB8AC3E}">
        <p14:creationId xmlns:p14="http://schemas.microsoft.com/office/powerpoint/2010/main" val="184458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722871" y="4322569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Contribution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215142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9800845" y="523797"/>
            <a:ext cx="598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b="1">
                <a:solidFill>
                  <a:schemeClr val="accent1"/>
                </a:solidFill>
                <a:cs typeface="Arial" pitchFamily="34" charset="0"/>
              </a:rPr>
              <a:t>BRIE</a:t>
            </a:r>
            <a:endParaRPr lang="ko-KR" altLang="en-US" sz="28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3279332" y="2191823"/>
            <a:ext cx="754204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B</a:t>
            </a:r>
            <a:r>
              <a:rPr lang="en-GB" dirty="0">
                <a:solidFill>
                  <a:schemeClr val="bg1"/>
                </a:solidFill>
              </a:rPr>
              <a:t>oosted </a:t>
            </a:r>
            <a:r>
              <a:rPr lang="en-GB" sz="2400" b="1" dirty="0">
                <a:solidFill>
                  <a:schemeClr val="bg1"/>
                </a:solidFill>
              </a:rPr>
              <a:t>R</a:t>
            </a:r>
            <a:r>
              <a:rPr lang="en-GB" dirty="0">
                <a:solidFill>
                  <a:schemeClr val="bg1"/>
                </a:solidFill>
              </a:rPr>
              <a:t>epresentation with </a:t>
            </a:r>
            <a:r>
              <a:rPr lang="en-GB" sz="2400" b="1" dirty="0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ntegrated Structural Features and Synthetic Fraud </a:t>
            </a:r>
            <a:r>
              <a:rPr lang="en-GB" dirty="0" err="1">
                <a:solidFill>
                  <a:schemeClr val="bg1"/>
                </a:solidFill>
              </a:rPr>
              <a:t>G</a:t>
            </a:r>
            <a:r>
              <a:rPr lang="en-GB" sz="2400" b="1" dirty="0" err="1">
                <a:solidFill>
                  <a:schemeClr val="bg1"/>
                </a:solidFill>
              </a:rPr>
              <a:t>E</a:t>
            </a:r>
            <a:r>
              <a:rPr lang="en-GB" dirty="0" err="1">
                <a:solidFill>
                  <a:schemeClr val="bg1"/>
                </a:solidFill>
              </a:rPr>
              <a:t>neration</a:t>
            </a:r>
            <a:r>
              <a:rPr lang="en-GB" dirty="0">
                <a:solidFill>
                  <a:schemeClr val="bg1"/>
                </a:solidFill>
              </a:rPr>
              <a:t> 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DFD8D3-1A25-406C-9EDD-246138BA1991}"/>
              </a:ext>
            </a:extLst>
          </p:cNvPr>
          <p:cNvSpPr txBox="1"/>
          <p:nvPr/>
        </p:nvSpPr>
        <p:spPr>
          <a:xfrm>
            <a:off x="3393276" y="4151572"/>
            <a:ext cx="730859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Dual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augment dataset with additional structural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solidFill>
                  <a:schemeClr val="bg1"/>
                </a:solidFill>
                <a:cs typeface="Arial"/>
              </a:rPr>
              <a:t>improve the contrastive learning module by introducing synthetic nodes of the minority class</a:t>
            </a:r>
            <a:endParaRPr lang="en-US" altLang="ko-K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E9AB8-96FB-4DED-951E-ECC6ECAA21B0}"/>
              </a:ext>
            </a:extLst>
          </p:cNvPr>
          <p:cNvSpPr/>
          <p:nvPr/>
        </p:nvSpPr>
        <p:spPr>
          <a:xfrm>
            <a:off x="3095601" y="1898519"/>
            <a:ext cx="8138929" cy="12394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4408163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5440768" y="542747"/>
            <a:ext cx="59671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altLang="ko-KR" sz="2800" b="1" dirty="0">
                <a:solidFill>
                  <a:schemeClr val="accent1"/>
                </a:solidFill>
                <a:cs typeface="Arial"/>
              </a:rPr>
              <a:t>Additional structural features</a:t>
            </a:r>
            <a:endParaRPr lang="ko-KR" altLang="en-US" sz="2800" b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2929537" y="2103797"/>
            <a:ext cx="8480735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/>
              </a:rPr>
              <a:t>Create new features for the entire dataset AND for the synthetic nodes</a:t>
            </a:r>
          </a:p>
          <a:p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degree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second-order degree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endParaRPr lang="el-G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opposite label count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endParaRPr lang="el-G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preferential attachment</a:t>
            </a:r>
            <a:endParaRPr lang="el-G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clustering coefficient </a:t>
            </a:r>
            <a:endParaRPr lang="el-GR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structural similarity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07756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16EC11F-BC29-43DD-B00F-4F9DCDC35F6B}"/>
              </a:ext>
            </a:extLst>
          </p:cNvPr>
          <p:cNvSpPr txBox="1"/>
          <p:nvPr/>
        </p:nvSpPr>
        <p:spPr>
          <a:xfrm>
            <a:off x="2515852" y="37522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accent1"/>
                </a:solidFill>
                <a:cs typeface="Arial" pitchFamily="34" charset="0"/>
              </a:rPr>
              <a:t>Process of integration of the structural features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F6675-F25A-4517-92BB-A15C7233E275}"/>
              </a:ext>
            </a:extLst>
          </p:cNvPr>
          <p:cNvSpPr txBox="1"/>
          <p:nvPr/>
        </p:nvSpPr>
        <p:spPr>
          <a:xfrm>
            <a:off x="1594962" y="621890"/>
            <a:ext cx="31548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Calculation of distributions</a:t>
            </a:r>
            <a:endParaRPr lang="en-US" altLang="ko-KR" sz="1400" b="1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419D-64AD-4145-8BEA-5D4ACDC60D61}"/>
              </a:ext>
            </a:extLst>
          </p:cNvPr>
          <p:cNvSpPr txBox="1"/>
          <p:nvPr/>
        </p:nvSpPr>
        <p:spPr>
          <a:xfrm>
            <a:off x="7324764" y="551189"/>
            <a:ext cx="41787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Generation of extra feature columns</a:t>
            </a:r>
            <a:endParaRPr lang="en-US" altLang="ko-KR" sz="1400" b="1" dirty="0">
              <a:cs typeface="Arial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898F5E7-400A-49BF-B0B9-DDDB49784888}"/>
              </a:ext>
            </a:extLst>
          </p:cNvPr>
          <p:cNvSpPr/>
          <p:nvPr/>
        </p:nvSpPr>
        <p:spPr>
          <a:xfrm rot="5400000">
            <a:off x="9304205" y="3995778"/>
            <a:ext cx="402729" cy="27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8392497-7702-4648-BAB5-203429642C69}"/>
              </a:ext>
            </a:extLst>
          </p:cNvPr>
          <p:cNvSpPr/>
          <p:nvPr/>
        </p:nvSpPr>
        <p:spPr>
          <a:xfrm>
            <a:off x="6829480" y="2274156"/>
            <a:ext cx="402729" cy="27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64E57A-3153-43D0-8D11-DC0FBAC7B0D4}"/>
              </a:ext>
            </a:extLst>
          </p:cNvPr>
          <p:cNvSpPr txBox="1"/>
          <p:nvPr/>
        </p:nvSpPr>
        <p:spPr>
          <a:xfrm>
            <a:off x="5738035" y="4391318"/>
            <a:ext cx="42741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ko-KR" b="1" dirty="0">
                <a:cs typeface="Arial" pitchFamily="34" charset="0"/>
              </a:rPr>
              <a:t>Concatenation of extra feature values</a:t>
            </a:r>
            <a:endParaRPr lang="en-US" altLang="ko-KR" sz="1400" b="1" dirty="0">
              <a:cs typeface="Arial" pitchFamily="34" charset="0"/>
            </a:endParaRPr>
          </a:p>
        </p:txBody>
      </p:sp>
      <p:pic>
        <p:nvPicPr>
          <p:cNvPr id="16" name="Εικόνα 15" descr="Εικόνα που περιέχει στιγμιότυπο οθόνης, κείμενο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BF2AC15B-A07D-4594-8632-3D1DBD84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3" y="4872718"/>
            <a:ext cx="4763860" cy="1793422"/>
          </a:xfrm>
          <a:prstGeom prst="rect">
            <a:avLst/>
          </a:prstGeom>
        </p:spPr>
      </p:pic>
      <p:pic>
        <p:nvPicPr>
          <p:cNvPr id="18" name="Εικόνα 17" descr="Εικόνα που περιέχει κείμενο, στιγμιότυπο οθόνης, τετράγωνο, λογισμικό πολυμέσων&#10;&#10;Περιγραφή που δημιουργήθηκε αυτόματα">
            <a:extLst>
              <a:ext uri="{FF2B5EF4-FFF2-40B4-BE49-F238E27FC236}">
                <a16:creationId xmlns:a16="http://schemas.microsoft.com/office/drawing/2014/main" id="{1CAA5535-0468-8545-32C5-C042A3AC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997" y="996723"/>
            <a:ext cx="3649436" cy="2828925"/>
          </a:xfrm>
          <a:prstGeom prst="rect">
            <a:avLst/>
          </a:prstGeom>
        </p:spPr>
      </p:pic>
      <p:pic>
        <p:nvPicPr>
          <p:cNvPr id="20" name="Εικόνα 19" descr="Εικόνα που περιέχει κείμενο, στιγμιότυπο οθόνη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1204DA2-D3EF-AD51-FC9F-650DBC0A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1086931"/>
            <a:ext cx="6259285" cy="2648507"/>
          </a:xfrm>
          <a:prstGeom prst="rect">
            <a:avLst/>
          </a:prstGeom>
        </p:spPr>
      </p:pic>
      <p:sp>
        <p:nvSpPr>
          <p:cNvPr id="21" name="Arrow: Right 41">
            <a:extLst>
              <a:ext uri="{FF2B5EF4-FFF2-40B4-BE49-F238E27FC236}">
                <a16:creationId xmlns:a16="http://schemas.microsoft.com/office/drawing/2014/main" id="{7C2F81C1-A0FE-D310-AF9F-5D39037F781D}"/>
              </a:ext>
            </a:extLst>
          </p:cNvPr>
          <p:cNvSpPr/>
          <p:nvPr/>
        </p:nvSpPr>
        <p:spPr>
          <a:xfrm rot="10800000">
            <a:off x="4597908" y="5343927"/>
            <a:ext cx="402729" cy="27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3" name="Εικόνα 22" descr="Εικόνα που περιέχει στιγμιότυπο οθόνης, κύκλο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51305AF4-4782-6235-9611-E6D8877A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517" y="4016829"/>
            <a:ext cx="2736939" cy="26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3725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6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5367364" y="522153"/>
            <a:ext cx="61997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altLang="ko-KR" sz="2400" b="1" dirty="0">
                <a:solidFill>
                  <a:schemeClr val="accent1"/>
                </a:solidFill>
                <a:cs typeface="Arial"/>
              </a:rPr>
              <a:t>Creating synthetic fraud nodes</a:t>
            </a:r>
            <a:endParaRPr lang="ko-KR" altLang="en-US" sz="2000" b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4829933" y="1956178"/>
            <a:ext cx="6800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cs typeface="Arial"/>
              </a:rPr>
              <a:t>Need more positives in SCL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sz="1600" dirty="0">
                <a:solidFill>
                  <a:schemeClr val="bg1"/>
                </a:solidFill>
                <a:cs typeface="Arial"/>
              </a:rPr>
              <a:t>For this reason, new fraud nodes are built</a:t>
            </a:r>
            <a:r>
              <a:rPr lang="el-GR" altLang="ko-KR" sz="160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/>
              </a:rPr>
              <a:t>(positives).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cs typeface="Arial"/>
              </a:rPr>
              <a:t>No new edges are created between already existing and synthetic nodes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4BC576-BC97-44EF-971C-296DDA73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9" y="1885058"/>
            <a:ext cx="371475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D88679-28CC-47B0-9A56-3A86ACCDF6DE}"/>
              </a:ext>
            </a:extLst>
          </p:cNvPr>
          <p:cNvSpPr/>
          <p:nvPr/>
        </p:nvSpPr>
        <p:spPr>
          <a:xfrm>
            <a:off x="754559" y="5180708"/>
            <a:ext cx="3714751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Probability distributions of the 2 classes for feature18.</a:t>
            </a:r>
            <a:endParaRPr lang="el-GR" sz="2000" b="0" cap="none" spc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372331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3929424" y="1628740"/>
            <a:ext cx="69127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Synthetic nodes are created by following the probability distribution of fraudsters calculated for each feature.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44F4A6-62CB-4F2C-AF44-51264537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2253" y="3922452"/>
            <a:ext cx="3735563" cy="176329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13D6D6-E889-43D3-BE0E-F9C6FF49E707}"/>
              </a:ext>
            </a:extLst>
          </p:cNvPr>
          <p:cNvSpPr txBox="1"/>
          <p:nvPr/>
        </p:nvSpPr>
        <p:spPr>
          <a:xfrm>
            <a:off x="5446218" y="3431856"/>
            <a:ext cx="33076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Synthesizing of a fraud node</a:t>
            </a:r>
            <a:endParaRPr lang="en-US" altLang="ko-KR" sz="1400" b="1" dirty="0"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071033-2645-4845-A631-7E127FBB20BD}"/>
              </a:ext>
            </a:extLst>
          </p:cNvPr>
          <p:cNvSpPr txBox="1"/>
          <p:nvPr/>
        </p:nvSpPr>
        <p:spPr>
          <a:xfrm>
            <a:off x="5440768" y="522153"/>
            <a:ext cx="61263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_tradnl" sz="2400" b="1" dirty="0">
                <a:solidFill>
                  <a:schemeClr val="accent1"/>
                </a:solidFill>
                <a:cs typeface="Arial"/>
              </a:rPr>
              <a:t>Creating synthetic fraud nodes</a:t>
            </a:r>
            <a:endParaRPr lang="el-GR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16EC11F-BC29-43DD-B00F-4F9DCDC35F6B}"/>
              </a:ext>
            </a:extLst>
          </p:cNvPr>
          <p:cNvSpPr txBox="1"/>
          <p:nvPr/>
        </p:nvSpPr>
        <p:spPr>
          <a:xfrm>
            <a:off x="1642533" y="229204"/>
            <a:ext cx="890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Effect of synthetic fraud nodes in the embedding space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F6675-F25A-4517-92BB-A15C7233E275}"/>
              </a:ext>
            </a:extLst>
          </p:cNvPr>
          <p:cNvSpPr txBox="1"/>
          <p:nvPr/>
        </p:nvSpPr>
        <p:spPr>
          <a:xfrm>
            <a:off x="450475" y="2114858"/>
            <a:ext cx="259529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cs typeface="Arial" pitchFamily="34" charset="0"/>
              </a:rPr>
              <a:t>Original feature space</a:t>
            </a:r>
            <a:endParaRPr lang="en-US" altLang="ko-KR" sz="1400" b="1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419D-64AD-4145-8BEA-5D4ACDC60D61}"/>
              </a:ext>
            </a:extLst>
          </p:cNvPr>
          <p:cNvSpPr txBox="1"/>
          <p:nvPr/>
        </p:nvSpPr>
        <p:spPr>
          <a:xfrm>
            <a:off x="4532642" y="2115687"/>
            <a:ext cx="29151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cs typeface="Arial" pitchFamily="34" charset="0"/>
              </a:rPr>
              <a:t>Latent embedding space</a:t>
            </a:r>
            <a:endParaRPr lang="en-US" altLang="ko-KR" sz="1400" b="1">
              <a:cs typeface="Arial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8457FB3-26C6-4A37-BE30-0A1B0111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31" y="2634835"/>
            <a:ext cx="3069587" cy="185351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27B75F5-E000-4F53-B466-1ECC869D9518}"/>
              </a:ext>
            </a:extLst>
          </p:cNvPr>
          <p:cNvSpPr/>
          <p:nvPr/>
        </p:nvSpPr>
        <p:spPr>
          <a:xfrm>
            <a:off x="7820599" y="3632211"/>
            <a:ext cx="660400" cy="4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26D7A-DE51-4400-AF15-9232D05EA01E}"/>
              </a:ext>
            </a:extLst>
          </p:cNvPr>
          <p:cNvSpPr txBox="1"/>
          <p:nvPr/>
        </p:nvSpPr>
        <p:spPr>
          <a:xfrm>
            <a:off x="7597876" y="2814463"/>
            <a:ext cx="1105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Synthetic fraud generation</a:t>
            </a:r>
            <a:endParaRPr lang="el-GR" sz="1400">
              <a:solidFill>
                <a:schemeClr val="bg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F45D35-B90F-48C2-B000-10F69B3A2098}"/>
              </a:ext>
            </a:extLst>
          </p:cNvPr>
          <p:cNvSpPr/>
          <p:nvPr/>
        </p:nvSpPr>
        <p:spPr>
          <a:xfrm>
            <a:off x="3577988" y="3632211"/>
            <a:ext cx="660400" cy="4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D2A1E-AC85-4F84-806F-6E07CE91E8AC}"/>
              </a:ext>
            </a:extLst>
          </p:cNvPr>
          <p:cNvSpPr txBox="1"/>
          <p:nvPr/>
        </p:nvSpPr>
        <p:spPr>
          <a:xfrm>
            <a:off x="3339190" y="2591654"/>
            <a:ext cx="1105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Contrastive learning </a:t>
            </a:r>
          </a:p>
          <a:p>
            <a:pPr algn="ctr"/>
            <a:r>
              <a:rPr lang="en-GB" sz="1400">
                <a:solidFill>
                  <a:schemeClr val="bg1"/>
                </a:solidFill>
              </a:rPr>
              <a:t>+ embedding</a:t>
            </a:r>
            <a:endParaRPr lang="el-GR" sz="14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601ED-25CD-44DF-AE3A-6DCD9FEA8F15}"/>
              </a:ext>
            </a:extLst>
          </p:cNvPr>
          <p:cNvSpPr txBox="1"/>
          <p:nvPr/>
        </p:nvSpPr>
        <p:spPr>
          <a:xfrm>
            <a:off x="8875657" y="1791693"/>
            <a:ext cx="298370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cs typeface="Arial" pitchFamily="34" charset="0"/>
              </a:rPr>
              <a:t>Latent embedding space </a:t>
            </a:r>
            <a:r>
              <a:rPr lang="en-US" altLang="ko-KR" b="1" i="1">
                <a:cs typeface="Arial" pitchFamily="34" charset="0"/>
              </a:rPr>
              <a:t>enhanced</a:t>
            </a:r>
            <a:endParaRPr lang="en-US" altLang="ko-KR" sz="1400" b="1" i="1"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F7EB43E-65B5-41AA-8120-08307243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8471" y="2640067"/>
            <a:ext cx="3057412" cy="18482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A8D280-799C-41E4-B6B6-5AB1146CA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0507" y="2640067"/>
            <a:ext cx="3048854" cy="18482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E6225F-E206-4E2F-B494-882F6AE36C03}"/>
              </a:ext>
            </a:extLst>
          </p:cNvPr>
          <p:cNvSpPr txBox="1"/>
          <p:nvPr/>
        </p:nvSpPr>
        <p:spPr>
          <a:xfrm>
            <a:off x="4145560" y="5362077"/>
            <a:ext cx="68006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/>
              </a:rPr>
              <a:t>The representative ability of the</a:t>
            </a:r>
            <a:r>
              <a:rPr lang="el-GR" altLang="ko-KR" dirty="0">
                <a:solidFill>
                  <a:schemeClr val="bg1"/>
                </a:solidFill>
                <a:cs typeface="Arial"/>
              </a:rPr>
              <a:t> </a:t>
            </a:r>
            <a:r>
              <a:rPr lang="en-GB" altLang="ko-KR" dirty="0">
                <a:solidFill>
                  <a:schemeClr val="bg1"/>
                </a:solidFill>
                <a:cs typeface="Arial"/>
              </a:rPr>
              <a:t>positive</a:t>
            </a:r>
            <a:r>
              <a:rPr lang="el-GR" altLang="ko-KR" dirty="0">
                <a:solidFill>
                  <a:schemeClr val="bg1"/>
                </a:solidFill>
                <a:cs typeface="Arial"/>
              </a:rPr>
              <a:t> (</a:t>
            </a:r>
            <a:r>
              <a:rPr lang="en-GB" altLang="ko-KR" dirty="0">
                <a:solidFill>
                  <a:schemeClr val="bg1"/>
                </a:solidFill>
                <a:cs typeface="Arial"/>
              </a:rPr>
              <a:t>fraud) prototype</a:t>
            </a:r>
            <a:r>
              <a:rPr lang="el-GR" altLang="ko-KR" dirty="0">
                <a:solidFill>
                  <a:schemeClr val="bg1"/>
                </a:solidFill>
                <a:cs typeface="Arial"/>
              </a:rPr>
              <a:t> </a:t>
            </a:r>
            <a:r>
              <a:rPr lang="en-GB" altLang="ko-KR" dirty="0">
                <a:solidFill>
                  <a:schemeClr val="bg1"/>
                </a:solidFill>
                <a:cs typeface="Arial"/>
              </a:rPr>
              <a:t>is enhanced as it is compared with more positive data.</a:t>
            </a:r>
            <a:endParaRPr lang="el-GR" altLang="ko-KR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58146EB-60B0-4965-80C5-82306995A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528" y="5255582"/>
            <a:ext cx="2817726" cy="10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1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294269" y="3868086"/>
            <a:ext cx="4442558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 &amp; Discussion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1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457317" y="3705303"/>
            <a:ext cx="4874921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Problem</a:t>
            </a:r>
          </a:p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Description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10137100" y="3923036"/>
            <a:ext cx="1967086" cy="524542"/>
            <a:chOff x="2265942" y="1258934"/>
            <a:chExt cx="1967086" cy="52454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BF7181-2D2A-4A13-B1F2-32E4229D1050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11556022 w 11556022"/>
              <a:gd name="connsiteY1" fmla="*/ 0 h 6224954"/>
              <a:gd name="connsiteX2" fmla="*/ 11556022 w 11556022"/>
              <a:gd name="connsiteY2" fmla="*/ 6224954 h 6224954"/>
              <a:gd name="connsiteX3" fmla="*/ 9546663 w 11556022"/>
              <a:gd name="connsiteY3" fmla="*/ 6224954 h 6224954"/>
              <a:gd name="connsiteX4" fmla="*/ 9534806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57145 w 11556022"/>
              <a:gd name="connsiteY7" fmla="*/ 57145 h 6224954"/>
              <a:gd name="connsiteX8" fmla="*/ 57145 w 11556022"/>
              <a:gd name="connsiteY8" fmla="*/ 6167809 h 6224954"/>
              <a:gd name="connsiteX9" fmla="*/ 7502962 w 11556022"/>
              <a:gd name="connsiteY9" fmla="*/ 6167809 h 6224954"/>
              <a:gd name="connsiteX10" fmla="*/ 7518173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11556022" y="0"/>
                </a:lnTo>
                <a:lnTo>
                  <a:pt x="11556022" y="6224954"/>
                </a:lnTo>
                <a:lnTo>
                  <a:pt x="9546663" y="6224954"/>
                </a:lnTo>
                <a:lnTo>
                  <a:pt x="9534806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7502962" y="6167809"/>
                </a:lnTo>
                <a:lnTo>
                  <a:pt x="7518173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7F4E7-414B-4830-BC47-300170F13C49}"/>
              </a:ext>
            </a:extLst>
          </p:cNvPr>
          <p:cNvGrpSpPr/>
          <p:nvPr/>
        </p:nvGrpSpPr>
        <p:grpSpPr>
          <a:xfrm>
            <a:off x="902124" y="803737"/>
            <a:ext cx="7656090" cy="4698753"/>
            <a:chOff x="637619" y="742022"/>
            <a:chExt cx="6007882" cy="419335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624056-66B2-4258-BB66-C1886CBCBBB8}"/>
                </a:ext>
              </a:extLst>
            </p:cNvPr>
            <p:cNvSpPr txBox="1"/>
            <p:nvPr/>
          </p:nvSpPr>
          <p:spPr>
            <a:xfrm>
              <a:off x="702945" y="742022"/>
              <a:ext cx="5263661" cy="412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2400" b="1">
                  <a:solidFill>
                    <a:schemeClr val="accent1"/>
                  </a:solidFill>
                  <a:cs typeface="Arial" pitchFamily="34" charset="0"/>
                </a:rPr>
                <a:t>Results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E5897F-99A9-4A70-B605-8B9E0F873F54}"/>
                </a:ext>
              </a:extLst>
            </p:cNvPr>
            <p:cNvSpPr txBox="1"/>
            <p:nvPr/>
          </p:nvSpPr>
          <p:spPr>
            <a:xfrm>
              <a:off x="637619" y="4111357"/>
              <a:ext cx="6007882" cy="82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YelpChi: BRIE outperforms all models, in every metric.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>
                  <a:solidFill>
                    <a:schemeClr val="bg1"/>
                  </a:solidFill>
                  <a:cs typeface="Arial" pitchFamily="34" charset="0"/>
                </a:rPr>
                <a:t>Amazon: BRIE is better than the other models except IMINF, with which it is very close.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D4AFF32-7A04-4681-8774-AF0327AC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2" y="1762448"/>
            <a:ext cx="7439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0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4875988" y="624958"/>
            <a:ext cx="610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b="1">
                <a:solidFill>
                  <a:schemeClr val="accent1"/>
                </a:solidFill>
                <a:cs typeface="Arial" pitchFamily="34" charset="0"/>
              </a:rPr>
              <a:t>Code in GitHub</a:t>
            </a:r>
            <a:endParaRPr lang="ko-KR" altLang="en-US" sz="28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0F868-8ADF-48BC-B86E-9EC2CCE7653F}"/>
              </a:ext>
            </a:extLst>
          </p:cNvPr>
          <p:cNvSpPr txBox="1"/>
          <p:nvPr/>
        </p:nvSpPr>
        <p:spPr>
          <a:xfrm>
            <a:off x="4875988" y="284071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brie-user/brie-model</a:t>
            </a:r>
            <a:endParaRPr lang="el-G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4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5393217" y="439956"/>
            <a:ext cx="615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Fraud detection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3292036" y="2340613"/>
            <a:ext cx="8260174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problem: fraud detection in graphs using GNNs.</a:t>
            </a:r>
          </a:p>
          <a:p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Binary classification </a:t>
            </a:r>
            <a:r>
              <a:rPr lang="el-GR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Fraudster </a:t>
            </a:r>
            <a:r>
              <a:rPr lang="el-GR" dirty="0">
                <a:solidFill>
                  <a:schemeClr val="bg1"/>
                </a:solidFill>
              </a:rPr>
              <a:t>ή </a:t>
            </a:r>
            <a:r>
              <a:rPr lang="en-GB" dirty="0">
                <a:solidFill>
                  <a:schemeClr val="bg1"/>
                </a:solidFill>
              </a:rPr>
              <a:t>Legitimate);</a:t>
            </a:r>
          </a:p>
          <a:p>
            <a:br>
              <a:rPr lang="el-GR" sz="2000" dirty="0"/>
            </a:br>
            <a:r>
              <a:rPr lang="en-GB" sz="2000" dirty="0">
                <a:solidFill>
                  <a:schemeClr val="bg1"/>
                </a:solidFill>
              </a:rPr>
              <a:t>Additional difficulties: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"Camouflaged" fraud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Imbalanced classes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19686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814593" y="1139501"/>
            <a:ext cx="2547398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3423573" y="1937914"/>
            <a:ext cx="78078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u="sng" dirty="0">
                <a:solidFill>
                  <a:schemeClr val="bg1"/>
                </a:solidFill>
              </a:rPr>
              <a:t>YelpChi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s-ES_tradnl" sz="2000" dirty="0">
                <a:solidFill>
                  <a:schemeClr val="bg1"/>
                </a:solidFill>
              </a:rPr>
              <a:t>reviews </a:t>
            </a:r>
            <a:r>
              <a:rPr lang="es-ES_tradnl" sz="2000" dirty="0" err="1">
                <a:solidFill>
                  <a:schemeClr val="bg1"/>
                </a:solidFill>
              </a:rPr>
              <a:t>on</a:t>
            </a:r>
            <a:r>
              <a:rPr lang="es-ES_tradnl" sz="2000" dirty="0">
                <a:solidFill>
                  <a:schemeClr val="bg1"/>
                </a:solidFill>
              </a:rPr>
              <a:t> hotels and restaurants </a:t>
            </a:r>
          </a:p>
          <a:p>
            <a:r>
              <a:rPr lang="en-GB" altLang="ko-KR" sz="2000" u="sng" dirty="0">
                <a:solidFill>
                  <a:schemeClr val="bg1"/>
                </a:solidFill>
                <a:cs typeface="Arial"/>
              </a:rPr>
              <a:t>Amazon:</a:t>
            </a:r>
            <a:r>
              <a:rPr lang="en-GB" altLang="ko-KR" sz="2000" dirty="0">
                <a:solidFill>
                  <a:schemeClr val="bg1"/>
                </a:solidFill>
                <a:cs typeface="Arial"/>
              </a:rPr>
              <a:t> users posting reviews in the Musical Instruments category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E0164B-5388-45F6-B28B-6B6B3933BBEE}"/>
              </a:ext>
            </a:extLst>
          </p:cNvPr>
          <p:cNvSpPr txBox="1"/>
          <p:nvPr/>
        </p:nvSpPr>
        <p:spPr>
          <a:xfrm>
            <a:off x="3427789" y="1456229"/>
            <a:ext cx="28610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+mj-lt"/>
                <a:cs typeface="Arial" pitchFamily="34" charset="0"/>
              </a:rPr>
              <a:t>Datasets</a:t>
            </a:r>
            <a:endParaRPr lang="ko-KR" altLang="en-US" sz="36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685C3-5EE5-452B-8CF5-D919A0DF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49" y="3214824"/>
            <a:ext cx="4838700" cy="27051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24D653D-D72C-4A88-BD7E-2F6938FF202F}"/>
              </a:ext>
            </a:extLst>
          </p:cNvPr>
          <p:cNvSpPr txBox="1"/>
          <p:nvPr/>
        </p:nvSpPr>
        <p:spPr>
          <a:xfrm>
            <a:off x="5430671" y="464200"/>
            <a:ext cx="610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Fraud detection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94324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7290974" y="1946646"/>
            <a:ext cx="42621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Types of camouflage</a:t>
            </a:r>
            <a:endParaRPr lang="en-GB" b="1" dirty="0">
              <a:solidFill>
                <a:schemeClr val="bg1"/>
              </a:solidFill>
              <a:latin typeface="+mj-lt"/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</a:rPr>
              <a:t>feature camouflage</a:t>
            </a:r>
            <a:r>
              <a:rPr lang="el-GR" sz="1600" b="1" dirty="0">
                <a:solidFill>
                  <a:schemeClr val="bg1"/>
                </a:solidFill>
              </a:rPr>
              <a:t>:</a:t>
            </a:r>
            <a:r>
              <a:rPr lang="el-GR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concerns the feature vector of a user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</a:rPr>
              <a:t>structural inconsistency: </a:t>
            </a:r>
            <a:r>
              <a:rPr lang="en-GB" sz="1600" dirty="0">
                <a:solidFill>
                  <a:schemeClr val="bg1"/>
                </a:solidFill>
              </a:rPr>
              <a:t>concerns connections between users</a:t>
            </a:r>
            <a:endParaRPr lang="en-US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CD30A1-8784-49D2-BEE1-9386844AA8BC}"/>
              </a:ext>
            </a:extLst>
          </p:cNvPr>
          <p:cNvSpPr txBox="1"/>
          <p:nvPr/>
        </p:nvSpPr>
        <p:spPr>
          <a:xfrm>
            <a:off x="5393217" y="439956"/>
            <a:ext cx="615899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/>
              </a:rPr>
              <a:t>“Camouflaged</a:t>
            </a:r>
            <a:r>
              <a:rPr lang="el-GR" sz="3200" b="1" dirty="0">
                <a:solidFill>
                  <a:schemeClr val="accent1"/>
                </a:solidFill>
              </a:rPr>
              <a:t>”</a:t>
            </a:r>
            <a:r>
              <a:rPr lang="el-GR" altLang="ko-KR" sz="3200" b="1" dirty="0">
                <a:solidFill>
                  <a:schemeClr val="accent1"/>
                </a:solidFill>
                <a:cs typeface="Arial"/>
              </a:rPr>
              <a:t> </a:t>
            </a:r>
            <a:r>
              <a:rPr lang="en-GB" altLang="ko-KR" sz="3200" b="1" dirty="0">
                <a:solidFill>
                  <a:schemeClr val="accent1"/>
                </a:solidFill>
                <a:cs typeface="Arial"/>
              </a:rPr>
              <a:t>fraud</a:t>
            </a:r>
            <a:endParaRPr lang="ko-KR" altLang="en-US" sz="2800" b="1" dirty="0">
              <a:solidFill>
                <a:schemeClr val="accent1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8918A-BB8A-44A0-8E52-F7D3AC46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4" y="1946646"/>
            <a:ext cx="6248142" cy="35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88817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722871" y="4322569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 pitchFamily="34" charset="0"/>
              </a:rPr>
              <a:t>Background</a:t>
            </a:r>
            <a:endParaRPr lang="ko-KR" altLang="en-US" sz="48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663687" y="3878505"/>
            <a:ext cx="2299214" cy="524542"/>
            <a:chOff x="1933814" y="1258934"/>
            <a:chExt cx="2299214" cy="52454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2288919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0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288190" cy="525185"/>
            <a:chOff x="1612709" y="1258934"/>
            <a:chExt cx="2288190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454254" cy="525185"/>
            <a:chOff x="1612709" y="1258934"/>
            <a:chExt cx="2454254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5230858" y="460363"/>
            <a:ext cx="631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1"/>
                </a:solidFill>
                <a:cs typeface="Arial" pitchFamily="34" charset="0"/>
              </a:rPr>
              <a:t>Contrastive Learning (CL)</a:t>
            </a:r>
            <a:endParaRPr lang="ko-KR" altLang="en-US" sz="28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FCEA2-A971-45FE-960D-CD0316666904}"/>
              </a:ext>
            </a:extLst>
          </p:cNvPr>
          <p:cNvSpPr txBox="1"/>
          <p:nvPr/>
        </p:nvSpPr>
        <p:spPr>
          <a:xfrm>
            <a:off x="3331856" y="1517523"/>
            <a:ext cx="6770932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Objective</a:t>
            </a:r>
            <a:endParaRPr lang="el-GR" u="sng" dirty="0">
              <a:solidFill>
                <a:schemeClr val="bg1"/>
              </a:solidFill>
            </a:endParaRPr>
          </a:p>
          <a:p>
            <a:endParaRPr lang="el-GR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Create an </a:t>
            </a:r>
            <a:r>
              <a:rPr lang="en-GB" sz="1600" dirty="0">
                <a:solidFill>
                  <a:schemeClr val="bg1"/>
                </a:solidFill>
              </a:rPr>
              <a:t>embedding space </a:t>
            </a:r>
            <a:r>
              <a:rPr lang="en-US" sz="1600" dirty="0">
                <a:solidFill>
                  <a:schemeClr val="bg1"/>
                </a:solidFill>
              </a:rPr>
              <a:t>where</a:t>
            </a:r>
            <a:r>
              <a:rPr lang="el-GR" sz="1600" dirty="0">
                <a:solidFill>
                  <a:schemeClr val="bg1"/>
                </a:solidFill>
              </a:rPr>
              <a:t>:</a:t>
            </a:r>
          </a:p>
          <a:p>
            <a:r>
              <a:rPr lang="en-GB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similar samples have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s-ES_tradnl" sz="1600" dirty="0">
                <a:solidFill>
                  <a:schemeClr val="bg1"/>
                </a:solidFill>
              </a:rPr>
              <a:t>have come closer together,</a:t>
            </a:r>
            <a:endParaRPr lang="el-G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dissimilar samples have distanced themselves from each other,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the samples are compared based on the category they belong to and not their feature values.</a:t>
            </a:r>
            <a:endParaRPr lang="en-GB" sz="16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45D8F-C90C-4FCA-A68F-CA5274FA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14" y="3856804"/>
            <a:ext cx="6287045" cy="1836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AA677C-BF6B-B5C7-4FC5-3061F00228CA}"/>
              </a:ext>
            </a:extLst>
          </p:cNvPr>
          <p:cNvSpPr txBox="1"/>
          <p:nvPr/>
        </p:nvSpPr>
        <p:spPr>
          <a:xfrm rot="-10800000" flipV="1">
            <a:off x="3568694" y="5816587"/>
            <a:ext cx="677093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l-GR" sz="1600" dirty="0">
                <a:solidFill>
                  <a:schemeClr val="bg1"/>
                </a:solidFill>
              </a:rPr>
              <a:t>*anchor: </a:t>
            </a:r>
            <a:r>
              <a:rPr lang="en-GB" sz="1600" dirty="0">
                <a:solidFill>
                  <a:schemeClr val="bg1"/>
                </a:solidFill>
              </a:rPr>
              <a:t>the sample under consideration in the current iteration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728388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288190" cy="525185"/>
            <a:chOff x="1612709" y="1258934"/>
            <a:chExt cx="2288190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5114469" y="526146"/>
            <a:ext cx="667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Types of</a:t>
            </a:r>
            <a:r>
              <a:rPr lang="el-GR" altLang="ko-KR" sz="3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Contrastive Learning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FCEA2-A971-45FE-960D-CD0316666904}"/>
              </a:ext>
            </a:extLst>
          </p:cNvPr>
          <p:cNvSpPr txBox="1"/>
          <p:nvPr/>
        </p:nvSpPr>
        <p:spPr>
          <a:xfrm>
            <a:off x="8303112" y="1955524"/>
            <a:ext cx="3491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Two types of Contrastive Learning: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self-supervised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u="sng" dirty="0">
                <a:solidFill>
                  <a:schemeClr val="bg1"/>
                </a:solidFill>
              </a:rPr>
              <a:t>supervised (SCL), which was used in this paper.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SCL: considers as positives all the samples that belong in the same class as anchor.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Self-supervised CL: considers as positives only the augmentations of the anchor.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2C05A-1A48-426E-BEE0-AFFA3729C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4" y="1955524"/>
            <a:ext cx="7465135" cy="384214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6616CE-C02B-431E-9275-638EFFB88E2F}"/>
              </a:ext>
            </a:extLst>
          </p:cNvPr>
          <p:cNvSpPr txBox="1"/>
          <p:nvPr/>
        </p:nvSpPr>
        <p:spPr>
          <a:xfrm>
            <a:off x="3331856" y="5804228"/>
            <a:ext cx="491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err="1">
                <a:solidFill>
                  <a:schemeClr val="bg1"/>
                </a:solidFill>
              </a:rPr>
              <a:t>Source</a:t>
            </a:r>
            <a:r>
              <a:rPr lang="es-ES_tradnl" sz="1400">
                <a:solidFill>
                  <a:schemeClr val="bg1"/>
                </a:solidFill>
              </a:rPr>
              <a:t>: Supervised contrastive learning, 2020, </a:t>
            </a:r>
            <a:r>
              <a:rPr lang="es-ES_tradnl" sz="1400" err="1">
                <a:solidFill>
                  <a:schemeClr val="bg1"/>
                </a:solidFill>
              </a:rPr>
              <a:t>Khosla</a:t>
            </a:r>
            <a:r>
              <a:rPr lang="es-ES_tradnl" sz="1400">
                <a:solidFill>
                  <a:schemeClr val="bg1"/>
                </a:solidFill>
              </a:rPr>
              <a:t> et al.</a:t>
            </a:r>
            <a:endParaRPr lang="en-US" altLang="ko-KR" sz="11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31551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722871" y="4322569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  <a:latin typeface="+mj-lt"/>
                <a:cs typeface="Arial" pitchFamily="34" charset="0"/>
              </a:rPr>
              <a:t>State-of-the-art</a:t>
            </a:r>
            <a:endParaRPr lang="ko-KR" altLang="en-US" sz="48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103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588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Georgia Kpd</cp:lastModifiedBy>
  <cp:revision>141</cp:revision>
  <dcterms:created xsi:type="dcterms:W3CDTF">2019-01-14T06:35:35Z</dcterms:created>
  <dcterms:modified xsi:type="dcterms:W3CDTF">2024-08-29T05:42:12Z</dcterms:modified>
</cp:coreProperties>
</file>