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6" r:id="rId3"/>
    <p:sldId id="330" r:id="rId4"/>
    <p:sldId id="339" r:id="rId5"/>
    <p:sldId id="340" r:id="rId6"/>
    <p:sldId id="341" r:id="rId7"/>
    <p:sldId id="342" r:id="rId8"/>
    <p:sldId id="344" r:id="rId9"/>
    <p:sldId id="345" r:id="rId10"/>
    <p:sldId id="347" r:id="rId11"/>
    <p:sldId id="348" r:id="rId12"/>
    <p:sldId id="349" r:id="rId13"/>
    <p:sldId id="350" r:id="rId14"/>
    <p:sldId id="351" r:id="rId15"/>
    <p:sldId id="352" r:id="rId16"/>
    <p:sldId id="354" r:id="rId17"/>
    <p:sldId id="353" r:id="rId18"/>
    <p:sldId id="355" r:id="rId19"/>
    <p:sldId id="356" r:id="rId20"/>
    <p:sldId id="357" r:id="rId21"/>
    <p:sldId id="358" r:id="rId22"/>
    <p:sldId id="362" r:id="rId23"/>
  </p:sldIdLst>
  <p:sldSz cx="9144000" cy="6858000" type="screen4x3"/>
  <p:notesSz cx="7099300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33"/>
    <a:srgbClr val="009900"/>
    <a:srgbClr val="996600"/>
    <a:srgbClr val="CC3300"/>
    <a:srgbClr val="008000"/>
    <a:srgbClr val="9966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1818" y="348"/>
      </p:cViewPr>
      <p:guideLst>
        <p:guide orient="horz" pos="2160"/>
        <p:guide pos="26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64"/>
    </p:cViewPr>
  </p:sorterViewPr>
  <p:notesViewPr>
    <p:cSldViewPr snapToGrid="0">
      <p:cViewPr>
        <p:scale>
          <a:sx n="50" d="100"/>
          <a:sy n="50" d="100"/>
        </p:scale>
        <p:origin x="4512" y="91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>
            <a:lvl1pPr algn="l"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>
            <a:lvl1pPr algn="r"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46" tIns="47924" rIns="95846" bIns="47924" numCol="1" anchor="b" anchorCtr="0" compatLnSpc="1">
            <a:prstTxWarp prst="textNoShape">
              <a:avLst/>
            </a:prstTxWarp>
          </a:bodyPr>
          <a:lstStyle>
            <a:lvl1pPr algn="l"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46" tIns="47924" rIns="95846" bIns="47924" numCol="1" anchor="b" anchorCtr="0" compatLnSpc="1">
            <a:prstTxWarp prst="textNoShape">
              <a:avLst/>
            </a:prstTxWarp>
          </a:bodyPr>
          <a:lstStyle>
            <a:lvl1pPr algn="r"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192D90A7-0122-4603-A01C-3AD58921D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1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>
            <a:lvl1pPr algn="l"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>
            <a:lvl1pPr algn="r"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87400"/>
            <a:ext cx="5143500" cy="3857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613" y="4881563"/>
            <a:ext cx="52133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46" tIns="47924" rIns="95846" bIns="47924" numCol="1" anchor="b" anchorCtr="0" compatLnSpc="1">
            <a:prstTxWarp prst="textNoShape">
              <a:avLst/>
            </a:prstTxWarp>
          </a:bodyPr>
          <a:lstStyle>
            <a:lvl1pPr algn="l" defTabSz="952621">
              <a:defRPr sz="10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46" tIns="47924" rIns="95846" bIns="47924" numCol="1" anchor="b" anchorCtr="0" compatLnSpc="1">
            <a:prstTxWarp prst="textNoShape">
              <a:avLst/>
            </a:prstTxWarp>
          </a:bodyPr>
          <a:lstStyle>
            <a:lvl1pPr algn="r" defTabSz="952621">
              <a:defRPr sz="10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BB330D1B-096E-464E-A370-1B686FB25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77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583435-A715-4E6B-8517-A31409E8D8C1}" type="slidenum">
              <a:rPr lang="en-GB" sz="1000" b="0" smtClean="0">
                <a:latin typeface="Times New Roman" pitchFamily="18" charset="0"/>
              </a:rPr>
              <a:pPr/>
              <a:t>1</a:t>
            </a:fld>
            <a:endParaRPr lang="en-GB" sz="1000" b="0" smtClean="0">
              <a:latin typeface="Times New Roman" pitchFamily="18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114233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DEB8CCD-0748-4C32-9253-3A4E4F245EA3}" type="slidenum">
              <a:rPr lang="en-GB" sz="1000" b="0" smtClean="0">
                <a:latin typeface="Times New Roman" pitchFamily="18" charset="0"/>
              </a:rPr>
              <a:pPr/>
              <a:t>2</a:t>
            </a:fld>
            <a:endParaRPr lang="en-GB" sz="10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4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AB67DF-2716-40C9-916F-E35A765B5D10}" type="slidenum">
              <a:rPr lang="en-GB" sz="1000" b="0" smtClean="0">
                <a:latin typeface="Times New Roman" pitchFamily="18" charset="0"/>
              </a:rPr>
              <a:pPr/>
              <a:t>20</a:t>
            </a:fld>
            <a:endParaRPr lang="en-GB" sz="1000" b="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7800" y="963613"/>
            <a:ext cx="4402138" cy="3300412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5" y="4583113"/>
            <a:ext cx="5078413" cy="3663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834" tIns="43417" rIns="86834" bIns="43417" anchor="ctr"/>
          <a:lstStyle/>
          <a:p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9599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76AEF0-050B-41C0-8BCA-39670CAEE453}" type="slidenum">
              <a:rPr lang="en-GB" sz="1000" b="0" smtClean="0">
                <a:latin typeface="Times New Roman" pitchFamily="18" charset="0"/>
              </a:rPr>
              <a:pPr/>
              <a:t>21</a:t>
            </a:fld>
            <a:endParaRPr lang="en-GB" sz="1000" b="0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7800" y="963613"/>
            <a:ext cx="4402138" cy="33004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5" y="4583113"/>
            <a:ext cx="5078413" cy="3663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834" tIns="43417" rIns="86834" bIns="43417" anchor="ctr"/>
          <a:lstStyle/>
          <a:p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118833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0320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33"/>
          <p:cNvPicPr>
            <a:picLocks noChangeArrowheads="1"/>
          </p:cNvPicPr>
          <p:nvPr userDrawn="1"/>
        </p:nvPicPr>
        <p:blipFill>
          <a:blip r:embed="rId3" cstate="print">
            <a:clrChange>
              <a:clrFrom>
                <a:srgbClr val="000080"/>
              </a:clrFrom>
              <a:clrTo>
                <a:srgbClr val="000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94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 b="0"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6036F26-D6AE-4121-AF6C-7E21CBD63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27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0B5A0F-50CF-4E48-811D-82345DB1F140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7039081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0" y="127000"/>
            <a:ext cx="2082800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7000"/>
            <a:ext cx="6096000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7D8AEB0-2278-4D3F-A96F-845C83E298EA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4463158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50318F0-F489-4F18-9D61-12E58F119B25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108478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422637D-2617-4985-A757-D02199DC97C6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1946224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79500"/>
            <a:ext cx="40894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079500"/>
            <a:ext cx="40894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1767F65-C72E-4F36-9115-991BD120BBAB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534597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FB998B5-5048-4F47-AF71-362691258B0E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8686457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47F9-6031-4648-BBE1-31F9E625B801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93401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56D9E30-A935-4BDA-B993-8A33B4B51DB0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022332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81965EF-AFE6-4399-81C3-5E4EC830CC6A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4185279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31198B3-F5A9-4E67-B8E0-934225B912FF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0730726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7000"/>
            <a:ext cx="774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79500"/>
            <a:ext cx="83312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86500"/>
            <a:ext cx="200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>
                <a:solidFill>
                  <a:schemeClr val="bg2"/>
                </a:solidFill>
                <a:effectLst/>
              </a:defRPr>
            </a:lvl1pPr>
          </a:lstStyle>
          <a:p>
            <a:pPr>
              <a:defRPr/>
            </a:pPr>
            <a:r>
              <a:rPr lang="en-US" smtClean="0"/>
              <a:t>HY340, 2018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2900" y="6299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4301F82F-E7C1-4845-81C1-DA434E8519A7}" type="slidenum">
              <a:rPr lang="en-US"/>
              <a:pPr>
                <a:defRPr/>
              </a:pPr>
              <a:t>‹#›</a:t>
            </a:fld>
            <a:r>
              <a:rPr lang="el-GR"/>
              <a:t> / </a:t>
            </a:r>
            <a:r>
              <a:rPr lang="en-US"/>
              <a:t>26</a:t>
            </a:r>
          </a:p>
        </p:txBody>
      </p:sp>
      <p:pic>
        <p:nvPicPr>
          <p:cNvPr id="1031" name="Picture 8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869950"/>
            <a:ext cx="82296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11900"/>
            <a:ext cx="8229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1"/>
          <p:cNvPicPr>
            <a:picLocks noChangeArrowheads="1"/>
          </p:cNvPicPr>
          <p:nvPr userDrawn="1"/>
        </p:nvPicPr>
        <p:blipFill>
          <a:blip r:embed="rId15" cstate="print">
            <a:clrChange>
              <a:clrFrom>
                <a:srgbClr val="000080"/>
              </a:clrFrom>
              <a:clrTo>
                <a:srgbClr val="000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.messenger.com/l.php?u=http%3A%2F%2Fwestes.github.io%2Fflex%2Fmanual%2F&amp;h=ATMoUP9zGtYp04DNExrhJVwrrkDK8nMmkKw8EJLDSLblF7i23DrAc8G_g2ZDIG03znGRzob_ExJB9dwlFAEwdk_afFn6HE1qU-qTFuRd2IZgk2qEeTwgdA" TargetMode="External"/><Relationship Id="rId2" Type="http://schemas.openxmlformats.org/officeDocument/2006/relationships/hyperlink" Target="http://www.gnu.org/software/fl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nuwin32.sourceforge.net/packages/flex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1765300" y="292100"/>
            <a:ext cx="5778500" cy="368300"/>
          </a:xfrm>
        </p:spPr>
        <p:txBody>
          <a:bodyPr/>
          <a:lstStyle/>
          <a:p>
            <a:pPr algn="ctr">
              <a:defRPr/>
            </a:pPr>
            <a:r>
              <a:rPr lang="el-GR" sz="2400" b="1" i="1" smtClean="0">
                <a:latin typeface="Arial" charset="0"/>
              </a:rPr>
              <a:t>HY</a:t>
            </a:r>
            <a:r>
              <a:rPr lang="en-US" sz="2400" b="1" i="1" smtClean="0">
                <a:latin typeface="Arial" charset="0"/>
              </a:rPr>
              <a:t>340</a:t>
            </a:r>
            <a:r>
              <a:rPr lang="el-GR" sz="2400" b="1" i="1" smtClean="0">
                <a:latin typeface="Arial" charset="0"/>
              </a:rPr>
              <a:t> : ΓΛΩΣΣΕΣ ΚΑΙ ΜΕΤΑΦΡΑΣΤΕΣ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kumimoji="1" lang="el-GR" sz="1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889000"/>
            <a:ext cx="85344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17500" y="5829300"/>
            <a:ext cx="85344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8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3221038"/>
            <a:ext cx="7164387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Τμήμα Ορισμών – Παράμετροι (1/2)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sz="2400" b="1" i="1" dirty="0" smtClean="0"/>
              <a:t>%option header-file=”./</a:t>
            </a:r>
            <a:r>
              <a:rPr lang="en-GB" sz="2400" b="1" i="1" dirty="0" err="1" smtClean="0"/>
              <a:t>scanner.h</a:t>
            </a:r>
            <a:r>
              <a:rPr lang="en-GB" sz="2400" b="1" i="1" dirty="0" smtClean="0"/>
              <a:t>”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Δημιουργεί ένα </a:t>
            </a:r>
            <a:r>
              <a:rPr lang="en-US" sz="2000" dirty="0" smtClean="0"/>
              <a:t>header file </a:t>
            </a:r>
            <a:r>
              <a:rPr lang="el-GR" sz="2000" dirty="0" smtClean="0"/>
              <a:t>που περιέχει τις δηλώσεις για τους τύπους και τις συναρτήσεις που χρησιμοποιούνται από τον παραγόμενο λεξικογραφικό αναλυτή</a:t>
            </a:r>
          </a:p>
          <a:p>
            <a:pPr>
              <a:lnSpc>
                <a:spcPct val="90000"/>
              </a:lnSpc>
              <a:defRPr/>
            </a:pPr>
            <a:r>
              <a:rPr lang="en-GB" sz="2400" b="1" i="1" dirty="0" smtClean="0"/>
              <a:t>%option </a:t>
            </a:r>
            <a:r>
              <a:rPr lang="en-GB" sz="2400" b="1" i="1" dirty="0" err="1" smtClean="0"/>
              <a:t>noyywrap</a:t>
            </a:r>
            <a:endParaRPr lang="en-GB" sz="2400" b="1" i="1" dirty="0" smtClean="0"/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Δεν χρησιμοποιεί τη συνάρτηση </a:t>
            </a:r>
            <a:r>
              <a:rPr lang="en-GB" sz="2000" dirty="0" smtClean="0"/>
              <a:t>“</a:t>
            </a:r>
            <a:r>
              <a:rPr lang="en-GB" sz="2000" dirty="0" err="1" smtClean="0"/>
              <a:t>yywrap</a:t>
            </a:r>
            <a:r>
              <a:rPr lang="en-GB" sz="2000" dirty="0" smtClean="0"/>
              <a:t>”, </a:t>
            </a:r>
            <a:r>
              <a:rPr lang="el-GR" sz="2000" dirty="0" smtClean="0"/>
              <a:t>που καλείται από τον παραγόμενο λεξικογραφικό αναλυτή όταν τελειώσει το διάβασμα ενός αρχείου</a:t>
            </a:r>
            <a:r>
              <a:rPr lang="en-GB" sz="2000" dirty="0" smtClean="0"/>
              <a:t> (</a:t>
            </a:r>
            <a:r>
              <a:rPr lang="el-GR" sz="2000" dirty="0" smtClean="0"/>
              <a:t>αν αυτή επιστρέψει 0 ο αναλυτής συνεχίσει το </a:t>
            </a:r>
            <a:r>
              <a:rPr lang="en-GB" sz="2000" dirty="0" smtClean="0"/>
              <a:t>scanning </a:t>
            </a:r>
            <a:r>
              <a:rPr lang="el-GR" sz="2000" dirty="0" smtClean="0"/>
              <a:t>από την είσοδο</a:t>
            </a:r>
            <a:r>
              <a:rPr lang="en-GB" sz="2000" dirty="0" smtClean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GB" sz="2400" b="1" i="1" dirty="0" smtClean="0"/>
              <a:t>%option </a:t>
            </a:r>
            <a:r>
              <a:rPr lang="en-GB" sz="2400" b="1" i="1" dirty="0" err="1" smtClean="0"/>
              <a:t>yylineno</a:t>
            </a:r>
            <a:endParaRPr lang="en-GB" sz="2400" b="1" i="1" dirty="0" smtClean="0"/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Δηλώνει μια καθολική μεταβλητή με όνομα </a:t>
            </a:r>
            <a:r>
              <a:rPr lang="en-GB" sz="2000" dirty="0" smtClean="0"/>
              <a:t>“</a:t>
            </a:r>
            <a:r>
              <a:rPr lang="en-GB" sz="2000" dirty="0" err="1" smtClean="0"/>
              <a:t>yylineno</a:t>
            </a:r>
            <a:r>
              <a:rPr lang="en-GB" sz="2000" dirty="0" smtClean="0"/>
              <a:t>”, </a:t>
            </a:r>
            <a:r>
              <a:rPr lang="el-GR" sz="2000" dirty="0" smtClean="0"/>
              <a:t>που κρατάει τον αριθμό της τρέχουσας γραμμής του αρχείου εισόδου</a:t>
            </a:r>
            <a:endParaRPr lang="en-GB" sz="2000" dirty="0" smtClean="0"/>
          </a:p>
          <a:p>
            <a:pPr>
              <a:lnSpc>
                <a:spcPct val="90000"/>
              </a:lnSpc>
              <a:defRPr/>
            </a:pPr>
            <a:r>
              <a:rPr lang="en-GB" sz="2400" b="1" i="1" dirty="0" smtClean="0"/>
              <a:t>%option case-insensitive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000" dirty="0" smtClean="0"/>
              <a:t>Ο </a:t>
            </a:r>
            <a:r>
              <a:rPr lang="el-GR" sz="2000" dirty="0" smtClean="0"/>
              <a:t>παραγόμενος λεξικογραφικός αναλυτής είναι </a:t>
            </a:r>
            <a:r>
              <a:rPr lang="en-GB" sz="2000" dirty="0" smtClean="0"/>
              <a:t>case insensitive.</a:t>
            </a:r>
            <a:r>
              <a:rPr lang="el-GR" sz="2000" dirty="0" smtClean="0"/>
              <a:t> Αυτό </a:t>
            </a:r>
            <a:r>
              <a:rPr lang="en-GB" sz="2000" dirty="0" smtClean="0"/>
              <a:t> </a:t>
            </a:r>
            <a:r>
              <a:rPr lang="el-GR" sz="2000" dirty="0" smtClean="0"/>
              <a:t>σημαίνει ότι </a:t>
            </a:r>
            <a:r>
              <a:rPr lang="en-GB" sz="2000" dirty="0" smtClean="0"/>
              <a:t>η </a:t>
            </a:r>
            <a:r>
              <a:rPr lang="el-GR" sz="2000" dirty="0" smtClean="0"/>
              <a:t>λέξη</a:t>
            </a:r>
            <a:r>
              <a:rPr lang="en-GB" sz="2000" dirty="0" smtClean="0"/>
              <a:t> “</a:t>
            </a:r>
            <a:r>
              <a:rPr lang="en-GB" sz="2000" dirty="0" err="1" smtClean="0"/>
              <a:t>ClaSS</a:t>
            </a:r>
            <a:r>
              <a:rPr lang="en-GB" sz="2000" dirty="0" smtClean="0"/>
              <a:t>” </a:t>
            </a:r>
            <a:r>
              <a:rPr lang="el-GR" sz="2000" dirty="0" smtClean="0"/>
              <a:t>θα είναι ίδια με τη λέξη</a:t>
            </a:r>
            <a:r>
              <a:rPr lang="en-GB" sz="2000" dirty="0" smtClean="0"/>
              <a:t> “class”</a:t>
            </a:r>
            <a:endParaRPr lang="el-GR" sz="2000" dirty="0" smtClean="0"/>
          </a:p>
        </p:txBody>
      </p:sp>
      <p:sp>
        <p:nvSpPr>
          <p:cNvPr id="133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A5822640-B79B-4E43-8287-A287668ED4AA}" type="slidenum">
              <a:rPr lang="en-US" sz="1400" smtClean="0">
                <a:solidFill>
                  <a:schemeClr val="bg2"/>
                </a:solidFill>
              </a:rPr>
              <a:pPr/>
              <a:t>10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1331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Τμήμα Ορισμών – Παράμετροι (2/2)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sz="2800" b="1" i="1" dirty="0" smtClean="0"/>
              <a:t>%option </a:t>
            </a:r>
            <a:r>
              <a:rPr lang="en-GB" sz="2800" b="1" i="1" dirty="0" err="1" smtClean="0"/>
              <a:t>reentrant</a:t>
            </a:r>
            <a:endParaRPr lang="en-GB" sz="2800" b="1" i="1" dirty="0" smtClean="0"/>
          </a:p>
          <a:p>
            <a:pPr lvl="1">
              <a:lnSpc>
                <a:spcPct val="80000"/>
              </a:lnSpc>
              <a:defRPr/>
            </a:pPr>
            <a:r>
              <a:rPr lang="en-GB" sz="2400" dirty="0" smtClean="0"/>
              <a:t>Ο </a:t>
            </a:r>
            <a:r>
              <a:rPr lang="el-GR" sz="2400" dirty="0" smtClean="0"/>
              <a:t>παραγόμενος λεξικογραφικός αναλυτής είναι </a:t>
            </a:r>
            <a:r>
              <a:rPr lang="en-US" sz="2400" dirty="0" smtClean="0"/>
              <a:t>reentrant (</a:t>
            </a:r>
            <a:r>
              <a:rPr lang="el-GR" sz="2400" dirty="0" smtClean="0"/>
              <a:t>μπορούμε να κάνουμε νέα κλήση στην </a:t>
            </a:r>
            <a:r>
              <a:rPr lang="en-US" sz="2400" dirty="0" err="1" smtClean="0"/>
              <a:t>yylex</a:t>
            </a:r>
            <a:r>
              <a:rPr lang="el-GR" sz="2400" dirty="0" smtClean="0"/>
              <a:t> πριν τελειώσει η </a:t>
            </a:r>
            <a:r>
              <a:rPr lang="el-GR" sz="2400" dirty="0" err="1" smtClean="0"/>
              <a:t>προηγουμενη</a:t>
            </a:r>
            <a:r>
              <a:rPr lang="el-GR" sz="2400" dirty="0" smtClean="0"/>
              <a:t>)</a:t>
            </a:r>
            <a:r>
              <a:rPr lang="en-GB" sz="2400" dirty="0" smtClean="0"/>
              <a:t>. </a:t>
            </a:r>
            <a:r>
              <a:rPr lang="el-GR" sz="2400" dirty="0" smtClean="0"/>
              <a:t>Προσοχή</a:t>
            </a:r>
            <a:r>
              <a:rPr lang="en-GB" sz="2400" dirty="0" smtClean="0"/>
              <a:t> </a:t>
            </a:r>
            <a:r>
              <a:rPr lang="el-GR" sz="2400" dirty="0" smtClean="0"/>
              <a:t>καθώς αλλάζει ο τρόπος κλήσης της </a:t>
            </a:r>
            <a:r>
              <a:rPr lang="en-US" sz="2400" dirty="0" err="1" smtClean="0"/>
              <a:t>yylex</a:t>
            </a:r>
            <a:endParaRPr lang="en-GB" sz="2400" dirty="0" smtClean="0"/>
          </a:p>
          <a:p>
            <a:pPr>
              <a:lnSpc>
                <a:spcPct val="80000"/>
              </a:lnSpc>
              <a:defRPr/>
            </a:pPr>
            <a:r>
              <a:rPr lang="en-GB" sz="2800" b="1" i="1" dirty="0" smtClean="0"/>
              <a:t>%option prefix="PREFIX"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400" dirty="0" smtClean="0"/>
              <a:t>Εξ’ ορισμού οι τύποι και οι συναρτήσεις που χρησιμοποιεί ο παραγόμενος λεξικογραφικός αναλυτής έχουν το πρόθεμα </a:t>
            </a:r>
            <a:r>
              <a:rPr lang="en-GB" sz="2400" dirty="0" smtClean="0"/>
              <a:t>“</a:t>
            </a:r>
            <a:r>
              <a:rPr lang="en-GB" sz="2400" dirty="0" err="1" smtClean="0"/>
              <a:t>yy</a:t>
            </a:r>
            <a:r>
              <a:rPr lang="en-GB" sz="2400" dirty="0" smtClean="0"/>
              <a:t>” πχ. </a:t>
            </a:r>
            <a:r>
              <a:rPr lang="en-GB" sz="2400" dirty="0" err="1" smtClean="0"/>
              <a:t>yylex</a:t>
            </a:r>
            <a:r>
              <a:rPr lang="en-GB" sz="2400" dirty="0" smtClean="0"/>
              <a:t>, </a:t>
            </a:r>
            <a:r>
              <a:rPr lang="en-GB" sz="2400" dirty="0" err="1" smtClean="0"/>
              <a:t>yyin</a:t>
            </a:r>
            <a:r>
              <a:rPr lang="en-GB" sz="2400" dirty="0" smtClean="0"/>
              <a:t>, </a:t>
            </a:r>
            <a:r>
              <a:rPr lang="en-GB" sz="2400" dirty="0" err="1" smtClean="0"/>
              <a:t>yylineno</a:t>
            </a:r>
            <a:r>
              <a:rPr lang="en-GB" sz="2400" dirty="0" smtClean="0"/>
              <a:t>, </a:t>
            </a:r>
            <a:r>
              <a:rPr lang="en-GB" sz="2400" dirty="0" err="1" smtClean="0"/>
              <a:t>yytext</a:t>
            </a:r>
            <a:r>
              <a:rPr lang="en-GB" sz="2400" dirty="0" smtClean="0"/>
              <a:t>, </a:t>
            </a:r>
            <a:r>
              <a:rPr lang="en-GB" sz="2400" dirty="0" err="1" smtClean="0"/>
              <a:t>yywrap</a:t>
            </a:r>
            <a:r>
              <a:rPr lang="en-GB" sz="2400" dirty="0" smtClean="0"/>
              <a:t>, ... </a:t>
            </a:r>
            <a:r>
              <a:rPr lang="el-GR" sz="2400" dirty="0" smtClean="0"/>
              <a:t>Αυτή η παράμετρος αλλάζει το πρόθεμα σε </a:t>
            </a:r>
            <a:r>
              <a:rPr lang="en-GB" sz="2400" dirty="0" smtClean="0"/>
              <a:t>“PREFIX”</a:t>
            </a:r>
          </a:p>
          <a:p>
            <a:pPr>
              <a:lnSpc>
                <a:spcPct val="80000"/>
              </a:lnSpc>
              <a:defRPr/>
            </a:pPr>
            <a:r>
              <a:rPr lang="en-GB" sz="2800" b="1" i="1" dirty="0" smtClean="0"/>
              <a:t>%option </a:t>
            </a:r>
            <a:r>
              <a:rPr lang="en-GB" sz="2800" b="1" i="1" dirty="0" err="1" smtClean="0"/>
              <a:t>nounistd</a:t>
            </a:r>
            <a:endParaRPr lang="en-GB" sz="2800" b="1" i="1" dirty="0" smtClean="0"/>
          </a:p>
          <a:p>
            <a:pPr lvl="1">
              <a:lnSpc>
                <a:spcPct val="80000"/>
              </a:lnSpc>
              <a:defRPr/>
            </a:pPr>
            <a:r>
              <a:rPr lang="el-GR" sz="2400" dirty="0" smtClean="0"/>
              <a:t>Δεν κάνει </a:t>
            </a:r>
            <a:r>
              <a:rPr lang="en-GB" sz="2400" dirty="0" smtClean="0"/>
              <a:t>'include' </a:t>
            </a:r>
            <a:r>
              <a:rPr lang="el-GR" sz="2400" dirty="0" smtClean="0"/>
              <a:t>το </a:t>
            </a:r>
            <a:r>
              <a:rPr lang="en-US" sz="2400" dirty="0" smtClean="0"/>
              <a:t>header file </a:t>
            </a:r>
            <a:r>
              <a:rPr lang="en-GB" sz="2400" dirty="0" smtClean="0"/>
              <a:t>“</a:t>
            </a:r>
            <a:r>
              <a:rPr lang="en-GB" sz="2400" dirty="0" err="1" smtClean="0"/>
              <a:t>unistd.h</a:t>
            </a:r>
            <a:r>
              <a:rPr lang="en-GB" sz="2400" dirty="0" smtClean="0"/>
              <a:t>”, </a:t>
            </a:r>
            <a:r>
              <a:rPr lang="el-GR" sz="2400" dirty="0" smtClean="0"/>
              <a:t>το οποίο υπάρχει μόνο στα </a:t>
            </a:r>
            <a:r>
              <a:rPr lang="en-GB" sz="2400" dirty="0" smtClean="0"/>
              <a:t>UNIX </a:t>
            </a:r>
            <a:r>
              <a:rPr lang="el-GR" sz="2400" dirty="0" smtClean="0"/>
              <a:t>συστήματα</a:t>
            </a:r>
          </a:p>
        </p:txBody>
      </p:sp>
      <p:sp>
        <p:nvSpPr>
          <p:cNvPr id="143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8A73E867-A966-4F70-859C-914F77D62D32}" type="slidenum">
              <a:rPr lang="en-US" sz="1400" smtClean="0">
                <a:solidFill>
                  <a:schemeClr val="bg2"/>
                </a:solidFill>
              </a:rPr>
              <a:pPr/>
              <a:t>11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z="2400" smtClean="0"/>
              <a:t>Τμήμα Ορισμών – </a:t>
            </a:r>
            <a:r>
              <a:rPr lang="en-US" sz="2400" smtClean="0"/>
              <a:t>User defined conditions</a:t>
            </a:r>
            <a:endParaRPr lang="el-GR" sz="2400" smtClean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l-GR" dirty="0" smtClean="0"/>
              <a:t>Οι κανόνες μπορούν να ενεργοποιούνται υπό συνθήκη μόνο όταν βρισκόμαστε σε συγκεκριμένες καταστάσεις</a:t>
            </a:r>
          </a:p>
          <a:p>
            <a:pPr>
              <a:defRPr/>
            </a:pPr>
            <a:r>
              <a:rPr lang="el-GR" dirty="0" smtClean="0"/>
              <a:t>Υπάρχουν δύο είδη </a:t>
            </a:r>
            <a:r>
              <a:rPr lang="en-US" dirty="0" smtClean="0"/>
              <a:t>conditions</a:t>
            </a:r>
            <a:endParaRPr lang="en-GB" dirty="0" smtClean="0"/>
          </a:p>
          <a:p>
            <a:pPr lvl="1">
              <a:defRPr/>
            </a:pPr>
            <a:r>
              <a:rPr lang="en-GB" b="1" dirty="0" smtClean="0"/>
              <a:t>Inclusive (start) conditions</a:t>
            </a:r>
          </a:p>
          <a:p>
            <a:pPr lvl="2">
              <a:defRPr/>
            </a:pPr>
            <a:r>
              <a:rPr lang="el-GR" dirty="0" smtClean="0"/>
              <a:t>Ορίζονται με την εντολή</a:t>
            </a:r>
            <a:r>
              <a:rPr lang="en-GB" dirty="0" smtClean="0"/>
              <a:t> “%s </a:t>
            </a:r>
            <a:r>
              <a:rPr lang="en-GB" dirty="0" err="1" smtClean="0"/>
              <a:t>condition_name</a:t>
            </a:r>
            <a:r>
              <a:rPr lang="en-GB" dirty="0" smtClean="0"/>
              <a:t>”</a:t>
            </a:r>
          </a:p>
          <a:p>
            <a:pPr lvl="2">
              <a:defRPr/>
            </a:pPr>
            <a:r>
              <a:rPr lang="el-GR" dirty="0" smtClean="0"/>
              <a:t>Μπορούν να ενεργοποιούν τους κανόνες που δε βασίζονται σε καμία κατάσταση (είναι χωρίς </a:t>
            </a:r>
            <a:r>
              <a:rPr lang="en-US" dirty="0" smtClean="0"/>
              <a:t>condition</a:t>
            </a:r>
            <a:r>
              <a:rPr lang="el-GR" dirty="0" smtClean="0"/>
              <a:t>) καθώς και αυτούς που βασίζονται στην κατάσταση </a:t>
            </a:r>
            <a:r>
              <a:rPr lang="en-GB" dirty="0" smtClean="0"/>
              <a:t>“&lt;</a:t>
            </a:r>
            <a:r>
              <a:rPr lang="en-GB" dirty="0" err="1" smtClean="0"/>
              <a:t>condition_name</a:t>
            </a:r>
            <a:r>
              <a:rPr lang="en-GB" dirty="0" smtClean="0"/>
              <a:t>&gt;”</a:t>
            </a:r>
          </a:p>
          <a:p>
            <a:pPr lvl="1">
              <a:defRPr/>
            </a:pPr>
            <a:r>
              <a:rPr lang="en-GB" b="1" dirty="0" smtClean="0"/>
              <a:t>Exclusive conditions</a:t>
            </a:r>
          </a:p>
          <a:p>
            <a:pPr lvl="2">
              <a:defRPr/>
            </a:pPr>
            <a:r>
              <a:rPr lang="el-GR" dirty="0" smtClean="0"/>
              <a:t>Ορίζονται με την εντολή</a:t>
            </a:r>
            <a:r>
              <a:rPr lang="en-GB" dirty="0" smtClean="0"/>
              <a:t> “%x </a:t>
            </a:r>
            <a:r>
              <a:rPr lang="en-GB" dirty="0" err="1" smtClean="0"/>
              <a:t>condition_name</a:t>
            </a:r>
            <a:r>
              <a:rPr lang="en-GB" dirty="0" smtClean="0"/>
              <a:t>”</a:t>
            </a:r>
          </a:p>
          <a:p>
            <a:pPr lvl="2">
              <a:defRPr/>
            </a:pPr>
            <a:r>
              <a:rPr lang="el-GR" dirty="0" smtClean="0"/>
              <a:t>Μπορούν να ενεργοποιήσουν</a:t>
            </a:r>
            <a:r>
              <a:rPr lang="en-GB" dirty="0" smtClean="0"/>
              <a:t> </a:t>
            </a:r>
            <a:r>
              <a:rPr lang="el-GR" dirty="0" smtClean="0"/>
              <a:t>μόνο τους κανόνες που βασίζονται στην κατάσταση </a:t>
            </a:r>
            <a:r>
              <a:rPr lang="en-GB" dirty="0" smtClean="0"/>
              <a:t>“&lt;</a:t>
            </a:r>
            <a:r>
              <a:rPr lang="en-GB" dirty="0" err="1" smtClean="0"/>
              <a:t>condition_name</a:t>
            </a:r>
            <a:r>
              <a:rPr lang="en-GB" dirty="0" smtClean="0"/>
              <a:t>&gt;”</a:t>
            </a:r>
          </a:p>
          <a:p>
            <a:pPr>
              <a:defRPr/>
            </a:pPr>
            <a:endParaRPr lang="el-GR" dirty="0" smtClean="0"/>
          </a:p>
        </p:txBody>
      </p:sp>
      <p:sp>
        <p:nvSpPr>
          <p:cNvPr id="153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70392624-F806-4184-AEC1-59B78A9D4554}" type="slidenum">
              <a:rPr lang="en-US" sz="1400" smtClean="0">
                <a:solidFill>
                  <a:schemeClr val="bg2"/>
                </a:solidFill>
              </a:rPr>
              <a:pPr/>
              <a:t>12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Τμήμα Ορισμών – Παράδειγμα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8550" y="2136775"/>
            <a:ext cx="3663950" cy="587375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l-GR" dirty="0" smtClean="0"/>
              <a:t>Κώδικας</a:t>
            </a:r>
          </a:p>
        </p:txBody>
      </p:sp>
      <p:sp>
        <p:nvSpPr>
          <p:cNvPr id="1412103" name="Rectangle 7"/>
          <p:cNvSpPr>
            <a:spLocks noChangeArrowheads="1"/>
          </p:cNvSpPr>
          <p:nvPr/>
        </p:nvSpPr>
        <p:spPr bwMode="auto">
          <a:xfrm>
            <a:off x="4889500" y="3803650"/>
            <a:ext cx="3663950" cy="587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32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Παράμετροι</a:t>
            </a:r>
          </a:p>
        </p:txBody>
      </p:sp>
      <p:sp>
        <p:nvSpPr>
          <p:cNvPr id="1412104" name="Rectangle 8"/>
          <p:cNvSpPr>
            <a:spLocks noChangeArrowheads="1"/>
          </p:cNvSpPr>
          <p:nvPr/>
        </p:nvSpPr>
        <p:spPr bwMode="auto">
          <a:xfrm>
            <a:off x="4879975" y="5051425"/>
            <a:ext cx="3663950" cy="396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20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Ορισμοί </a:t>
            </a:r>
            <a:r>
              <a:rPr kumimoji="1" lang="en-US" sz="20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regular expressions</a:t>
            </a:r>
            <a:endParaRPr kumimoji="1" lang="el-GR" sz="2000" b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12105" name="Rectangle 9"/>
          <p:cNvSpPr>
            <a:spLocks noChangeArrowheads="1"/>
          </p:cNvSpPr>
          <p:nvPr/>
        </p:nvSpPr>
        <p:spPr bwMode="auto">
          <a:xfrm>
            <a:off x="4879975" y="5842000"/>
            <a:ext cx="366395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4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User defined conditions</a:t>
            </a:r>
            <a:endParaRPr kumimoji="1" lang="el-GR" sz="2400" b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6392" name="Group 18"/>
          <p:cNvGrpSpPr>
            <a:grpSpLocks/>
          </p:cNvGrpSpPr>
          <p:nvPr/>
        </p:nvGrpSpPr>
        <p:grpSpPr bwMode="auto">
          <a:xfrm>
            <a:off x="469900" y="1219200"/>
            <a:ext cx="3987800" cy="5067300"/>
            <a:chOff x="296" y="768"/>
            <a:chExt cx="2512" cy="3192"/>
          </a:xfrm>
        </p:grpSpPr>
        <p:pic>
          <p:nvPicPr>
            <p:cNvPr id="1639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780"/>
              <a:ext cx="2508" cy="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2106" name="Rectangle 10"/>
            <p:cNvSpPr>
              <a:spLocks noChangeArrowheads="1"/>
            </p:cNvSpPr>
            <p:nvPr/>
          </p:nvSpPr>
          <p:spPr bwMode="auto">
            <a:xfrm>
              <a:off x="300" y="768"/>
              <a:ext cx="2502" cy="16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2107" name="Rectangle 11"/>
            <p:cNvSpPr>
              <a:spLocks noChangeArrowheads="1"/>
            </p:cNvSpPr>
            <p:nvPr/>
          </p:nvSpPr>
          <p:spPr bwMode="auto">
            <a:xfrm>
              <a:off x="298" y="2488"/>
              <a:ext cx="2502" cy="40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2108" name="Rectangle 12"/>
            <p:cNvSpPr>
              <a:spLocks noChangeArrowheads="1"/>
            </p:cNvSpPr>
            <p:nvPr/>
          </p:nvSpPr>
          <p:spPr bwMode="auto">
            <a:xfrm>
              <a:off x="296" y="2984"/>
              <a:ext cx="250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2109" name="Rectangle 13"/>
            <p:cNvSpPr>
              <a:spLocks noChangeArrowheads="1"/>
            </p:cNvSpPr>
            <p:nvPr/>
          </p:nvSpPr>
          <p:spPr bwMode="auto">
            <a:xfrm>
              <a:off x="300" y="3720"/>
              <a:ext cx="2502" cy="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12110" name="Line 14"/>
          <p:cNvSpPr>
            <a:spLocks noChangeShapeType="1"/>
          </p:cNvSpPr>
          <p:nvPr/>
        </p:nvSpPr>
        <p:spPr bwMode="auto">
          <a:xfrm flipH="1" flipV="1">
            <a:off x="4467225" y="2428875"/>
            <a:ext cx="428625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2111" name="Line 15"/>
          <p:cNvSpPr>
            <a:spLocks noChangeShapeType="1"/>
          </p:cNvSpPr>
          <p:nvPr/>
        </p:nvSpPr>
        <p:spPr bwMode="auto">
          <a:xfrm flipH="1" flipV="1">
            <a:off x="4467225" y="4133850"/>
            <a:ext cx="428625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2112" name="Line 16"/>
          <p:cNvSpPr>
            <a:spLocks noChangeShapeType="1"/>
          </p:cNvSpPr>
          <p:nvPr/>
        </p:nvSpPr>
        <p:spPr bwMode="auto">
          <a:xfrm flipH="1" flipV="1">
            <a:off x="4438650" y="5219700"/>
            <a:ext cx="447675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2113" name="Line 17"/>
          <p:cNvSpPr>
            <a:spLocks noChangeShapeType="1"/>
          </p:cNvSpPr>
          <p:nvPr/>
        </p:nvSpPr>
        <p:spPr bwMode="auto">
          <a:xfrm flipH="1" flipV="1">
            <a:off x="4438650" y="5981700"/>
            <a:ext cx="438150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7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8A23B2CE-22BC-43CC-8B0C-3D841BF78680}" type="slidenum">
              <a:rPr lang="en-US" sz="1400" smtClean="0">
                <a:solidFill>
                  <a:schemeClr val="bg2"/>
                </a:solidFill>
              </a:rPr>
              <a:pPr/>
              <a:t>13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16398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Τμήμα Κανόνων - Γενικά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z="2800" dirty="0" smtClean="0"/>
              <a:t>Το κύριο τμήμα του προγράμματος περιγραφής του λεξικογραφικού αναλυτή, αφού σε αυτό καθορίζεται η λειτουργικότητά του</a:t>
            </a:r>
          </a:p>
          <a:p>
            <a:pPr>
              <a:defRPr/>
            </a:pPr>
            <a:r>
              <a:rPr lang="el-GR" sz="2800" dirty="0" smtClean="0"/>
              <a:t>Σύνταξη</a:t>
            </a:r>
            <a:r>
              <a:rPr lang="en-GB" sz="2800" dirty="0" smtClean="0"/>
              <a:t>: </a:t>
            </a:r>
            <a:r>
              <a:rPr lang="en-GB" sz="2800" b="1" i="1" dirty="0" smtClean="0"/>
              <a:t>&lt;condition1, condition2, ...&gt; Regular expression { action }</a:t>
            </a:r>
            <a:endParaRPr lang="el-GR" sz="2800" b="1" i="1" dirty="0" smtClean="0"/>
          </a:p>
          <a:p>
            <a:pPr>
              <a:defRPr/>
            </a:pPr>
            <a:r>
              <a:rPr lang="el-GR" sz="2800" dirty="0" smtClean="0"/>
              <a:t>Όταν παραπάνω από ένας κανόνας ικανοποιείται, τότε επιλέγεται αυτός που καταναλώνει τους </a:t>
            </a:r>
            <a:r>
              <a:rPr lang="el-GR" sz="2800" i="1" dirty="0" smtClean="0"/>
              <a:t>περισσότερους χαρακτήρες</a:t>
            </a:r>
            <a:endParaRPr lang="en-GB" sz="2800" i="1" dirty="0" smtClean="0"/>
          </a:p>
          <a:p>
            <a:pPr>
              <a:defRPr/>
            </a:pPr>
            <a:r>
              <a:rPr lang="el-GR" sz="2800" dirty="0" smtClean="0"/>
              <a:t>Αν βρεθούν δύο ή παραπάνω κανόνες που καταναλώνουν τον ίδιο αριθμό χαρακτήρων τότε επιλέγεται αυτός που έχει δηλωθεί </a:t>
            </a:r>
            <a:r>
              <a:rPr lang="el-GR" sz="2800" i="1" dirty="0" smtClean="0"/>
              <a:t>πρώτος</a:t>
            </a:r>
          </a:p>
        </p:txBody>
      </p:sp>
      <p:sp>
        <p:nvSpPr>
          <p:cNvPr id="174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6D3D74F3-9D8B-4125-B889-2F7E5C9A46CC}" type="slidenum">
              <a:rPr lang="en-US" sz="1400" smtClean="0">
                <a:solidFill>
                  <a:schemeClr val="bg2"/>
                </a:solidFill>
              </a:rPr>
              <a:pPr/>
              <a:t>14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1741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Τμήμα Κανόνων -</a:t>
            </a:r>
            <a:r>
              <a:rPr lang="en-US" dirty="0" smtClean="0"/>
              <a:t> Conditions</a:t>
            </a:r>
            <a:endParaRPr lang="el-GR" dirty="0" smtClean="0"/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i="1" dirty="0" smtClean="0"/>
              <a:t>Conditions</a:t>
            </a:r>
            <a:endParaRPr lang="en-GB" sz="2800" b="1" i="1" dirty="0" smtClean="0"/>
          </a:p>
          <a:p>
            <a:pPr lvl="1">
              <a:lnSpc>
                <a:spcPct val="90000"/>
              </a:lnSpc>
              <a:defRPr/>
            </a:pPr>
            <a:r>
              <a:rPr lang="el-GR" sz="2400" dirty="0" smtClean="0"/>
              <a:t>Τα</a:t>
            </a:r>
            <a:r>
              <a:rPr lang="en-GB" sz="2400" dirty="0" smtClean="0"/>
              <a:t> conditions </a:t>
            </a:r>
            <a:r>
              <a:rPr lang="el-GR" sz="2400" dirty="0" smtClean="0"/>
              <a:t>ανάμεσα στα </a:t>
            </a:r>
            <a:r>
              <a:rPr lang="en-GB" sz="2400" dirty="0" smtClean="0"/>
              <a:t>“&lt;”, “&gt;” </a:t>
            </a:r>
            <a:r>
              <a:rPr lang="el-GR" sz="2400" dirty="0" smtClean="0"/>
              <a:t>αναφέρονται </a:t>
            </a:r>
            <a:r>
              <a:rPr lang="en-GB" sz="2400" dirty="0" smtClean="0"/>
              <a:t>σ</a:t>
            </a:r>
            <a:r>
              <a:rPr lang="el-GR" sz="2400" dirty="0" smtClean="0"/>
              <a:t>ε</a:t>
            </a:r>
            <a:r>
              <a:rPr lang="en-GB" sz="2400" dirty="0" smtClean="0"/>
              <a:t> </a:t>
            </a:r>
            <a:r>
              <a:rPr lang="en-US" sz="2400" dirty="0" smtClean="0"/>
              <a:t>conditions </a:t>
            </a:r>
            <a:r>
              <a:rPr lang="el-GR" sz="2400" dirty="0" smtClean="0"/>
              <a:t>που έχει ορίσει ο χρήστης</a:t>
            </a:r>
            <a:r>
              <a:rPr lang="en-GB" sz="2400" dirty="0" smtClean="0"/>
              <a:t> (</a:t>
            </a:r>
            <a:r>
              <a:rPr lang="el-GR" sz="2400" dirty="0" smtClean="0"/>
              <a:t>με</a:t>
            </a:r>
            <a:r>
              <a:rPr lang="en-GB" sz="2400" dirty="0" smtClean="0"/>
              <a:t> “%s” ή “%x”)</a:t>
            </a:r>
            <a:endParaRPr lang="el-GR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GB" sz="2400" dirty="0" smtClean="0"/>
              <a:t>Η </a:t>
            </a:r>
            <a:r>
              <a:rPr lang="el-GR" sz="2400" dirty="0" smtClean="0"/>
              <a:t>παράθεσή τους είναι προαιρετική</a:t>
            </a:r>
            <a:r>
              <a:rPr lang="en-GB" sz="2400" dirty="0" smtClean="0"/>
              <a:t>. </a:t>
            </a:r>
            <a:r>
              <a:rPr lang="el-GR" sz="2400" dirty="0" smtClean="0"/>
              <a:t>Αν παραληφθούν ο κανόνας μπορεί να ενεργοποιηθεί είτε από την </a:t>
            </a:r>
            <a:r>
              <a:rPr lang="en-US" sz="2400" dirty="0" smtClean="0"/>
              <a:t>default</a:t>
            </a:r>
            <a:r>
              <a:rPr lang="el-GR" sz="2400" dirty="0" smtClean="0"/>
              <a:t> κατάσταση</a:t>
            </a:r>
            <a:r>
              <a:rPr lang="en-GB" sz="2400" dirty="0" smtClean="0"/>
              <a:t>, </a:t>
            </a:r>
            <a:r>
              <a:rPr lang="el-GR" sz="2400" dirty="0" smtClean="0"/>
              <a:t>είτε από τα </a:t>
            </a:r>
            <a:r>
              <a:rPr lang="en-GB" sz="2400" dirty="0" smtClean="0"/>
              <a:t>inclusive conditions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400" dirty="0" smtClean="0"/>
              <a:t>Η </a:t>
            </a:r>
            <a:r>
              <a:rPr lang="en-US" sz="2400" dirty="0" smtClean="0"/>
              <a:t>default </a:t>
            </a:r>
            <a:r>
              <a:rPr lang="el-GR" sz="2400" dirty="0" smtClean="0"/>
              <a:t>κατάσταση στην οποία βρίσκεται στην αρχή ο λεξικογραφικός αναλυτής (και η οποία είναι</a:t>
            </a:r>
            <a:r>
              <a:rPr lang="en-GB" sz="2400" dirty="0" smtClean="0"/>
              <a:t> inclusive), </a:t>
            </a:r>
            <a:r>
              <a:rPr lang="el-GR" sz="2400" dirty="0" smtClean="0"/>
              <a:t>είναι η </a:t>
            </a:r>
            <a:r>
              <a:rPr lang="en-GB" sz="2400" i="1" dirty="0" smtClean="0"/>
              <a:t>INITIAL</a:t>
            </a:r>
            <a:r>
              <a:rPr lang="en-GB" sz="2400" dirty="0" smtClean="0"/>
              <a:t> </a:t>
            </a:r>
            <a:r>
              <a:rPr lang="el-GR" sz="2400" dirty="0" smtClean="0"/>
              <a:t>και μπορεί να συμμετέχει κανονικά στη λίστα των </a:t>
            </a:r>
            <a:r>
              <a:rPr lang="en-GB" sz="2400" dirty="0" smtClean="0"/>
              <a:t>conditions </a:t>
            </a:r>
            <a:r>
              <a:rPr lang="el-GR" sz="2400" dirty="0" smtClean="0"/>
              <a:t>που προηγείται της κανονικής έκφρασης</a:t>
            </a:r>
            <a:endParaRPr lang="en-GB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GB" sz="2400" dirty="0" smtClean="0"/>
              <a:t>Η </a:t>
            </a:r>
            <a:r>
              <a:rPr lang="el-GR" sz="2400" dirty="0" smtClean="0"/>
              <a:t>κατάσταση </a:t>
            </a:r>
            <a:r>
              <a:rPr lang="en-GB" sz="2400" dirty="0" smtClean="0"/>
              <a:t>“&lt;*&gt;” </a:t>
            </a:r>
            <a:r>
              <a:rPr lang="el-GR" sz="2400" dirty="0" smtClean="0"/>
              <a:t>είναι συντομογραφία για </a:t>
            </a:r>
            <a:r>
              <a:rPr lang="el-GR" sz="2400" b="1" dirty="0" smtClean="0"/>
              <a:t>όλες</a:t>
            </a:r>
            <a:r>
              <a:rPr lang="en-GB" sz="2400" dirty="0" smtClean="0"/>
              <a:t> </a:t>
            </a:r>
            <a:r>
              <a:rPr lang="el-GR" sz="2400" dirty="0" smtClean="0"/>
              <a:t>τις καταστάσεις που έχει δηλώσει ο χρήστης και για την </a:t>
            </a:r>
            <a:r>
              <a:rPr lang="en-GB" sz="2400" i="1" dirty="0" smtClean="0"/>
              <a:t>INITIAL</a:t>
            </a:r>
            <a:endParaRPr lang="el-GR" sz="2400" b="1" i="1" dirty="0" smtClean="0"/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B4F7C584-1958-4AC9-99E3-0C67E55911C6}" type="slidenum">
              <a:rPr lang="en-US" sz="1400" smtClean="0">
                <a:solidFill>
                  <a:schemeClr val="bg2"/>
                </a:solidFill>
              </a:rPr>
              <a:pPr/>
              <a:t>15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1843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Τμήμα Κανόνων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Regular Expressions &amp; Actions</a:t>
            </a:r>
            <a:endParaRPr lang="el-GR" dirty="0" smtClean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b="1" i="1" dirty="0" smtClean="0"/>
              <a:t>Regular Expression</a:t>
            </a:r>
            <a:endParaRPr lang="en-GB" sz="2800" b="1" i="1" dirty="0" smtClean="0"/>
          </a:p>
          <a:p>
            <a:pPr lvl="1">
              <a:lnSpc>
                <a:spcPct val="80000"/>
              </a:lnSpc>
              <a:defRPr/>
            </a:pPr>
            <a:r>
              <a:rPr lang="en-GB" sz="2400" dirty="0" smtClean="0"/>
              <a:t>To regular expression </a:t>
            </a:r>
            <a:r>
              <a:rPr lang="el-GR" sz="2400" dirty="0" smtClean="0"/>
              <a:t>μπορεί να περιλαμβάνει ή να αποτελείται αποκλειστικά από τα </a:t>
            </a:r>
            <a:r>
              <a:rPr lang="en-GB" sz="2400" dirty="0" smtClean="0"/>
              <a:t>macros </a:t>
            </a:r>
            <a:r>
              <a:rPr lang="el-GR" sz="2400" dirty="0" smtClean="0"/>
              <a:t>που έχουν δηλωθεί στο τμήμα ορισμών</a:t>
            </a:r>
            <a:r>
              <a:rPr lang="en-GB" sz="2400" dirty="0" smtClean="0"/>
              <a:t>, </a:t>
            </a:r>
            <a:r>
              <a:rPr lang="el-GR" sz="2400" dirty="0" smtClean="0"/>
              <a:t>τα οποία θα πρέπει να περικλείονται στα σύμβολα</a:t>
            </a:r>
            <a:r>
              <a:rPr lang="en-GB" sz="2400" dirty="0" smtClean="0"/>
              <a:t> “{“, “}”, π</a:t>
            </a:r>
            <a:r>
              <a:rPr lang="el-GR" sz="2400" dirty="0" smtClean="0"/>
              <a:t>.</a:t>
            </a:r>
            <a:r>
              <a:rPr lang="en-GB" sz="2400" dirty="0" smtClean="0"/>
              <a:t>χ. {comment}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400" dirty="0" smtClean="0"/>
              <a:t>Το ειδικό σύμβολο </a:t>
            </a:r>
            <a:r>
              <a:rPr lang="en-GB" sz="2400" dirty="0" smtClean="0"/>
              <a:t>“&lt;&lt;EOF&gt;&gt;” </a:t>
            </a:r>
            <a:r>
              <a:rPr lang="el-GR" sz="2400" dirty="0" smtClean="0"/>
              <a:t>ικανοποιείται όταν τελειώσει η ανάγνωση του τρέχοντος αρχείου</a:t>
            </a:r>
            <a:endParaRPr lang="en-GB" sz="2400" dirty="0" smtClean="0"/>
          </a:p>
          <a:p>
            <a:pPr>
              <a:lnSpc>
                <a:spcPct val="80000"/>
              </a:lnSpc>
              <a:defRPr/>
            </a:pPr>
            <a:r>
              <a:rPr lang="en-GB" sz="2800" b="1" i="1" dirty="0" smtClean="0"/>
              <a:t>Action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400" dirty="0" smtClean="0"/>
              <a:t>Ενεργοποιείται όταν ικανοποιείτε κάποια από τις καταστάσεις</a:t>
            </a:r>
            <a:r>
              <a:rPr lang="en-GB" sz="2400" dirty="0" smtClean="0"/>
              <a:t> </a:t>
            </a:r>
            <a:r>
              <a:rPr lang="el-GR" sz="2400" b="1" dirty="0" smtClean="0"/>
              <a:t>και</a:t>
            </a:r>
            <a:r>
              <a:rPr lang="en-GB" sz="2400" dirty="0" smtClean="0"/>
              <a:t> </a:t>
            </a:r>
            <a:r>
              <a:rPr lang="el-GR" sz="2400" dirty="0" smtClean="0"/>
              <a:t>το </a:t>
            </a:r>
            <a:r>
              <a:rPr lang="en-US" sz="2400" dirty="0" smtClean="0"/>
              <a:t>regular expression</a:t>
            </a:r>
            <a:r>
              <a:rPr lang="en-GB" sz="2400" dirty="0" smtClean="0"/>
              <a:t> </a:t>
            </a:r>
            <a:r>
              <a:rPr lang="el-GR" sz="2400" dirty="0" smtClean="0"/>
              <a:t>που ακολουθεί</a:t>
            </a:r>
            <a:endParaRPr lang="en-GB" sz="2400" dirty="0" smtClean="0"/>
          </a:p>
          <a:p>
            <a:pPr lvl="1">
              <a:lnSpc>
                <a:spcPct val="80000"/>
              </a:lnSpc>
              <a:defRPr/>
            </a:pPr>
            <a:r>
              <a:rPr lang="el-GR" sz="2400" dirty="0" smtClean="0"/>
              <a:t>Αν ο κώδικάς του είναι πάνω από ένα </a:t>
            </a:r>
            <a:r>
              <a:rPr lang="en-US" sz="2400" dirty="0" smtClean="0"/>
              <a:t>statement </a:t>
            </a:r>
            <a:r>
              <a:rPr lang="el-GR" sz="2400" dirty="0" smtClean="0"/>
              <a:t>θα πρέπει να περικλείεται σε {, } (μέσα σε </a:t>
            </a:r>
            <a:r>
              <a:rPr lang="en-US" sz="2400" dirty="0" smtClean="0"/>
              <a:t>block)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400" dirty="0" smtClean="0"/>
              <a:t>Ο κώδικας μπορεί να χρησιμοποιεί κάποιες συναρτήσεις και μεταβλητές του παραγόμενου λεξικογραφικού αναλυτή</a:t>
            </a:r>
            <a:endParaRPr lang="en-GB" sz="2400" dirty="0" smtClean="0"/>
          </a:p>
          <a:p>
            <a:pPr>
              <a:lnSpc>
                <a:spcPct val="80000"/>
              </a:lnSpc>
              <a:defRPr/>
            </a:pPr>
            <a:endParaRPr lang="el-GR" sz="2800" b="1" i="1" dirty="0" smtClean="0"/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E2E31242-56BB-4970-893A-C11F0A3E9379}" type="slidenum">
              <a:rPr lang="en-US" sz="1400" smtClean="0">
                <a:solidFill>
                  <a:schemeClr val="bg2"/>
                </a:solidFill>
              </a:rPr>
              <a:pPr/>
              <a:t>16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1946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Τμήμα Κανόνων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l-GR" dirty="0" smtClean="0"/>
              <a:t>Διαθέσιμες μεταβλητές και συναρτήσεις 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sz="2400" b="1" i="1" dirty="0" err="1" smtClean="0"/>
              <a:t>yytext</a:t>
            </a:r>
            <a:r>
              <a:rPr lang="el-GR" sz="2400" b="1" i="1" dirty="0" smtClean="0"/>
              <a:t>:</a:t>
            </a:r>
            <a:r>
              <a:rPr lang="en-GB" sz="2400" dirty="0" smtClean="0"/>
              <a:t> </a:t>
            </a:r>
            <a:r>
              <a:rPr lang="en-US" sz="2400" dirty="0" smtClean="0"/>
              <a:t>pointer </a:t>
            </a:r>
            <a:r>
              <a:rPr lang="el-GR" sz="2400" dirty="0" smtClean="0"/>
              <a:t>σε </a:t>
            </a:r>
            <a:r>
              <a:rPr lang="en-GB" sz="2400" dirty="0" smtClean="0"/>
              <a:t>char (ή char array </a:t>
            </a:r>
            <a:r>
              <a:rPr lang="el-GR" sz="2400" dirty="0" smtClean="0"/>
              <a:t>στον κλασσικό </a:t>
            </a:r>
            <a:r>
              <a:rPr lang="en-GB" sz="2400" dirty="0" err="1" smtClean="0"/>
              <a:t>lex</a:t>
            </a:r>
            <a:r>
              <a:rPr lang="en-GB" sz="2400" dirty="0" smtClean="0"/>
              <a:t>) </a:t>
            </a:r>
            <a:r>
              <a:rPr lang="el-GR" sz="2400" dirty="0" smtClean="0"/>
              <a:t>που περιέχει το κομμάτι του κειμένου που έχει ικανοποιήσει το </a:t>
            </a:r>
            <a:r>
              <a:rPr lang="en-US" sz="2400" dirty="0" smtClean="0"/>
              <a:t>regular expression</a:t>
            </a:r>
          </a:p>
          <a:p>
            <a:pPr>
              <a:lnSpc>
                <a:spcPct val="80000"/>
              </a:lnSpc>
              <a:defRPr/>
            </a:pPr>
            <a:r>
              <a:rPr lang="en-GB" sz="2400" b="1" i="1" dirty="0" err="1" smtClean="0"/>
              <a:t>yyleng</a:t>
            </a:r>
            <a:r>
              <a:rPr lang="en-GB" sz="2400" b="1" dirty="0" smtClean="0"/>
              <a:t>: </a:t>
            </a:r>
            <a:r>
              <a:rPr lang="el-GR" sz="2400" dirty="0" smtClean="0"/>
              <a:t>ακέραιος που δηλώνει το μέγεθος του </a:t>
            </a:r>
            <a:r>
              <a:rPr lang="en-GB" sz="2400" dirty="0" err="1" smtClean="0"/>
              <a:t>yytext</a:t>
            </a:r>
            <a:endParaRPr lang="en-GB" sz="2400" dirty="0" smtClean="0"/>
          </a:p>
          <a:p>
            <a:pPr>
              <a:lnSpc>
                <a:spcPct val="80000"/>
              </a:lnSpc>
              <a:defRPr/>
            </a:pPr>
            <a:r>
              <a:rPr lang="en-GB" sz="2400" b="1" i="1" dirty="0" smtClean="0"/>
              <a:t>BEGIN(condition)</a:t>
            </a:r>
            <a:r>
              <a:rPr lang="el-GR" sz="2400" b="1" i="1" dirty="0" smtClean="0"/>
              <a:t>:</a:t>
            </a:r>
            <a:r>
              <a:rPr lang="en-GB" sz="2400" b="1" i="1" dirty="0" smtClean="0"/>
              <a:t> </a:t>
            </a:r>
            <a:r>
              <a:rPr lang="el-GR" sz="2400" dirty="0" smtClean="0"/>
              <a:t>βάζει το λεξικογραφικό αναλυτή να μεταβεί στην κατάσταση με όνομα </a:t>
            </a:r>
            <a:r>
              <a:rPr lang="en-GB" sz="2400" i="1" dirty="0" smtClean="0"/>
              <a:t>“condition”</a:t>
            </a:r>
          </a:p>
          <a:p>
            <a:pPr>
              <a:lnSpc>
                <a:spcPct val="80000"/>
              </a:lnSpc>
              <a:defRPr/>
            </a:pPr>
            <a:r>
              <a:rPr lang="en-GB" sz="2400" b="1" i="1" dirty="0" smtClean="0"/>
              <a:t>ECHO</a:t>
            </a:r>
            <a:r>
              <a:rPr lang="el-GR" sz="2400" b="1" i="1" dirty="0" smtClean="0"/>
              <a:t>:</a:t>
            </a:r>
            <a:r>
              <a:rPr lang="en-GB" sz="2400" b="1" i="1" dirty="0" smtClean="0"/>
              <a:t> </a:t>
            </a:r>
            <a:r>
              <a:rPr lang="el-GR" sz="2400" dirty="0" smtClean="0"/>
              <a:t>αντιγράφει τα περιεχόμενα του </a:t>
            </a:r>
            <a:r>
              <a:rPr lang="en-GB" sz="2400" i="1" dirty="0" err="1" smtClean="0"/>
              <a:t>yytext</a:t>
            </a:r>
            <a:r>
              <a:rPr lang="en-GB" sz="2400" i="1" dirty="0" smtClean="0"/>
              <a:t> </a:t>
            </a:r>
            <a:r>
              <a:rPr lang="el-GR" sz="2400" i="1" dirty="0" smtClean="0"/>
              <a:t>στην έξοδο.</a:t>
            </a:r>
            <a:endParaRPr lang="en-GB" sz="2400" i="1" dirty="0" smtClean="0"/>
          </a:p>
          <a:p>
            <a:pPr>
              <a:lnSpc>
                <a:spcPct val="80000"/>
              </a:lnSpc>
              <a:defRPr/>
            </a:pPr>
            <a:r>
              <a:rPr lang="en-GB" sz="2400" b="1" i="1" dirty="0" smtClean="0"/>
              <a:t>REJECT</a:t>
            </a:r>
            <a:r>
              <a:rPr lang="el-GR" sz="2400" b="1" i="1" dirty="0" smtClean="0"/>
              <a:t>:</a:t>
            </a:r>
            <a:r>
              <a:rPr lang="en-GB" sz="2400" b="1" i="1" dirty="0" smtClean="0"/>
              <a:t> </a:t>
            </a:r>
            <a:r>
              <a:rPr lang="el-GR" sz="2400" dirty="0" smtClean="0"/>
              <a:t>βάζει το λεξικογραφικό αναλυτή να ενεργοποιήσει το «δεύτερο καλύτερο» κανόνα</a:t>
            </a:r>
            <a:endParaRPr lang="en-GB" sz="2400" i="1" dirty="0" smtClean="0"/>
          </a:p>
          <a:p>
            <a:pPr lvl="1">
              <a:lnSpc>
                <a:spcPct val="80000"/>
              </a:lnSpc>
              <a:defRPr/>
            </a:pPr>
            <a:r>
              <a:rPr lang="el-GR" sz="2000" b="1" i="1" dirty="0" smtClean="0"/>
              <a:t>Προσοχή</a:t>
            </a:r>
            <a:r>
              <a:rPr lang="en-GB" sz="2000" b="1" i="1" dirty="0" smtClean="0"/>
              <a:t>:</a:t>
            </a:r>
            <a:r>
              <a:rPr lang="en-GB" sz="2000" i="1" dirty="0" smtClean="0"/>
              <a:t> </a:t>
            </a:r>
            <a:r>
              <a:rPr lang="el-GR" sz="2000" i="1" dirty="0" smtClean="0"/>
              <a:t>Η χρήση του </a:t>
            </a:r>
            <a:r>
              <a:rPr lang="en-GB" sz="2000" i="1" dirty="0" smtClean="0"/>
              <a:t>REJECT </a:t>
            </a:r>
            <a:r>
              <a:rPr lang="el-GR" sz="2000" i="1" dirty="0" smtClean="0"/>
              <a:t>σε οποιονδήποτε κανόνα κάνει πολύ πιο αργό ολόκληρο το </a:t>
            </a:r>
            <a:r>
              <a:rPr lang="el-GR" sz="2000" dirty="0" smtClean="0"/>
              <a:t>λεξικογραφικό αναλυτή</a:t>
            </a:r>
          </a:p>
          <a:p>
            <a:pPr>
              <a:lnSpc>
                <a:spcPct val="80000"/>
              </a:lnSpc>
              <a:defRPr/>
            </a:pPr>
            <a:r>
              <a:rPr lang="en-GB" sz="2400" b="1" i="1" dirty="0" smtClean="0"/>
              <a:t>input()</a:t>
            </a:r>
            <a:r>
              <a:rPr lang="el-GR" sz="2400" b="1" i="1" dirty="0" smtClean="0"/>
              <a:t>:</a:t>
            </a:r>
            <a:r>
              <a:rPr lang="en-GB" sz="2400" b="1" i="1" dirty="0" smtClean="0"/>
              <a:t> </a:t>
            </a:r>
            <a:r>
              <a:rPr lang="el-GR" sz="2400" dirty="0" smtClean="0"/>
              <a:t>διαβάζει και επιστρέφει τον επόμενο χαρακτήρα από την ακολουθία εισόδου</a:t>
            </a:r>
            <a:r>
              <a:rPr lang="en-GB" sz="2400" i="1" dirty="0" smtClean="0"/>
              <a:t> (look-ahead)</a:t>
            </a:r>
          </a:p>
          <a:p>
            <a:pPr>
              <a:lnSpc>
                <a:spcPct val="80000"/>
              </a:lnSpc>
              <a:defRPr/>
            </a:pPr>
            <a:r>
              <a:rPr lang="en-GB" sz="2400" b="1" i="1" dirty="0" err="1" smtClean="0"/>
              <a:t>unput</a:t>
            </a:r>
            <a:r>
              <a:rPr lang="en-GB" sz="2400" b="1" i="1" dirty="0" smtClean="0"/>
              <a:t>(c)</a:t>
            </a:r>
            <a:r>
              <a:rPr lang="el-GR" sz="2400" b="1" i="1" dirty="0" smtClean="0"/>
              <a:t>:</a:t>
            </a:r>
            <a:r>
              <a:rPr lang="en-GB" sz="2400" b="1" i="1" dirty="0" smtClean="0"/>
              <a:t> </a:t>
            </a:r>
            <a:r>
              <a:rPr lang="el-GR" sz="2400" dirty="0" smtClean="0"/>
              <a:t>τοποθετεί το χαρακτήρα </a:t>
            </a:r>
            <a:r>
              <a:rPr lang="en-US" sz="2400" dirty="0" smtClean="0"/>
              <a:t>c</a:t>
            </a:r>
            <a:r>
              <a:rPr lang="el-GR" sz="2400" dirty="0" smtClean="0"/>
              <a:t> στην ακολουθία εισόδου. Έτσι ο επόμενος χαρακτήρας που θα διαβάσει ο λεξικογραφικός αναλυτής θα είναι ο </a:t>
            </a:r>
            <a:r>
              <a:rPr lang="en-US" sz="2400" dirty="0" smtClean="0"/>
              <a:t>c</a:t>
            </a:r>
            <a:endParaRPr lang="el-GR" sz="2400" b="1" i="1" dirty="0" smtClean="0"/>
          </a:p>
        </p:txBody>
      </p:sp>
      <p:sp>
        <p:nvSpPr>
          <p:cNvPr id="204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D3277BC4-5CD6-49E8-9F74-EF781E41D555}" type="slidenum">
              <a:rPr lang="en-US" sz="1400" smtClean="0">
                <a:solidFill>
                  <a:schemeClr val="bg2"/>
                </a:solidFill>
              </a:rPr>
              <a:pPr/>
              <a:t>17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2048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Τμήμα Κανόνων - Παραδείγματα</a:t>
            </a:r>
          </a:p>
        </p:txBody>
      </p:sp>
      <p:sp>
        <p:nvSpPr>
          <p:cNvPr id="1417222" name="Rectangle 6"/>
          <p:cNvSpPr>
            <a:spLocks noChangeArrowheads="1"/>
          </p:cNvSpPr>
          <p:nvPr/>
        </p:nvSpPr>
        <p:spPr bwMode="auto">
          <a:xfrm>
            <a:off x="203200" y="5127625"/>
            <a:ext cx="3387725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Κανόνες χωρίς </a:t>
            </a:r>
            <a:r>
              <a:rPr kumimoji="1" lang="en-US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condition</a:t>
            </a:r>
            <a:endParaRPr kumimoji="1" lang="el-GR" sz="20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4578350" y="1144588"/>
            <a:ext cx="4451350" cy="4852987"/>
            <a:chOff x="2884" y="721"/>
            <a:chExt cx="2804" cy="3057"/>
          </a:xfrm>
        </p:grpSpPr>
        <p:pic>
          <p:nvPicPr>
            <p:cNvPr id="2151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721"/>
              <a:ext cx="2790" cy="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7224" name="Rectangle 8"/>
            <p:cNvSpPr>
              <a:spLocks noChangeArrowheads="1"/>
            </p:cNvSpPr>
            <p:nvPr/>
          </p:nvSpPr>
          <p:spPr bwMode="auto">
            <a:xfrm>
              <a:off x="2884" y="3400"/>
              <a:ext cx="2790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17228" name="Rectangle 12"/>
          <p:cNvSpPr>
            <a:spLocks noChangeArrowheads="1"/>
          </p:cNvSpPr>
          <p:nvPr/>
        </p:nvSpPr>
        <p:spPr bwMode="auto">
          <a:xfrm>
            <a:off x="203200" y="5603875"/>
            <a:ext cx="3387725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Κανόνες με </a:t>
            </a:r>
            <a:r>
              <a:rPr kumimoji="1" lang="en-US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condition</a:t>
            </a:r>
            <a:endParaRPr kumimoji="1" lang="el-GR" sz="20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17229" name="Line 13"/>
          <p:cNvSpPr>
            <a:spLocks noChangeShapeType="1"/>
          </p:cNvSpPr>
          <p:nvPr/>
        </p:nvSpPr>
        <p:spPr bwMode="auto">
          <a:xfrm flipV="1">
            <a:off x="1819275" y="4781550"/>
            <a:ext cx="9525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7230" name="Line 14"/>
          <p:cNvSpPr>
            <a:spLocks noChangeShapeType="1"/>
          </p:cNvSpPr>
          <p:nvPr/>
        </p:nvSpPr>
        <p:spPr bwMode="auto">
          <a:xfrm>
            <a:off x="3606800" y="5807075"/>
            <a:ext cx="952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14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FF36080A-3A0A-4920-B59D-BF3292A0D242}" type="slidenum">
              <a:rPr lang="en-US" sz="1400" smtClean="0">
                <a:solidFill>
                  <a:schemeClr val="bg2"/>
                </a:solidFill>
              </a:rPr>
              <a:pPr/>
              <a:t>18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21515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" y="1143000"/>
            <a:ext cx="4457700" cy="3638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Τμήμα Κώδικα Χρήστη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255000" cy="30353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l-GR" sz="2400" smtClean="0"/>
              <a:t>Το τμήμα κώδικα χρήστη είναι προαιρετικό και όταν παραλειφθεί μπορεί να παραλειφθεί και το δεύτερο σύμβολο</a:t>
            </a:r>
            <a:r>
              <a:rPr lang="en-GB" sz="2400" smtClean="0"/>
              <a:t> “%%”</a:t>
            </a:r>
          </a:p>
          <a:p>
            <a:pPr>
              <a:lnSpc>
                <a:spcPct val="80000"/>
              </a:lnSpc>
              <a:defRPr/>
            </a:pPr>
            <a:r>
              <a:rPr lang="el-GR" sz="2400" smtClean="0"/>
              <a:t>Σκοπός του είναι μόνο η εύκολη και άμεση προσθήκη υλοποιήσεων των συναρτήσεων που χρησιμοποιούνται από τον παραγόμενο λεξικογραφικό αναλυτή</a:t>
            </a:r>
            <a:endParaRPr lang="en-GB" sz="2400" smtClean="0"/>
          </a:p>
          <a:p>
            <a:pPr>
              <a:lnSpc>
                <a:spcPct val="80000"/>
              </a:lnSpc>
              <a:defRPr/>
            </a:pPr>
            <a:r>
              <a:rPr lang="el-GR" sz="2400" smtClean="0"/>
              <a:t>Ό,τι προστίθεται σε αυτό το τμήμα αντιγράφεται χωρίς αλλαγές στο παραγόμενο αρχείο </a:t>
            </a:r>
            <a:r>
              <a:rPr lang="en-GB" sz="2400" smtClean="0"/>
              <a:t>.c </a:t>
            </a:r>
            <a:r>
              <a:rPr lang="el-GR" sz="2400" smtClean="0"/>
              <a:t>που περιέχει τον κώδικα του λεξικογραφικού αναλυτή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4027488"/>
            <a:ext cx="4710113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18245" name="Rectangle 5"/>
          <p:cNvSpPr>
            <a:spLocks noChangeArrowheads="1"/>
          </p:cNvSpPr>
          <p:nvPr/>
        </p:nvSpPr>
        <p:spPr bwMode="auto">
          <a:xfrm>
            <a:off x="409575" y="4143375"/>
            <a:ext cx="22828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el-GR" sz="2400" b="0">
                <a:effectLst>
                  <a:outerShdw blurRad="38100" dist="38100" dir="2700000" algn="tl">
                    <a:srgbClr val="FFFFFF"/>
                  </a:outerShdw>
                </a:effectLst>
              </a:rPr>
              <a:t>Παράδειγμα:</a:t>
            </a:r>
          </a:p>
        </p:txBody>
      </p:sp>
      <p:sp>
        <p:nvSpPr>
          <p:cNvPr id="2253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68467E47-7618-4223-AFA4-D82326A7F74C}" type="slidenum">
              <a:rPr lang="en-US" sz="1400" smtClean="0">
                <a:solidFill>
                  <a:schemeClr val="bg2"/>
                </a:solidFill>
              </a:rPr>
              <a:pPr/>
              <a:t>19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z="2400" b="1" i="1" smtClean="0">
                <a:latin typeface="Arial" charset="0"/>
              </a:rPr>
              <a:t>HY</a:t>
            </a:r>
            <a:r>
              <a:rPr lang="en-US" sz="2400" b="1" i="1" smtClean="0">
                <a:latin typeface="Arial" charset="0"/>
              </a:rPr>
              <a:t>340</a:t>
            </a:r>
            <a:r>
              <a:rPr lang="el-GR" sz="2400" b="1" i="1" smtClean="0">
                <a:latin typeface="Arial" charset="0"/>
              </a:rPr>
              <a:t> : ΓΛΩΣΣΕΣ ΚΑΙ ΜΕΤΑΦΡΑΣΤΕΣ</a:t>
            </a:r>
            <a:endParaRPr lang="en-GB" sz="2400" b="1" i="1" smtClean="0">
              <a:latin typeface="Arial" charset="0"/>
            </a:endParaRPr>
          </a:p>
        </p:txBody>
      </p:sp>
      <p:sp>
        <p:nvSpPr>
          <p:cNvPr id="1360900" name="Text Box 4"/>
          <p:cNvSpPr txBox="1">
            <a:spLocks noChangeArrowheads="1"/>
          </p:cNvSpPr>
          <p:nvPr/>
        </p:nvSpPr>
        <p:spPr bwMode="auto">
          <a:xfrm>
            <a:off x="2382838" y="2998788"/>
            <a:ext cx="4106862" cy="1006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l-GR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Φροντιστήριο 1ο</a:t>
            </a:r>
          </a:p>
          <a:p>
            <a:pPr defTabSz="762000">
              <a:defRPr/>
            </a:pPr>
            <a:r>
              <a:rPr lang="el-G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στο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FLEX</a:t>
            </a:r>
            <a:endParaRPr lang="en-GB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4687F700-8C08-48C1-8490-568FEB356EDA}" type="slidenum">
              <a:rPr lang="en-US" sz="1400" smtClean="0">
                <a:solidFill>
                  <a:schemeClr val="bg2"/>
                </a:solidFill>
              </a:rPr>
              <a:pPr/>
              <a:t>2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41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7000"/>
            <a:ext cx="7748588" cy="763588"/>
          </a:xfrm>
        </p:spPr>
        <p:txBody>
          <a:bodyPr lIns="0" tIns="0" rIns="0" bIns="0" anchor="ctr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mtClean="0"/>
              <a:t>Ένας ολοκληρωμένος λεξικογραφικός αναλυτής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292225"/>
            <a:ext cx="7021513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19269" name="Rectangle 5"/>
          <p:cNvSpPr>
            <a:spLocks noChangeArrowheads="1"/>
          </p:cNvSpPr>
          <p:nvPr/>
        </p:nvSpPr>
        <p:spPr bwMode="auto">
          <a:xfrm>
            <a:off x="5861050" y="1289050"/>
            <a:ext cx="22352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αρχείο </a:t>
            </a:r>
            <a:r>
              <a:rPr kumimoji="1" lang="en-US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scanner.l</a:t>
            </a:r>
            <a:endParaRPr kumimoji="1" lang="el-GR" sz="20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35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42933E58-1087-4D23-A1B7-409FD45496FB}" type="slidenum">
              <a:rPr lang="en-US" sz="1400" smtClean="0">
                <a:solidFill>
                  <a:schemeClr val="bg2"/>
                </a:solidFill>
              </a:rPr>
              <a:pPr/>
              <a:t>20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23559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198956" y="5260686"/>
            <a:ext cx="4735369" cy="914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16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Ο παραγόμενος λεξικογραφικός αναλυτής,</a:t>
            </a:r>
            <a:r>
              <a:rPr kumimoji="1" lang="en-US" sz="16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sz="16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διαβάζει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16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την ακολουθία χαρακτήρων εξ’ ορισμού από το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l-GR" sz="1600" b="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global</a:t>
            </a:r>
            <a:r>
              <a:rPr kumimoji="1" lang="el-GR" sz="16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FILE* </a:t>
            </a:r>
            <a:r>
              <a:rPr kumimoji="1" lang="el-GR" sz="1600" b="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pointer</a:t>
            </a:r>
            <a:r>
              <a:rPr kumimoji="1" lang="el-GR" sz="16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με όνομα “</a:t>
            </a:r>
            <a:r>
              <a:rPr kumimoji="1" lang="el-GR" sz="1600" b="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yyin</a:t>
            </a:r>
            <a:r>
              <a:rPr kumimoji="1" lang="el-GR" sz="1600" b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”.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990725" y="4484399"/>
            <a:ext cx="2476500" cy="17332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4467223" y="4657725"/>
            <a:ext cx="908051" cy="5981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7000"/>
            <a:ext cx="7748588" cy="763588"/>
          </a:xfrm>
        </p:spPr>
        <p:txBody>
          <a:bodyPr lIns="0" tIns="0" rIns="0" bIns="0" anchor="ctr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mtClean="0"/>
              <a:t>Διαδικασία για την παραγωγή του τελικού προγράμματος</a:t>
            </a:r>
          </a:p>
        </p:txBody>
      </p:sp>
      <p:sp>
        <p:nvSpPr>
          <p:cNvPr id="1421315" name="AutoShape 3"/>
          <p:cNvSpPr>
            <a:spLocks noChangeArrowheads="1"/>
          </p:cNvSpPr>
          <p:nvPr/>
        </p:nvSpPr>
        <p:spPr bwMode="auto">
          <a:xfrm>
            <a:off x="488950" y="2274888"/>
            <a:ext cx="1471613" cy="490537"/>
          </a:xfrm>
          <a:prstGeom prst="roundRect">
            <a:avLst>
              <a:gd name="adj" fmla="val 29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r" defTabSz="407988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  <a:defRPr/>
            </a:pPr>
            <a:r>
              <a:rPr kumimoji="1" lang="en-GB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scanner.l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3101975" y="1960563"/>
            <a:ext cx="2611438" cy="1143000"/>
          </a:xfrm>
          <a:prstGeom prst="roundRect">
            <a:avLst>
              <a:gd name="adj" fmla="val 125"/>
            </a:avLst>
          </a:prstGeom>
          <a:solidFill>
            <a:srgbClr val="47B8B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defTabSz="407988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kumimoji="1" lang="en-GB" sz="2000" b="0"/>
              <a:t>Meta compiler</a:t>
            </a:r>
          </a:p>
          <a:p>
            <a:pPr defTabSz="407988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kumimoji="1" lang="en-GB" sz="2000" b="0"/>
              <a:t>για λεξικογραφικούς</a:t>
            </a:r>
          </a:p>
          <a:p>
            <a:pPr defTabSz="407988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kumimoji="1" lang="en-GB" sz="2000" b="0"/>
              <a:t>αναλυτές (flex/lex)</a:t>
            </a:r>
          </a:p>
        </p:txBody>
      </p:sp>
      <p:sp>
        <p:nvSpPr>
          <p:cNvPr id="1421318" name="Line 6"/>
          <p:cNvSpPr>
            <a:spLocks noChangeShapeType="1"/>
          </p:cNvSpPr>
          <p:nvPr/>
        </p:nvSpPr>
        <p:spPr bwMode="auto">
          <a:xfrm>
            <a:off x="5715000" y="2449513"/>
            <a:ext cx="9794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1319" name="AutoShape 7"/>
          <p:cNvSpPr>
            <a:spLocks noChangeArrowheads="1"/>
          </p:cNvSpPr>
          <p:nvPr/>
        </p:nvSpPr>
        <p:spPr bwMode="auto">
          <a:xfrm>
            <a:off x="6694488" y="2122488"/>
            <a:ext cx="1795462" cy="654050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r" defTabSz="407988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  <a:defRPr/>
            </a:pPr>
            <a:r>
              <a:rPr kumimoji="1" lang="en-GB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scanner.c</a:t>
            </a:r>
          </a:p>
        </p:txBody>
      </p:sp>
      <p:sp>
        <p:nvSpPr>
          <p:cNvPr id="1421320" name="Line 8"/>
          <p:cNvSpPr>
            <a:spLocks noChangeShapeType="1"/>
          </p:cNvSpPr>
          <p:nvPr/>
        </p:nvSpPr>
        <p:spPr bwMode="auto">
          <a:xfrm>
            <a:off x="7673975" y="2776538"/>
            <a:ext cx="1588" cy="2776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6694488" y="5551488"/>
            <a:ext cx="1960562" cy="654050"/>
          </a:xfrm>
          <a:prstGeom prst="roundRect">
            <a:avLst>
              <a:gd name="adj" fmla="val 218"/>
            </a:avLst>
          </a:prstGeom>
          <a:solidFill>
            <a:srgbClr val="006B6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r" defTabSz="407988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</a:pPr>
            <a:r>
              <a:rPr kumimoji="1" lang="en-GB" sz="2000" b="0"/>
              <a:t>C/C++ Compiler</a:t>
            </a:r>
          </a:p>
        </p:txBody>
      </p:sp>
      <p:sp>
        <p:nvSpPr>
          <p:cNvPr id="1421322" name="Line 10"/>
          <p:cNvSpPr>
            <a:spLocks noChangeShapeType="1"/>
          </p:cNvSpPr>
          <p:nvPr/>
        </p:nvSpPr>
        <p:spPr bwMode="auto">
          <a:xfrm flipH="1">
            <a:off x="1958975" y="5878513"/>
            <a:ext cx="47371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1323" name="AutoShape 11"/>
          <p:cNvSpPr>
            <a:spLocks noChangeArrowheads="1"/>
          </p:cNvSpPr>
          <p:nvPr/>
        </p:nvSpPr>
        <p:spPr bwMode="auto">
          <a:xfrm>
            <a:off x="488950" y="5551488"/>
            <a:ext cx="1471613" cy="654050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r" defTabSz="407988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  <a:defRPr/>
            </a:pPr>
            <a:r>
              <a:rPr kumimoji="1" lang="en-GB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εκτελέσιμο:</a:t>
            </a:r>
          </a:p>
          <a:p>
            <a:pPr defTabSz="407988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  <a:defRPr/>
            </a:pPr>
            <a:r>
              <a:rPr kumimoji="1" lang="en-GB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scanner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5878513" y="4244975"/>
            <a:ext cx="1470025" cy="490538"/>
          </a:xfrm>
          <a:prstGeom prst="roundRect">
            <a:avLst>
              <a:gd name="adj" fmla="val 33231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defTabSz="407988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</a:pPr>
            <a:r>
              <a:rPr kumimoji="1" lang="en-GB" sz="2000" b="0"/>
              <a:t>βιβλιοθήκες</a:t>
            </a:r>
          </a:p>
        </p:txBody>
      </p:sp>
      <p:sp>
        <p:nvSpPr>
          <p:cNvPr id="1421325" name="Line 13"/>
          <p:cNvSpPr>
            <a:spLocks noChangeShapeType="1"/>
          </p:cNvSpPr>
          <p:nvPr/>
        </p:nvSpPr>
        <p:spPr bwMode="auto">
          <a:xfrm>
            <a:off x="6530975" y="4735513"/>
            <a:ext cx="1143000" cy="815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3756025"/>
            <a:ext cx="40560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465638"/>
            <a:ext cx="38592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21328" name="Line 16"/>
          <p:cNvSpPr>
            <a:spLocks noChangeShapeType="1"/>
          </p:cNvSpPr>
          <p:nvPr/>
        </p:nvSpPr>
        <p:spPr bwMode="auto">
          <a:xfrm flipV="1">
            <a:off x="3265488" y="3100388"/>
            <a:ext cx="979487" cy="657225"/>
          </a:xfrm>
          <a:prstGeom prst="line">
            <a:avLst/>
          </a:prstGeom>
          <a:noFill/>
          <a:ln w="9525">
            <a:solidFill>
              <a:srgbClr val="280099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1329" name="Line 17"/>
          <p:cNvSpPr>
            <a:spLocks noChangeShapeType="1"/>
          </p:cNvSpPr>
          <p:nvPr/>
        </p:nvSpPr>
        <p:spPr bwMode="auto">
          <a:xfrm>
            <a:off x="5387975" y="4899025"/>
            <a:ext cx="1306513" cy="654050"/>
          </a:xfrm>
          <a:prstGeom prst="line">
            <a:avLst/>
          </a:prstGeom>
          <a:noFill/>
          <a:ln w="9525">
            <a:solidFill>
              <a:srgbClr val="280099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594" name="AutoShape 20"/>
          <p:cNvCxnSpPr>
            <a:cxnSpLocks noChangeShapeType="1"/>
            <a:stCxn id="1421315" idx="3"/>
            <a:endCxn id="24581" idx="1"/>
          </p:cNvCxnSpPr>
          <p:nvPr/>
        </p:nvCxnSpPr>
        <p:spPr bwMode="auto">
          <a:xfrm>
            <a:off x="1960563" y="2520950"/>
            <a:ext cx="1141412" cy="11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A66E0BBA-D414-4F21-A008-604023D678B2}" type="slidenum">
              <a:rPr lang="en-US" sz="1400" smtClean="0">
                <a:solidFill>
                  <a:schemeClr val="bg2"/>
                </a:solidFill>
              </a:rPr>
              <a:pPr/>
              <a:t>21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2459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References</a:t>
            </a:r>
            <a:endParaRPr lang="el-GR" smtClean="0"/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Flex Home Page</a:t>
            </a:r>
          </a:p>
          <a:p>
            <a:pPr lvl="1">
              <a:defRPr/>
            </a:pPr>
            <a:r>
              <a:rPr lang="en-GB" dirty="0" smtClean="0">
                <a:hlinkClick r:id="rId2"/>
              </a:rPr>
              <a:t>http://www.gnu.org/software/flex</a:t>
            </a:r>
          </a:p>
          <a:p>
            <a:pPr>
              <a:defRPr/>
            </a:pPr>
            <a:r>
              <a:rPr lang="en-GB" dirty="0" smtClean="0"/>
              <a:t>Flex </a:t>
            </a:r>
            <a:r>
              <a:rPr lang="en-GB" dirty="0" smtClean="0"/>
              <a:t>Manual</a:t>
            </a:r>
            <a:endParaRPr lang="el-GR" dirty="0" smtClean="0"/>
          </a:p>
          <a:p>
            <a:pPr lvl="1">
              <a:defRPr/>
            </a:pPr>
            <a:r>
              <a:rPr lang="en-US" u="sng" dirty="0">
                <a:effectLst/>
                <a:hlinkClick r:id="rId3"/>
              </a:rPr>
              <a:t>http://westes.github.io/flex/manual/</a:t>
            </a:r>
            <a:endParaRPr lang="en-GB" dirty="0" smtClean="0"/>
          </a:p>
          <a:p>
            <a:pPr>
              <a:defRPr/>
            </a:pPr>
            <a:r>
              <a:rPr lang="en-US" dirty="0" smtClean="0"/>
              <a:t>Flex for Windows</a:t>
            </a:r>
          </a:p>
          <a:p>
            <a:pPr lvl="1">
              <a:defRPr/>
            </a:pPr>
            <a:r>
              <a:rPr lang="en-US" sz="2400" dirty="0" smtClean="0">
                <a:hlinkClick r:id="rId4"/>
              </a:rPr>
              <a:t>http://gnuwin32.sourceforge.net/packages/flex.htm</a:t>
            </a:r>
            <a:endParaRPr lang="en-US" sz="2400" dirty="0" smtClean="0"/>
          </a:p>
        </p:txBody>
      </p:sp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194D35C1-3B7E-47B1-8FF5-75D3C7CF0BDD}" type="slidenum">
              <a:rPr lang="en-US" sz="1400" smtClean="0">
                <a:solidFill>
                  <a:schemeClr val="bg2"/>
                </a:solidFill>
              </a:rPr>
              <a:pPr/>
              <a:t>22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Flex</a:t>
            </a:r>
            <a:endParaRPr lang="en-GB" smtClean="0"/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Μια γεννήτρια λεξικογραφικών αναλυτών για τις γλώσσες </a:t>
            </a:r>
            <a:r>
              <a:rPr lang="en-US" smtClean="0"/>
              <a:t>C/C++</a:t>
            </a:r>
          </a:p>
          <a:p>
            <a:pPr>
              <a:defRPr/>
            </a:pPr>
            <a:r>
              <a:rPr lang="el-GR" smtClean="0"/>
              <a:t>Για την περιγραφή του λεξικογραφικού αναλυτή χρησιμοποιούνται:</a:t>
            </a:r>
          </a:p>
          <a:p>
            <a:pPr lvl="1">
              <a:defRPr/>
            </a:pPr>
            <a:r>
              <a:rPr lang="en-US" b="1" i="1" smtClean="0"/>
              <a:t>Regular expressions</a:t>
            </a:r>
            <a:r>
              <a:rPr lang="en-US" smtClean="0"/>
              <a:t>, </a:t>
            </a:r>
            <a:r>
              <a:rPr lang="el-GR" smtClean="0"/>
              <a:t>που περιγράφουν τα πρότυπα της γλώσσας</a:t>
            </a:r>
          </a:p>
          <a:p>
            <a:pPr lvl="1">
              <a:defRPr/>
            </a:pPr>
            <a:r>
              <a:rPr lang="en-US" b="1" i="1" smtClean="0"/>
              <a:t>Actions</a:t>
            </a:r>
            <a:r>
              <a:rPr lang="en-US" smtClean="0"/>
              <a:t>, </a:t>
            </a:r>
            <a:r>
              <a:rPr lang="el-GR" smtClean="0"/>
              <a:t>δηλαδή ενέργειες που πρέπει να πραγματοποιηθούν όταν αναγνωριστεί κάποιο συγκεκριμένο </a:t>
            </a:r>
            <a:r>
              <a:rPr lang="en-US" smtClean="0"/>
              <a:t>regular expression </a:t>
            </a:r>
            <a:endParaRPr lang="en-GB" smtClean="0"/>
          </a:p>
        </p:txBody>
      </p:sp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92B942B8-3F71-4CB6-8AEF-303A8A6D902C}" type="slidenum">
              <a:rPr lang="en-US" sz="1400" smtClean="0">
                <a:solidFill>
                  <a:schemeClr val="bg2"/>
                </a:solidFill>
              </a:rPr>
              <a:pPr/>
              <a:t>3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512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Regular Expressions (1/</a:t>
            </a:r>
            <a:r>
              <a:rPr lang="el-GR" smtClean="0"/>
              <a:t>4</a:t>
            </a:r>
            <a:r>
              <a:rPr lang="en-US" smtClean="0"/>
              <a:t>)</a:t>
            </a:r>
            <a:endParaRPr lang="en-GB" smtClean="0"/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sz="2800" b="1" dirty="0" smtClean="0"/>
              <a:t>x</a:t>
            </a:r>
            <a:r>
              <a:rPr lang="en-GB" sz="2800" dirty="0" smtClean="0"/>
              <a:t> – </a:t>
            </a:r>
            <a:r>
              <a:rPr lang="el-GR" sz="2800" dirty="0" smtClean="0"/>
              <a:t>αναγνωρίζει το χαρακτήρα </a:t>
            </a:r>
            <a:r>
              <a:rPr lang="en-US" sz="2800" i="1" dirty="0" smtClean="0"/>
              <a:t>x</a:t>
            </a:r>
            <a:endParaRPr lang="el-GR" sz="2800" i="1" dirty="0" smtClean="0"/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/>
              <a:t>“</a:t>
            </a:r>
            <a:r>
              <a:rPr lang="en-US" sz="2800" b="1" dirty="0" err="1" smtClean="0"/>
              <a:t>abcd</a:t>
            </a:r>
            <a:r>
              <a:rPr lang="en-US" sz="2800" b="1" dirty="0" smtClean="0"/>
              <a:t>”</a:t>
            </a:r>
            <a:r>
              <a:rPr lang="en-US" sz="2800" dirty="0" smtClean="0"/>
              <a:t> - </a:t>
            </a:r>
            <a:r>
              <a:rPr lang="el-GR" sz="2800" dirty="0" smtClean="0"/>
              <a:t>αναγνωρίζει την ακολουθία</a:t>
            </a:r>
            <a:r>
              <a:rPr lang="en-US" sz="2800" dirty="0" smtClean="0"/>
              <a:t> </a:t>
            </a:r>
            <a:r>
              <a:rPr lang="en-US" sz="2800" i="1" dirty="0" err="1" smtClean="0"/>
              <a:t>abcd</a:t>
            </a:r>
            <a:endParaRPr lang="en-US" sz="2800" i="1" dirty="0" smtClean="0"/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/>
              <a:t>.</a:t>
            </a:r>
            <a:r>
              <a:rPr lang="en-US" sz="2800" dirty="0" smtClean="0"/>
              <a:t> (</a:t>
            </a:r>
            <a:r>
              <a:rPr lang="el-GR" sz="2800" dirty="0" smtClean="0"/>
              <a:t>τελεία) - αναγνωρίζει οποιοδήποτε χαρακτήρα ή σύμβολο εκτός από το </a:t>
            </a:r>
            <a:r>
              <a:rPr lang="en-US" sz="2800" dirty="0" smtClean="0"/>
              <a:t>new</a:t>
            </a:r>
            <a:r>
              <a:rPr lang="el-GR" sz="2800" dirty="0" smtClean="0"/>
              <a:t> </a:t>
            </a:r>
            <a:r>
              <a:rPr lang="en-US" sz="2800" dirty="0" smtClean="0"/>
              <a:t>line</a:t>
            </a:r>
            <a:endParaRPr lang="el-GR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/>
              <a:t>[xyz]</a:t>
            </a:r>
            <a:r>
              <a:rPr lang="en-US" sz="2800" dirty="0" smtClean="0"/>
              <a:t> – </a:t>
            </a:r>
            <a:r>
              <a:rPr lang="el-GR" sz="2800" dirty="0" smtClean="0"/>
              <a:t>αναγνωρίζει ένα από τους χαρακτήρες μέσα στο σύνολο, δηλαδή το </a:t>
            </a:r>
            <a:r>
              <a:rPr lang="en-US" sz="2800" i="1" dirty="0" smtClean="0"/>
              <a:t>x</a:t>
            </a:r>
            <a:r>
              <a:rPr lang="en-US" sz="2800" dirty="0" smtClean="0"/>
              <a:t>, </a:t>
            </a:r>
            <a:r>
              <a:rPr lang="el-GR" sz="2800" dirty="0" smtClean="0"/>
              <a:t>το </a:t>
            </a:r>
            <a:r>
              <a:rPr lang="en-US" sz="2800" i="1" dirty="0" smtClean="0"/>
              <a:t>y </a:t>
            </a:r>
            <a:r>
              <a:rPr lang="el-GR" sz="2800" dirty="0" smtClean="0"/>
              <a:t>ή το </a:t>
            </a:r>
            <a:r>
              <a:rPr lang="en-US" sz="2800" i="1" dirty="0" smtClean="0"/>
              <a:t>z</a:t>
            </a: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/>
              <a:t>[ab-</a:t>
            </a:r>
            <a:r>
              <a:rPr lang="en-US" sz="2800" b="1" dirty="0" err="1" smtClean="0"/>
              <a:t>eg</a:t>
            </a:r>
            <a:r>
              <a:rPr lang="en-US" sz="2800" b="1" dirty="0" smtClean="0"/>
              <a:t>]</a:t>
            </a:r>
            <a:r>
              <a:rPr lang="en-US" sz="2800" dirty="0" smtClean="0"/>
              <a:t> – </a:t>
            </a:r>
            <a:r>
              <a:rPr lang="el-GR" sz="2800" dirty="0" smtClean="0"/>
              <a:t>αναγνωρίζει τους χαρακτήρες 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l-GR" sz="2800" dirty="0" smtClean="0"/>
              <a:t>έως </a:t>
            </a:r>
            <a:r>
              <a:rPr lang="en-US" sz="2800" i="1" dirty="0" smtClean="0"/>
              <a:t>e </a:t>
            </a:r>
            <a:r>
              <a:rPr lang="el-GR" sz="2800" dirty="0" smtClean="0"/>
              <a:t>και </a:t>
            </a:r>
            <a:r>
              <a:rPr lang="en-US" sz="2800" i="1" dirty="0" smtClean="0"/>
              <a:t>g</a:t>
            </a: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/>
              <a:t>[^ab-e]</a:t>
            </a:r>
            <a:r>
              <a:rPr lang="en-US" sz="2800" dirty="0" smtClean="0"/>
              <a:t> – </a:t>
            </a:r>
            <a:r>
              <a:rPr lang="el-GR" sz="2800" dirty="0" smtClean="0"/>
              <a:t>αναγνωρίζει οποιοδήποτε χαρακτήρα ή σύμβολο δεν ανήκει στο σύνολο </a:t>
            </a:r>
            <a:r>
              <a:rPr lang="el-GR" sz="2800" i="1" dirty="0" smtClean="0"/>
              <a:t>[</a:t>
            </a:r>
            <a:r>
              <a:rPr lang="en-US" sz="2800" i="1" dirty="0" smtClean="0"/>
              <a:t>ab</a:t>
            </a:r>
            <a:r>
              <a:rPr lang="el-GR" sz="2800" i="1" dirty="0" smtClean="0"/>
              <a:t>-</a:t>
            </a:r>
            <a:r>
              <a:rPr lang="en-US" sz="2800" i="1" dirty="0" smtClean="0"/>
              <a:t>e</a:t>
            </a:r>
            <a:r>
              <a:rPr lang="el-GR" sz="2800" i="1" dirty="0" smtClean="0"/>
              <a:t>] </a:t>
            </a:r>
            <a:r>
              <a:rPr lang="el-GR" sz="2800" dirty="0" smtClean="0"/>
              <a:t>(δηλαδή οτιδήποτε εκτός από </a:t>
            </a:r>
            <a:r>
              <a:rPr lang="en-US" sz="2800" dirty="0" smtClean="0"/>
              <a:t>a, b, c, d, e)</a:t>
            </a:r>
            <a:endParaRPr lang="en-GB" sz="2800" i="1" dirty="0" smtClean="0"/>
          </a:p>
        </p:txBody>
      </p:sp>
      <p:sp>
        <p:nvSpPr>
          <p:cNvPr id="61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283D358F-1055-4720-ADB5-DC121A1D3AB8}" type="slidenum">
              <a:rPr lang="en-US" sz="1400" smtClean="0">
                <a:solidFill>
                  <a:schemeClr val="bg2"/>
                </a:solidFill>
              </a:rPr>
              <a:pPr/>
              <a:t>4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615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Regular Expressions (2/</a:t>
            </a:r>
            <a:r>
              <a:rPr lang="el-GR" smtClean="0"/>
              <a:t>4</a:t>
            </a:r>
            <a:r>
              <a:rPr lang="en-US" smtClean="0"/>
              <a:t>)</a:t>
            </a:r>
            <a:endParaRPr lang="en-GB" smtClean="0"/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sz="2800" b="1" dirty="0" smtClean="0"/>
              <a:t>r*</a:t>
            </a:r>
            <a:r>
              <a:rPr lang="en-GB" sz="2800" dirty="0" smtClean="0"/>
              <a:t> - </a:t>
            </a:r>
            <a:r>
              <a:rPr lang="el-GR" sz="2800" dirty="0" smtClean="0"/>
              <a:t>αναγνωρίζει καμία ή περισσότερες επαναλήψεις του </a:t>
            </a:r>
            <a:r>
              <a:rPr lang="en-US" sz="2800" dirty="0" smtClean="0"/>
              <a:t>r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400" dirty="0" smtClean="0"/>
              <a:t>a* </a:t>
            </a:r>
            <a:r>
              <a:rPr lang="el-GR" sz="2400" dirty="0" smtClean="0"/>
              <a:t>περιγράφει τα ε, </a:t>
            </a:r>
            <a:r>
              <a:rPr lang="en-US" sz="2400" dirty="0" smtClean="0"/>
              <a:t>a, aa, </a:t>
            </a:r>
            <a:r>
              <a:rPr lang="en-US" sz="2400" dirty="0" err="1" smtClean="0"/>
              <a:t>aaa</a:t>
            </a:r>
            <a:r>
              <a:rPr lang="en-US" sz="2400" dirty="0" smtClean="0"/>
              <a:t>, …</a:t>
            </a:r>
          </a:p>
          <a:p>
            <a:pPr>
              <a:lnSpc>
                <a:spcPct val="80000"/>
              </a:lnSpc>
              <a:defRPr/>
            </a:pPr>
            <a:r>
              <a:rPr lang="en-GB" sz="2800" b="1" dirty="0" smtClean="0"/>
              <a:t>r+</a:t>
            </a:r>
            <a:r>
              <a:rPr lang="en-GB" sz="2800" dirty="0" smtClean="0"/>
              <a:t> - </a:t>
            </a:r>
            <a:r>
              <a:rPr lang="el-GR" sz="2800" dirty="0" smtClean="0"/>
              <a:t>αναγνωρίζει μια ή περισσότερες επαναλήψεις του </a:t>
            </a:r>
            <a:r>
              <a:rPr lang="en-US" sz="2800" dirty="0" smtClean="0"/>
              <a:t>r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400" dirty="0" smtClean="0"/>
              <a:t>a</a:t>
            </a:r>
            <a:r>
              <a:rPr lang="el-GR" sz="2400" dirty="0" smtClean="0"/>
              <a:t>+</a:t>
            </a:r>
            <a:r>
              <a:rPr lang="en-GB" sz="2400" dirty="0" smtClean="0"/>
              <a:t> </a:t>
            </a:r>
            <a:r>
              <a:rPr lang="el-GR" sz="2400" dirty="0" smtClean="0"/>
              <a:t>περιγράφει τα </a:t>
            </a:r>
            <a:r>
              <a:rPr lang="en-US" sz="2400" dirty="0" smtClean="0"/>
              <a:t>a, aa, </a:t>
            </a:r>
            <a:r>
              <a:rPr lang="en-US" sz="2400" dirty="0" err="1" smtClean="0"/>
              <a:t>aaa</a:t>
            </a:r>
            <a:r>
              <a:rPr lang="en-US" sz="2400" dirty="0" smtClean="0"/>
              <a:t>, …</a:t>
            </a:r>
            <a:r>
              <a:rPr lang="el-GR" sz="2400" dirty="0" smtClean="0"/>
              <a:t>, αλλά όχι το ε</a:t>
            </a:r>
          </a:p>
          <a:p>
            <a:pPr>
              <a:lnSpc>
                <a:spcPct val="80000"/>
              </a:lnSpc>
              <a:defRPr/>
            </a:pPr>
            <a:r>
              <a:rPr lang="en-GB" sz="2800" b="1" dirty="0" smtClean="0"/>
              <a:t>r</a:t>
            </a:r>
            <a:r>
              <a:rPr lang="el-GR" sz="2800" b="1" dirty="0" smtClean="0"/>
              <a:t>?</a:t>
            </a:r>
            <a:r>
              <a:rPr lang="en-GB" sz="2800" dirty="0" smtClean="0"/>
              <a:t> - </a:t>
            </a:r>
            <a:r>
              <a:rPr lang="el-GR" sz="2800" dirty="0" smtClean="0"/>
              <a:t>αναγνωρίζει καμία ή μια επανάληψη του </a:t>
            </a:r>
            <a:r>
              <a:rPr lang="en-US" sz="2800" dirty="0" smtClean="0"/>
              <a:t>r</a:t>
            </a:r>
            <a:r>
              <a:rPr lang="el-GR" sz="2800" dirty="0" smtClean="0"/>
              <a:t> (διαβάζεται και προαιρετικό </a:t>
            </a:r>
            <a:r>
              <a:rPr lang="en-US" sz="2800" dirty="0" smtClean="0"/>
              <a:t>r</a:t>
            </a:r>
            <a:r>
              <a:rPr lang="el-GR" sz="2800" dirty="0" smtClean="0"/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sz="2800" b="1" dirty="0" smtClean="0"/>
              <a:t>r{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, j}</a:t>
            </a:r>
            <a:r>
              <a:rPr lang="en-US" sz="2800" dirty="0" smtClean="0"/>
              <a:t> - </a:t>
            </a:r>
            <a:r>
              <a:rPr lang="el-GR" sz="2800" dirty="0" smtClean="0"/>
              <a:t>αναγνωρίζει </a:t>
            </a:r>
            <a:r>
              <a:rPr lang="en-US" sz="2800" dirty="0" err="1" smtClean="0"/>
              <a:t>i</a:t>
            </a:r>
            <a:r>
              <a:rPr lang="el-GR" sz="2800" dirty="0" smtClean="0"/>
              <a:t> έως </a:t>
            </a:r>
            <a:r>
              <a:rPr lang="en-US" sz="2800" dirty="0" smtClean="0"/>
              <a:t>j</a:t>
            </a:r>
            <a:r>
              <a:rPr lang="el-GR" sz="2800" dirty="0" smtClean="0"/>
              <a:t> επαναλήψεις του </a:t>
            </a:r>
            <a:r>
              <a:rPr lang="en-US" sz="2800" dirty="0" smtClean="0"/>
              <a:t>r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400" dirty="0" smtClean="0"/>
              <a:t>(όπου </a:t>
            </a:r>
            <a:r>
              <a:rPr lang="en-US" sz="2400" dirty="0" err="1" smtClean="0"/>
              <a:t>i</a:t>
            </a:r>
            <a:r>
              <a:rPr lang="en-US" sz="2400" dirty="0" smtClean="0"/>
              <a:t>, j &gt; 0 </a:t>
            </a:r>
            <a:r>
              <a:rPr lang="el-GR" sz="2400" dirty="0" smtClean="0"/>
              <a:t>και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j)</a:t>
            </a:r>
            <a:endParaRPr lang="el-GR" sz="2400" dirty="0" smtClean="0"/>
          </a:p>
          <a:p>
            <a:pPr>
              <a:lnSpc>
                <a:spcPct val="80000"/>
              </a:lnSpc>
              <a:defRPr/>
            </a:pPr>
            <a:r>
              <a:rPr lang="en-US" sz="2800" b="1" dirty="0" smtClean="0"/>
              <a:t>r{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}</a:t>
            </a:r>
            <a:r>
              <a:rPr lang="en-US" sz="2800" dirty="0" smtClean="0"/>
              <a:t> – </a:t>
            </a:r>
            <a:r>
              <a:rPr lang="el-GR" sz="2800" dirty="0" smtClean="0"/>
              <a:t>αναγνωρίζει ακριβώς </a:t>
            </a:r>
            <a:r>
              <a:rPr lang="en-US" sz="2800" dirty="0" err="1" smtClean="0"/>
              <a:t>i</a:t>
            </a:r>
            <a:r>
              <a:rPr lang="el-GR" sz="2800" dirty="0" smtClean="0"/>
              <a:t> επαναλήψεις του </a:t>
            </a:r>
            <a:r>
              <a:rPr lang="en-US" sz="2800" dirty="0" smtClean="0"/>
              <a:t>r</a:t>
            </a:r>
            <a:endParaRPr lang="el-GR" sz="2800" dirty="0" smtClean="0"/>
          </a:p>
          <a:p>
            <a:pPr>
              <a:lnSpc>
                <a:spcPct val="80000"/>
              </a:lnSpc>
              <a:defRPr/>
            </a:pPr>
            <a:r>
              <a:rPr lang="en-US" sz="2800" b="1" dirty="0" smtClean="0"/>
              <a:t>r{</a:t>
            </a:r>
            <a:r>
              <a:rPr lang="en-US" sz="2800" b="1" dirty="0" err="1" smtClean="0"/>
              <a:t>i</a:t>
            </a:r>
            <a:r>
              <a:rPr lang="el-GR" sz="2800" b="1" dirty="0" smtClean="0"/>
              <a:t>,</a:t>
            </a:r>
            <a:r>
              <a:rPr lang="en-US" sz="2800" b="1" dirty="0" smtClean="0"/>
              <a:t>}</a:t>
            </a:r>
            <a:r>
              <a:rPr lang="en-US" sz="2800" dirty="0" smtClean="0"/>
              <a:t> – </a:t>
            </a:r>
            <a:r>
              <a:rPr lang="el-GR" sz="2800" dirty="0" smtClean="0"/>
              <a:t>αναγνωρίζει </a:t>
            </a:r>
            <a:r>
              <a:rPr lang="en-US" sz="2800" dirty="0" err="1" smtClean="0"/>
              <a:t>i</a:t>
            </a:r>
            <a:r>
              <a:rPr lang="el-GR" sz="2800" dirty="0" smtClean="0"/>
              <a:t> ή περισσότερες επαναλήψεις του </a:t>
            </a:r>
            <a:r>
              <a:rPr lang="en-US" sz="2800" dirty="0" smtClean="0"/>
              <a:t>r</a:t>
            </a:r>
            <a:endParaRPr lang="en-GB" sz="2800" dirty="0" smtClean="0"/>
          </a:p>
        </p:txBody>
      </p:sp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3C01E931-9909-43C8-8CDC-3831B2C0665A}" type="slidenum">
              <a:rPr lang="en-US" sz="1400" smtClean="0">
                <a:solidFill>
                  <a:schemeClr val="bg2"/>
                </a:solidFill>
              </a:rPr>
              <a:pPr/>
              <a:t>5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71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Regular Expressions (3/</a:t>
            </a:r>
            <a:r>
              <a:rPr lang="el-GR" smtClean="0"/>
              <a:t>4</a:t>
            </a:r>
            <a:r>
              <a:rPr lang="en-US" smtClean="0"/>
              <a:t>)</a:t>
            </a:r>
            <a:endParaRPr lang="en-GB" smtClean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sz="2400" b="1" dirty="0" err="1" smtClean="0"/>
              <a:t>rs</a:t>
            </a:r>
            <a:r>
              <a:rPr lang="en-GB" sz="2400" dirty="0" smtClean="0"/>
              <a:t> – </a:t>
            </a:r>
            <a:r>
              <a:rPr lang="el-GR" sz="2400" dirty="0" smtClean="0"/>
              <a:t>αναγνωρίζει τις ακολουθίες που αναγνωρίζει η συνένωση των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el-GR" sz="2400" dirty="0" smtClean="0"/>
              <a:t>και </a:t>
            </a:r>
            <a:r>
              <a:rPr lang="en-US" sz="2400" i="1" dirty="0" smtClean="0"/>
              <a:t>s</a:t>
            </a:r>
            <a:r>
              <a:rPr lang="el-GR" sz="2400" i="1" dirty="0" smtClean="0"/>
              <a:t> </a:t>
            </a:r>
            <a:r>
              <a:rPr lang="en-US" sz="2400" dirty="0" smtClean="0"/>
              <a:t>(concatenation)</a:t>
            </a:r>
            <a:endParaRPr lang="en-US" sz="2400" i="1" dirty="0" smtClean="0"/>
          </a:p>
          <a:p>
            <a:pPr>
              <a:lnSpc>
                <a:spcPct val="90000"/>
              </a:lnSpc>
              <a:defRPr/>
            </a:pPr>
            <a:r>
              <a:rPr lang="en-GB" sz="2400" b="1" dirty="0" smtClean="0"/>
              <a:t>(r)</a:t>
            </a:r>
            <a:r>
              <a:rPr lang="en-GB" sz="2400" dirty="0" smtClean="0"/>
              <a:t> – </a:t>
            </a:r>
            <a:r>
              <a:rPr lang="el-GR" sz="2400" dirty="0" smtClean="0"/>
              <a:t>αναγνωρίζει την ακολουθία </a:t>
            </a:r>
            <a:r>
              <a:rPr lang="en-US" sz="2400" i="1" dirty="0" smtClean="0"/>
              <a:t>r</a:t>
            </a:r>
            <a:r>
              <a:rPr lang="el-GR" sz="2400" dirty="0" smtClean="0"/>
              <a:t> </a:t>
            </a:r>
            <a:r>
              <a:rPr lang="en-US" sz="2400" dirty="0" smtClean="0"/>
              <a:t>(</a:t>
            </a:r>
            <a:r>
              <a:rPr lang="el-GR" sz="2400" dirty="0" smtClean="0"/>
              <a:t>χρησιμοποιείται για να καθορίσει την προτεραιότητα)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err="1" smtClean="0"/>
              <a:t>abc</a:t>
            </a:r>
            <a:r>
              <a:rPr lang="el-GR" sz="2000" dirty="0" smtClean="0"/>
              <a:t>+</a:t>
            </a:r>
            <a:r>
              <a:rPr lang="en-US" sz="2000" dirty="0" smtClean="0"/>
              <a:t> </a:t>
            </a:r>
            <a:r>
              <a:rPr lang="el-GR" sz="2000" dirty="0" smtClean="0"/>
              <a:t>αναγνωρίζει τα </a:t>
            </a:r>
            <a:r>
              <a:rPr lang="en-US" sz="2000" dirty="0" err="1" smtClean="0"/>
              <a:t>abc</a:t>
            </a:r>
            <a:r>
              <a:rPr lang="en-US" sz="2000" dirty="0" smtClean="0"/>
              <a:t>, </a:t>
            </a:r>
            <a:r>
              <a:rPr lang="en-US" sz="2000" dirty="0" err="1" smtClean="0"/>
              <a:t>abcc</a:t>
            </a:r>
            <a:r>
              <a:rPr lang="en-US" sz="2000" dirty="0" smtClean="0"/>
              <a:t>, </a:t>
            </a:r>
            <a:r>
              <a:rPr lang="en-US" sz="2000" dirty="0" err="1" smtClean="0"/>
              <a:t>abccc</a:t>
            </a:r>
            <a:r>
              <a:rPr lang="en-US" sz="2000" dirty="0" smtClean="0"/>
              <a:t>, …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(</a:t>
            </a:r>
            <a:r>
              <a:rPr lang="en-US" sz="2000" dirty="0" err="1" smtClean="0"/>
              <a:t>abc</a:t>
            </a:r>
            <a:r>
              <a:rPr lang="en-US" sz="2000" dirty="0" smtClean="0"/>
              <a:t>)+ </a:t>
            </a:r>
            <a:r>
              <a:rPr lang="el-GR" sz="2000" dirty="0" smtClean="0"/>
              <a:t>αναγνωρίζει τα </a:t>
            </a:r>
            <a:r>
              <a:rPr lang="en-US" sz="2000" dirty="0" err="1" smtClean="0"/>
              <a:t>abc</a:t>
            </a:r>
            <a:r>
              <a:rPr lang="el-GR" sz="2000" dirty="0" smtClean="0"/>
              <a:t>, </a:t>
            </a:r>
            <a:r>
              <a:rPr lang="en-US" sz="2000" dirty="0" err="1" smtClean="0"/>
              <a:t>abcabc</a:t>
            </a:r>
            <a:r>
              <a:rPr lang="en-US" sz="2000" dirty="0" smtClean="0"/>
              <a:t>, …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 err="1" smtClean="0"/>
              <a:t>r|s</a:t>
            </a:r>
            <a:r>
              <a:rPr lang="en-US" sz="2400" dirty="0" smtClean="0"/>
              <a:t> – </a:t>
            </a:r>
            <a:r>
              <a:rPr lang="el-GR" sz="2400" dirty="0" smtClean="0"/>
              <a:t>αναγνωρίζει το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el-GR" sz="2400" dirty="0" smtClean="0"/>
              <a:t>ή το </a:t>
            </a:r>
            <a:r>
              <a:rPr lang="en-US" sz="2400" i="1" dirty="0" smtClean="0"/>
              <a:t>s</a:t>
            </a:r>
            <a:endParaRPr lang="el-GR" sz="2400" i="1" dirty="0" smtClean="0"/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/>
              <a:t>^r</a:t>
            </a:r>
            <a:r>
              <a:rPr lang="en-US" sz="2400" dirty="0" smtClean="0"/>
              <a:t> – </a:t>
            </a:r>
            <a:r>
              <a:rPr lang="el-GR" sz="2400" dirty="0" smtClean="0"/>
              <a:t>αναγνωρίζει το </a:t>
            </a:r>
            <a:r>
              <a:rPr lang="en-US" sz="2400" i="1" dirty="0" smtClean="0"/>
              <a:t>r</a:t>
            </a:r>
            <a:r>
              <a:rPr lang="el-GR" sz="2400" i="1" dirty="0" smtClean="0"/>
              <a:t> </a:t>
            </a:r>
            <a:r>
              <a:rPr lang="el-GR" sz="2400" dirty="0" smtClean="0"/>
              <a:t>αλλά</a:t>
            </a:r>
            <a:r>
              <a:rPr lang="el-GR" sz="2400" i="1" dirty="0" smtClean="0"/>
              <a:t> </a:t>
            </a:r>
            <a:r>
              <a:rPr lang="el-GR" sz="2400" dirty="0" smtClean="0"/>
              <a:t>μόνο όταν βρίσκεται στην αρχή της γραμμής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/>
              <a:t>r</a:t>
            </a:r>
            <a:r>
              <a:rPr lang="el-GR" sz="2400" b="1" dirty="0" smtClean="0"/>
              <a:t>$</a:t>
            </a:r>
            <a:r>
              <a:rPr lang="en-US" sz="2400" dirty="0" smtClean="0"/>
              <a:t> – </a:t>
            </a:r>
            <a:r>
              <a:rPr lang="el-GR" sz="2400" dirty="0" smtClean="0"/>
              <a:t>αναγνωρίζει το </a:t>
            </a:r>
            <a:r>
              <a:rPr lang="en-US" sz="2400" i="1" dirty="0" smtClean="0"/>
              <a:t>r</a:t>
            </a:r>
            <a:r>
              <a:rPr lang="el-GR" sz="2400" i="1" dirty="0" smtClean="0"/>
              <a:t> </a:t>
            </a:r>
            <a:r>
              <a:rPr lang="el-GR" sz="2400" dirty="0" smtClean="0"/>
              <a:t>αλλά</a:t>
            </a:r>
            <a:r>
              <a:rPr lang="el-GR" sz="2400" i="1" dirty="0" smtClean="0"/>
              <a:t> </a:t>
            </a:r>
            <a:r>
              <a:rPr lang="el-GR" sz="2400" dirty="0" smtClean="0"/>
              <a:t>μόνο όταν βρίσκεται στο τέλος της γραμμής</a:t>
            </a:r>
          </a:p>
          <a:p>
            <a:pPr>
              <a:lnSpc>
                <a:spcPct val="90000"/>
              </a:lnSpc>
              <a:defRPr/>
            </a:pPr>
            <a:r>
              <a:rPr lang="en-GB" sz="2400" b="1" dirty="0" smtClean="0"/>
              <a:t>\\, \”, \(, \), \*, \+, \[, \], \$, \^, \{, \}, ...</a:t>
            </a:r>
            <a:r>
              <a:rPr lang="el-GR" sz="2400" b="1" dirty="0" smtClean="0"/>
              <a:t> </a:t>
            </a:r>
            <a:r>
              <a:rPr lang="el-GR" sz="2400" dirty="0" smtClean="0"/>
              <a:t>– αναγνωρίζει τους ίδιους τους χαρακτήρες </a:t>
            </a:r>
            <a:r>
              <a:rPr lang="en-GB" sz="2400" dirty="0" smtClean="0"/>
              <a:t> </a:t>
            </a:r>
            <a:r>
              <a:rPr lang="el-GR" sz="2400" dirty="0" smtClean="0"/>
              <a:t>\, </a:t>
            </a:r>
            <a:r>
              <a:rPr lang="en-US" sz="2400" dirty="0" smtClean="0"/>
              <a:t>“, (, *, …</a:t>
            </a:r>
            <a:r>
              <a:rPr lang="el-GR" sz="2400" dirty="0" smtClean="0"/>
              <a:t> (</a:t>
            </a:r>
            <a:r>
              <a:rPr lang="en-GB" sz="2400" dirty="0" smtClean="0"/>
              <a:t>escaped)</a:t>
            </a:r>
            <a:endParaRPr lang="en-GB" sz="2400" i="1" dirty="0" smtClean="0"/>
          </a:p>
        </p:txBody>
      </p:sp>
      <p:sp>
        <p:nvSpPr>
          <p:cNvPr id="81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AF7668D0-BD45-44A3-8A71-45F8304DF9AC}" type="slidenum">
              <a:rPr lang="en-US" sz="1400" smtClean="0">
                <a:solidFill>
                  <a:schemeClr val="bg2"/>
                </a:solidFill>
              </a:rPr>
              <a:pPr/>
              <a:t>6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819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9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Regular Expressions (</a:t>
            </a:r>
            <a:r>
              <a:rPr lang="el-GR" smtClean="0"/>
              <a:t>4</a:t>
            </a:r>
            <a:r>
              <a:rPr lang="en-US" smtClean="0"/>
              <a:t>/</a:t>
            </a:r>
            <a:r>
              <a:rPr lang="el-GR" smtClean="0"/>
              <a:t>4</a:t>
            </a:r>
            <a:r>
              <a:rPr lang="en-US" smtClean="0"/>
              <a:t>)</a:t>
            </a:r>
            <a:endParaRPr lang="en-GB" smtClean="0"/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Προσοχή στην προτεραιότητα!!</a:t>
            </a:r>
          </a:p>
          <a:p>
            <a:pPr lvl="1">
              <a:defRPr/>
            </a:pPr>
            <a:r>
              <a:rPr lang="el-GR" dirty="0" smtClean="0"/>
              <a:t>Το </a:t>
            </a:r>
            <a:r>
              <a:rPr lang="en-US" b="1" i="1" dirty="0" err="1" smtClean="0"/>
              <a:t>foo|bar</a:t>
            </a:r>
            <a:r>
              <a:rPr lang="en-US" b="1" i="1" dirty="0" smtClean="0"/>
              <a:t>*</a:t>
            </a:r>
            <a:r>
              <a:rPr lang="en-US" dirty="0" smtClean="0"/>
              <a:t> </a:t>
            </a:r>
            <a:r>
              <a:rPr lang="el-GR" dirty="0" smtClean="0"/>
              <a:t>είναι ισοδύναμο με </a:t>
            </a:r>
            <a:r>
              <a:rPr lang="el-GR" b="1" i="1" dirty="0" smtClean="0"/>
              <a:t>(</a:t>
            </a:r>
            <a:r>
              <a:rPr lang="en-US" b="1" i="1" dirty="0" err="1" smtClean="0"/>
              <a:t>foo</a:t>
            </a:r>
            <a:r>
              <a:rPr lang="en-US" b="1" i="1" dirty="0" smtClean="0"/>
              <a:t>)|(</a:t>
            </a:r>
            <a:r>
              <a:rPr lang="en-US" b="1" i="1" dirty="0" err="1" smtClean="0"/>
              <a:t>ba</a:t>
            </a:r>
            <a:r>
              <a:rPr lang="en-US" b="1" i="1" dirty="0" smtClean="0"/>
              <a:t>(r*))</a:t>
            </a:r>
            <a:endParaRPr lang="el-GR" dirty="0" smtClean="0"/>
          </a:p>
          <a:p>
            <a:pPr lvl="2">
              <a:defRPr/>
            </a:pPr>
            <a:r>
              <a:rPr lang="el-GR" dirty="0" smtClean="0"/>
              <a:t>Ο τελεστής ‘*’ έχει μεγαλύτερη προτεραιότητα από την ακολουθία χαρακτήρων</a:t>
            </a:r>
          </a:p>
          <a:p>
            <a:pPr lvl="2">
              <a:defRPr/>
            </a:pPr>
            <a:r>
              <a:rPr lang="el-GR" dirty="0" smtClean="0"/>
              <a:t>Η ακολουθία χαρακτήρων έχει μεγαλύτερη προτεραιότητα από τον τελεστή ‘|’</a:t>
            </a:r>
          </a:p>
          <a:p>
            <a:pPr lvl="1">
              <a:defRPr/>
            </a:pPr>
            <a:r>
              <a:rPr lang="el-GR" dirty="0" smtClean="0"/>
              <a:t>Αν θέλαμε να αναγνωρίσουμε το 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l-GR" dirty="0" smtClean="0"/>
              <a:t>ή μηδέν ή περισσότερα </a:t>
            </a:r>
            <a:r>
              <a:rPr lang="en-US" dirty="0" smtClean="0"/>
              <a:t>bar </a:t>
            </a:r>
            <a:r>
              <a:rPr lang="el-GR" dirty="0" smtClean="0"/>
              <a:t>θα γράφαμε </a:t>
            </a:r>
            <a:r>
              <a:rPr lang="en-US" b="1" i="1" dirty="0" err="1" smtClean="0"/>
              <a:t>foo</a:t>
            </a:r>
            <a:r>
              <a:rPr lang="en-US" b="1" i="1" dirty="0" smtClean="0"/>
              <a:t>|(bar)*</a:t>
            </a:r>
          </a:p>
          <a:p>
            <a:pPr lvl="1">
              <a:defRPr/>
            </a:pPr>
            <a:r>
              <a:rPr lang="el-GR" dirty="0" smtClean="0"/>
              <a:t>Αν θέλαμε να αναγνωρίσουμε μηδέν ή περισσότερα 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l-GR" dirty="0" smtClean="0"/>
              <a:t>ή </a:t>
            </a:r>
            <a:r>
              <a:rPr lang="en-US" dirty="0" smtClean="0"/>
              <a:t>bar </a:t>
            </a:r>
            <a:r>
              <a:rPr lang="el-GR" dirty="0" smtClean="0"/>
              <a:t>θα γράφαμε </a:t>
            </a:r>
            <a:r>
              <a:rPr lang="el-GR" b="1" i="1" dirty="0" smtClean="0"/>
              <a:t>(</a:t>
            </a:r>
            <a:r>
              <a:rPr lang="en-US" b="1" i="1" dirty="0" err="1" smtClean="0"/>
              <a:t>foo|bar</a:t>
            </a:r>
            <a:r>
              <a:rPr lang="en-US" b="1" i="1" dirty="0" smtClean="0"/>
              <a:t>)*</a:t>
            </a:r>
            <a:endParaRPr lang="en-GB" b="1" i="1" dirty="0" smtClean="0"/>
          </a:p>
          <a:p>
            <a:pPr lvl="1">
              <a:defRPr/>
            </a:pPr>
            <a:endParaRPr lang="en-GB" i="1" dirty="0" smtClean="0"/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B77FA9E3-43BE-4C0E-A06D-D744F16093BB}" type="slidenum">
              <a:rPr lang="en-US" sz="1400" smtClean="0">
                <a:solidFill>
                  <a:schemeClr val="bg2"/>
                </a:solidFill>
              </a:rPr>
              <a:pPr/>
              <a:t>7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922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Δομή Προγράμματος </a:t>
            </a:r>
            <a:r>
              <a:rPr lang="en-US" dirty="0" smtClean="0"/>
              <a:t>Flex</a:t>
            </a:r>
            <a:endParaRPr lang="el-GR" dirty="0" smtClean="0"/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l-GR" i="1" smtClean="0"/>
              <a:t>Τμήμα ορισμών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l-GR" i="1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l-GR" b="1" smtClean="0"/>
              <a:t>%%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l-GR" b="1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l-GR" i="1" smtClean="0"/>
              <a:t>Τμήμα κανόνων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l-GR" i="1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l-GR" b="1" smtClean="0"/>
              <a:t>%%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l-GR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l-GR" i="1" smtClean="0"/>
              <a:t>Τμήμα κώδικα χρήστη (προαιρετικό)</a:t>
            </a: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53D0B78C-D287-404E-ADDE-15073E38CCB5}" type="slidenum">
              <a:rPr lang="en-US" sz="1400" smtClean="0">
                <a:solidFill>
                  <a:schemeClr val="bg2"/>
                </a:solidFill>
              </a:rPr>
              <a:pPr/>
              <a:t>8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1127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Τμήμα Ορισμών - Γενικά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l-GR" sz="2800" b="1" dirty="0" smtClean="0"/>
              <a:t>Κώδικας Χρήστη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l-GR" sz="2400" dirty="0" smtClean="0"/>
              <a:t>Αντιγράφεται αυτούσιος στο παραγόμενο αρχείο με τον κώδικα του λεξικογραφικού αναλυτή</a:t>
            </a:r>
            <a:endParaRPr lang="en-US" sz="2400" dirty="0" smtClean="0"/>
          </a:p>
          <a:p>
            <a:pPr marL="990600" lvl="1" indent="-533400">
              <a:lnSpc>
                <a:spcPct val="80000"/>
              </a:lnSpc>
              <a:defRPr/>
            </a:pPr>
            <a:r>
              <a:rPr lang="el-GR" sz="2400" dirty="0" smtClean="0"/>
              <a:t>Πρέπει να βρίσκεται μέσα στα σύμβολα {% /*</a:t>
            </a:r>
            <a:r>
              <a:rPr lang="en-US" sz="2400" dirty="0" smtClean="0"/>
              <a:t>code*/</a:t>
            </a:r>
            <a:r>
              <a:rPr lang="el-GR" sz="2400" dirty="0" smtClean="0"/>
              <a:t> %}</a:t>
            </a:r>
            <a:r>
              <a:rPr lang="en-US" sz="2400" dirty="0" smtClean="0"/>
              <a:t> </a:t>
            </a:r>
            <a:r>
              <a:rPr lang="el-GR" sz="2400" dirty="0" smtClean="0"/>
              <a:t>ή </a:t>
            </a:r>
            <a:r>
              <a:rPr lang="en-US" sz="2400" dirty="0" smtClean="0"/>
              <a:t>%top{ /*code*/ }</a:t>
            </a:r>
            <a:endParaRPr lang="el-GR" sz="24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b="1" dirty="0" smtClean="0"/>
              <a:t>Regular expression macros (aliases)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l-GR" sz="2400" dirty="0" smtClean="0"/>
              <a:t>Συντάσσονται </a:t>
            </a:r>
            <a:r>
              <a:rPr lang="en-US" sz="2400" i="1" dirty="0" smtClean="0"/>
              <a:t>name </a:t>
            </a:r>
            <a:r>
              <a:rPr lang="en-US" sz="2400" i="1" dirty="0" err="1" smtClean="0"/>
              <a:t>regex</a:t>
            </a:r>
            <a:r>
              <a:rPr lang="el-GR" sz="2400" i="1" dirty="0" smtClean="0"/>
              <a:t> </a:t>
            </a:r>
            <a:r>
              <a:rPr lang="el-GR" sz="2400" dirty="0" smtClean="0"/>
              <a:t>και βοηθούν στην αναγνωσιμότητα του προγράμματος</a:t>
            </a:r>
            <a:endParaRPr lang="en-US" sz="2400" dirty="0" smtClean="0"/>
          </a:p>
          <a:p>
            <a:pPr marL="990600" lvl="1" indent="-533400">
              <a:lnSpc>
                <a:spcPct val="80000"/>
              </a:lnSpc>
              <a:defRPr/>
            </a:pPr>
            <a:r>
              <a:rPr lang="el-GR" sz="2400" dirty="0" smtClean="0"/>
              <a:t>Π.χ. </a:t>
            </a:r>
            <a:r>
              <a:rPr lang="en-US" sz="2400" i="1" dirty="0" smtClean="0"/>
              <a:t>string </a:t>
            </a:r>
            <a:r>
              <a:rPr lang="el-GR" sz="2400" dirty="0" smtClean="0"/>
              <a:t>αντί για \"[^\n"]*\"</a:t>
            </a:r>
            <a:endParaRPr lang="el-GR" sz="2400" i="1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l-GR" sz="2800" b="1" dirty="0" smtClean="0"/>
              <a:t>Παράμετροι για τον παραγόμενο λεξικογραφικό αναλυτή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l-GR" sz="2400" dirty="0" smtClean="0"/>
              <a:t>%</a:t>
            </a:r>
            <a:r>
              <a:rPr lang="en-US" sz="2400" dirty="0" smtClean="0"/>
              <a:t>option </a:t>
            </a:r>
            <a:r>
              <a:rPr lang="en-US" sz="2400" dirty="0" err="1" smtClean="0"/>
              <a:t>option</a:t>
            </a:r>
            <a:r>
              <a:rPr lang="el-GR" sz="2400" dirty="0" smtClean="0"/>
              <a:t>_</a:t>
            </a:r>
            <a:r>
              <a:rPr lang="en-US" sz="2400" dirty="0" smtClean="0"/>
              <a:t>name </a:t>
            </a:r>
            <a:r>
              <a:rPr lang="el-GR" sz="2400" dirty="0" smtClean="0"/>
              <a:t>ή %</a:t>
            </a:r>
            <a:r>
              <a:rPr lang="en-US" sz="2400" dirty="0" smtClean="0"/>
              <a:t>option </a:t>
            </a:r>
            <a:r>
              <a:rPr lang="en-US" sz="2400" dirty="0" err="1" smtClean="0"/>
              <a:t>option</a:t>
            </a:r>
            <a:r>
              <a:rPr lang="el-GR" sz="2400" dirty="0" smtClean="0"/>
              <a:t>_</a:t>
            </a:r>
            <a:r>
              <a:rPr lang="en-US" sz="2400" dirty="0" smtClean="0"/>
              <a:t>name</a:t>
            </a:r>
            <a:r>
              <a:rPr lang="el-GR" sz="2400" dirty="0" smtClean="0"/>
              <a:t>=</a:t>
            </a:r>
            <a:r>
              <a:rPr lang="en-US" sz="2400" dirty="0" smtClean="0"/>
              <a:t>value</a:t>
            </a:r>
            <a:endParaRPr lang="el-GR" sz="24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b="1" dirty="0" smtClean="0"/>
              <a:t>User-defined conditions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l-GR" sz="2400" dirty="0" smtClean="0"/>
              <a:t>Κανόνες που ενεργοποιούνται με βάση την κατάσταση στην οποία βρίσκεται ο λεξικογραφικός αναλυτής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Slide </a:t>
            </a:r>
            <a:fld id="{16442170-50D2-4956-80F0-4060ED48218C}" type="slidenum">
              <a:rPr lang="en-US" sz="1400" smtClean="0">
                <a:solidFill>
                  <a:schemeClr val="bg2"/>
                </a:solidFill>
              </a:rPr>
              <a:pPr/>
              <a:t>9</a:t>
            </a:fld>
            <a:r>
              <a:rPr lang="el-GR" sz="1400" dirty="0" smtClean="0">
                <a:solidFill>
                  <a:schemeClr val="bg2"/>
                </a:solidFill>
              </a:rPr>
              <a:t> / </a:t>
            </a:r>
            <a:r>
              <a:rPr lang="en-US" sz="1400" dirty="0" smtClean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smtClean="0">
                <a:solidFill>
                  <a:schemeClr val="bg2"/>
                </a:solidFill>
              </a:rPr>
              <a:t>HY340, 2018</a:t>
            </a: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8871</TotalTime>
  <Words>1690</Words>
  <Application>Microsoft Office PowerPoint</Application>
  <PresentationFormat>On-screen Show (4:3)</PresentationFormat>
  <Paragraphs>223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StarSymbol</vt:lpstr>
      <vt:lpstr>Times New Roman</vt:lpstr>
      <vt:lpstr>Wingdings</vt:lpstr>
      <vt:lpstr>CSUN 99</vt:lpstr>
      <vt:lpstr>PowerPoint Presentation</vt:lpstr>
      <vt:lpstr>HY340 : ΓΛΩΣΣΕΣ ΚΑΙ ΜΕΤΑΦΡΑΣΤΕΣ</vt:lpstr>
      <vt:lpstr>Flex</vt:lpstr>
      <vt:lpstr>Regular Expressions (1/4)</vt:lpstr>
      <vt:lpstr>Regular Expressions (2/4)</vt:lpstr>
      <vt:lpstr>Regular Expressions (3/4)</vt:lpstr>
      <vt:lpstr>Regular Expressions (4/4)</vt:lpstr>
      <vt:lpstr>Δομή Προγράμματος Flex</vt:lpstr>
      <vt:lpstr>Τμήμα Ορισμών - Γενικά</vt:lpstr>
      <vt:lpstr>Τμήμα Ορισμών – Παράμετροι (1/2)</vt:lpstr>
      <vt:lpstr>Τμήμα Ορισμών – Παράμετροι (2/2)</vt:lpstr>
      <vt:lpstr>Τμήμα Ορισμών – User defined conditions</vt:lpstr>
      <vt:lpstr>Τμήμα Ορισμών – Παράδειγμα</vt:lpstr>
      <vt:lpstr>Τμήμα Κανόνων - Γενικά</vt:lpstr>
      <vt:lpstr>Τμήμα Κανόνων - Conditions</vt:lpstr>
      <vt:lpstr>Τμήμα Κανόνων –  Regular Expressions &amp; Actions</vt:lpstr>
      <vt:lpstr>Τμήμα Κανόνων –  Διαθέσιμες μεταβλητές και συναρτήσεις </vt:lpstr>
      <vt:lpstr>Τμήμα Κανόνων - Παραδείγματα</vt:lpstr>
      <vt:lpstr>Τμήμα Κώδικα Χρήστη</vt:lpstr>
      <vt:lpstr>Ένας ολοκληρωμένος λεξικογραφικός αναλυτής</vt:lpstr>
      <vt:lpstr>Διαδικασία για την παραγωγή του τελικού προγράμματος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TerrorX</dc:creator>
  <cp:lastModifiedBy>Yannis Valsamakis</cp:lastModifiedBy>
  <cp:revision>1888</cp:revision>
  <cp:lastPrinted>1999-09-20T12:01:02Z</cp:lastPrinted>
  <dcterms:created xsi:type="dcterms:W3CDTF">1995-06-17T23:31:02Z</dcterms:created>
  <dcterms:modified xsi:type="dcterms:W3CDTF">2018-02-22T09:27:25Z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</Properties>
</file>