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F5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DE85FA-DE32-4435-B8F6-8FCC58201E54}" v="51" dt="2025-03-18T10:36:30.1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5" autoAdjust="0"/>
    <p:restoredTop sz="94660"/>
  </p:normalViewPr>
  <p:slideViewPr>
    <p:cSldViewPr snapToGrid="0">
      <p:cViewPr varScale="1">
        <p:scale>
          <a:sx n="77" d="100"/>
          <a:sy n="77" d="100"/>
        </p:scale>
        <p:origin x="14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r>
              <a:rPr lang="ro-RO"/>
              <a:t>Sites with Logo vs. Sites without Logo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effectLst/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>
              <a:gsLst>
                <a:gs pos="0">
                  <a:schemeClr val="accent1"/>
                </a:gs>
                <a:gs pos="100000">
                  <a:schemeClr val="accent1">
                    <a:lumMod val="84000"/>
                  </a:schemeClr>
                </a:gs>
              </a:gsLst>
              <a:lin ang="5400000" scaled="1"/>
            </a:gra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ro-RO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Foaie1!$C$7:$C$8</c:f>
              <c:strCache>
                <c:ptCount val="2"/>
                <c:pt idx="0">
                  <c:v>Sites with logo</c:v>
                </c:pt>
                <c:pt idx="1">
                  <c:v>Sites without logo</c:v>
                </c:pt>
              </c:strCache>
            </c:strRef>
          </c:cat>
          <c:val>
            <c:numRef>
              <c:f>Foaie1!$D$7:$D$8</c:f>
              <c:numCache>
                <c:formatCode>General</c:formatCode>
                <c:ptCount val="2"/>
                <c:pt idx="0">
                  <c:v>3007</c:v>
                </c:pt>
                <c:pt idx="1">
                  <c:v>409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5C1-4486-8D8F-1A40DCA1085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41"/>
        <c:axId val="501604047"/>
        <c:axId val="501592047"/>
      </c:barChart>
      <c:catAx>
        <c:axId val="5016040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effectLst/>
                <a:latin typeface="+mn-lt"/>
                <a:ea typeface="+mn-ea"/>
                <a:cs typeface="+mn-cs"/>
              </a:defRPr>
            </a:pPr>
            <a:endParaRPr lang="ro-RO"/>
          </a:p>
        </c:txPr>
        <c:crossAx val="501592047"/>
        <c:crosses val="autoZero"/>
        <c:auto val="1"/>
        <c:lblAlgn val="ctr"/>
        <c:lblOffset val="100"/>
        <c:noMultiLvlLbl val="0"/>
      </c:catAx>
      <c:valAx>
        <c:axId val="5015920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016040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68000">
          <a:schemeClr val="lt1">
            <a:lumMod val="85000"/>
          </a:schemeClr>
        </a:gs>
        <a:gs pos="100000">
          <a:schemeClr val="lt1"/>
        </a:gs>
      </a:gsLst>
      <a:lin ang="5400000" scaled="1"/>
      <a:tileRect/>
    </a:gra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o-RO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o-RO" sz="1800" dirty="0"/>
              <a:t>Distribution of </a:t>
            </a:r>
            <a:r>
              <a:rPr lang="ro-RO" sz="1800" dirty="0" err="1"/>
              <a:t>Favicon</a:t>
            </a:r>
            <a:r>
              <a:rPr lang="ro-RO" sz="1800" dirty="0"/>
              <a:t> Logos </a:t>
            </a:r>
            <a:r>
              <a:rPr lang="ro-RO" sz="1800" dirty="0" err="1"/>
              <a:t>Within</a:t>
            </a:r>
            <a:r>
              <a:rPr lang="ro-RO" sz="1800" dirty="0"/>
              <a:t> </a:t>
            </a:r>
            <a:r>
              <a:rPr lang="ro-RO" sz="1800" dirty="0" err="1"/>
              <a:t>Sites</a:t>
            </a:r>
            <a:r>
              <a:rPr lang="ro-RO" sz="1800" dirty="0"/>
              <a:t> </a:t>
            </a:r>
            <a:r>
              <a:rPr lang="ro-RO" sz="1800" dirty="0" err="1"/>
              <a:t>with</a:t>
            </a:r>
            <a:r>
              <a:rPr lang="ro-RO" sz="1800" dirty="0"/>
              <a:t> Logos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title>
    <c:autoTitleDeleted val="0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1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8DF-47F3-964F-F492FFD4830D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4000"/>
                      <a:satMod val="105000"/>
                      <a:lumMod val="102000"/>
                    </a:schemeClr>
                  </a:gs>
                  <a:gs pos="100000">
                    <a:schemeClr val="accent2">
                      <a:shade val="74000"/>
                      <a:satMod val="128000"/>
                      <a:lumMod val="100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8DF-47F3-964F-F492FFD4830D}"/>
              </c:ext>
            </c:extLst>
          </c:dPt>
          <c:dLbls>
            <c:dLbl>
              <c:idx val="1"/>
              <c:layout>
                <c:manualLayout>
                  <c:x val="6.3120078740157487E-2"/>
                  <c:y val="0.12829906678331876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8DF-47F3-964F-F492FFD4830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o-RO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Foaie1!$N$7:$N$8</c:f>
              <c:strCache>
                <c:ptCount val="2"/>
                <c:pt idx="0">
                  <c:v>Regular logos</c:v>
                </c:pt>
                <c:pt idx="1">
                  <c:v>Favicon logos</c:v>
                </c:pt>
              </c:strCache>
            </c:strRef>
          </c:cat>
          <c:val>
            <c:numRef>
              <c:f>Foaie1!$O$7:$O$8</c:f>
              <c:numCache>
                <c:formatCode>0.00%</c:formatCode>
                <c:ptCount val="2"/>
                <c:pt idx="0">
                  <c:v>0.90620000000000001</c:v>
                </c:pt>
                <c:pt idx="1">
                  <c:v>9.3799999999999994E-2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DF-47F3-964F-F492FFD4830D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o-RO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o-RO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4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>
      <a:effectLst/>
    </cs:defRPr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68000">
            <a:schemeClr val="lt1">
              <a:lumMod val="85000"/>
            </a:schemeClr>
          </a:gs>
          <a:gs pos="100000">
            <a:schemeClr val="lt1"/>
          </a:gs>
        </a:gsLst>
        <a:lin ang="5400000" scaled="1"/>
        <a:tileRect/>
      </a:gra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lt1"/>
    </cs:fontRef>
    <cs:spPr/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gradFill>
          <a:gsLst>
            <a:gs pos="0">
              <a:schemeClr val="phClr"/>
            </a:gs>
            <a:gs pos="100000">
              <a:schemeClr val="phClr">
                <a:lumMod val="84000"/>
              </a:schemeClr>
            </a:gs>
          </a:gsLst>
          <a:lin ang="5400000" scaled="1"/>
        </a:gra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gradFill>
        <a:gsLst>
          <a:gs pos="0">
            <a:schemeClr val="phClr"/>
          </a:gs>
          <a:gs pos="100000">
            <a:schemeClr val="phClr">
              <a:lumMod val="84000"/>
            </a:schemeClr>
          </a:gs>
        </a:gsLst>
        <a:lin ang="5400000" scaled="1"/>
      </a:gradFill>
      <a:effectLst>
        <a:outerShdw blurRad="76200" dir="18900000" sy="23000" kx="-1200000" algn="bl" rotWithShape="0">
          <a:prstClr val="black">
            <a:alpha val="20000"/>
          </a:prstClr>
        </a:outerShdw>
      </a:effectLst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>
        <a:solidFill>
          <a:schemeClr val="dk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35000"/>
          <a:lumOff val="65000"/>
        </a:schemeClr>
      </a:solidFill>
      <a:ln w="9525">
        <a:solidFill>
          <a:schemeClr val="dk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dk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kern="1200">
      <a:effectLst/>
    </cs:defRPr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95000"/>
        </a:schemeClr>
      </a:solidFill>
      <a:ln w="9525">
        <a:solidFill>
          <a:schemeClr val="dk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ante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3" name="Substituent dată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1E15C-418C-4F34-AC88-AD96C3C14631}" type="datetimeFigureOut">
              <a:rPr lang="ro-RO" smtClean="0"/>
              <a:t>18.03.2025</a:t>
            </a:fld>
            <a:endParaRPr lang="ro-RO"/>
          </a:p>
        </p:txBody>
      </p:sp>
      <p:sp>
        <p:nvSpPr>
          <p:cNvPr id="4" name="Substituent imagine diapozitiv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o-RO"/>
          </a:p>
        </p:txBody>
      </p:sp>
      <p:sp>
        <p:nvSpPr>
          <p:cNvPr id="5" name="Substituent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</a:p>
        </p:txBody>
      </p:sp>
      <p:sp>
        <p:nvSpPr>
          <p:cNvPr id="6" name="Substituent subsol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o-RO"/>
          </a:p>
        </p:txBody>
      </p:sp>
      <p:sp>
        <p:nvSpPr>
          <p:cNvPr id="7" name="Substituent număr diapozitiv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26EAE3-87C6-4641-877D-39402A77B7F7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71545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stituent imagine diapozitiv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ubstituent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 dirty="0"/>
          </a:p>
        </p:txBody>
      </p:sp>
      <p:sp>
        <p:nvSpPr>
          <p:cNvPr id="4" name="Substituent număr diapozitiv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26EAE3-87C6-4641-877D-39402A77B7F7}" type="slidenum">
              <a:rPr lang="ro-RO" smtClean="0"/>
              <a:t>3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50681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zitiv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o-RO"/>
              <a:t>Faceți clic pentru a edita stilul de subtitlu coordonator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C0C6A29-DF44-428A-A1EF-5419FC8D9F6D}" type="datetimeFigureOut">
              <a:rPr lang="ro-RO" smtClean="0"/>
              <a:t>18.03.2025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DF4146F-A9AD-43B2-A856-CC165A16BB5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2386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ine panoramică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6A29-DF44-428A-A1EF-5419FC8D9F6D}" type="datetimeFigureOut">
              <a:rPr lang="ro-RO" smtClean="0"/>
              <a:t>18.03.2025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146F-A9AD-43B2-A856-CC165A16BB5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178394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u și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6A29-DF44-428A-A1EF-5419FC8D9F6D}" type="datetimeFigureOut">
              <a:rPr lang="ro-RO" smtClean="0"/>
              <a:t>18.03.2025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146F-A9AD-43B2-A856-CC165A16BB5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136497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6A29-DF44-428A-A1EF-5419FC8D9F6D}" type="datetimeFigureOut">
              <a:rPr lang="ro-RO" smtClean="0"/>
              <a:t>18.03.2025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146F-A9AD-43B2-A856-CC165A16BB5F}" type="slidenum">
              <a:rPr lang="ro-RO" smtClean="0"/>
              <a:t>‹#›</a:t>
            </a:fld>
            <a:endParaRPr lang="ro-RO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2266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de vizit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6A29-DF44-428A-A1EF-5419FC8D9F6D}" type="datetimeFigureOut">
              <a:rPr lang="ro-RO" smtClean="0"/>
              <a:t>18.03.2025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146F-A9AD-43B2-A856-CC165A16BB5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773524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a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6A29-DF44-428A-A1EF-5419FC8D9F6D}" type="datetimeFigureOut">
              <a:rPr lang="ro-RO" smtClean="0"/>
              <a:t>18.03.2025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146F-A9AD-43B2-A856-CC165A16BB5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90577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ană cu trei imag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6A29-DF44-428A-A1EF-5419FC8D9F6D}" type="datetimeFigureOut">
              <a:rPr lang="ro-RO" smtClean="0"/>
              <a:t>18.03.2025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146F-A9AD-43B2-A856-CC165A16BB5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6299983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ext vertical și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6A29-DF44-428A-A1EF-5419FC8D9F6D}" type="datetimeFigureOut">
              <a:rPr lang="ro-RO" smtClean="0"/>
              <a:t>18.03.2025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146F-A9AD-43B2-A856-CC165A16BB5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68804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lu vertical ș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6A29-DF44-428A-A1EF-5419FC8D9F6D}" type="datetimeFigureOut">
              <a:rPr lang="ro-RO" smtClean="0"/>
              <a:t>18.03.2025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146F-A9AD-43B2-A856-CC165A16BB5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516822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u și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6A29-DF44-428A-A1EF-5419FC8D9F6D}" type="datetimeFigureOut">
              <a:rPr lang="ro-RO" smtClean="0"/>
              <a:t>18.03.2025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146F-A9AD-43B2-A856-CC165A16BB5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695297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ntet secțiu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6A29-DF44-428A-A1EF-5419FC8D9F6D}" type="datetimeFigureOut">
              <a:rPr lang="ro-RO" smtClean="0"/>
              <a:t>18.03.2025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146F-A9AD-43B2-A856-CC165A16BB5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1771805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uă tipuri de conțin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6A29-DF44-428A-A1EF-5419FC8D9F6D}" type="datetimeFigureOut">
              <a:rPr lang="ro-RO" smtClean="0"/>
              <a:t>18.03.2025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146F-A9AD-43B2-A856-CC165A16BB5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404798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ț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6A29-DF44-428A-A1EF-5419FC8D9F6D}" type="datetimeFigureOut">
              <a:rPr lang="ro-RO" smtClean="0"/>
              <a:t>18.03.2025</a:t>
            </a:fld>
            <a:endParaRPr lang="ro-R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146F-A9AD-43B2-A856-CC165A16BB5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14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oar tit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6A29-DF44-428A-A1EF-5419FC8D9F6D}" type="datetimeFigureOut">
              <a:rPr lang="ro-RO" smtClean="0"/>
              <a:t>18.03.2025</a:t>
            </a:fld>
            <a:endParaRPr lang="ro-R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146F-A9AD-43B2-A856-CC165A16BB5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239774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Necomple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6A29-DF44-428A-A1EF-5419FC8D9F6D}" type="datetimeFigureOut">
              <a:rPr lang="ro-RO" smtClean="0"/>
              <a:t>18.03.2025</a:t>
            </a:fld>
            <a:endParaRPr lang="ro-R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146F-A9AD-43B2-A856-CC165A16BB5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724935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ținut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6A29-DF44-428A-A1EF-5419FC8D9F6D}" type="datetimeFigureOut">
              <a:rPr lang="ro-RO" smtClean="0"/>
              <a:t>18.03.2025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146F-A9AD-43B2-A856-CC165A16BB5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837033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ine cu legend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o-RO"/>
              <a:t>Faceți clic pentru a edita stilul de titlu coordonator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o-RO"/>
              <a:t>Faceți clic pe pictogramă pentru a adăuga o imagine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o-RO"/>
              <a:t>Faceţi clic pentru a edita Master stiluri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C6A29-DF44-428A-A1EF-5419FC8D9F6D}" type="datetimeFigureOut">
              <a:rPr lang="ro-RO" smtClean="0"/>
              <a:t>18.03.2025</a:t>
            </a:fld>
            <a:endParaRPr lang="ro-R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4146F-A9AD-43B2-A856-CC165A16BB5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961721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o-RO"/>
              <a:t>Faceţi clic pentru a edita Master stiluri text</a:t>
            </a:r>
          </a:p>
          <a:p>
            <a:pPr lvl="1"/>
            <a:r>
              <a:rPr lang="ro-RO"/>
              <a:t>al doilea nivel</a:t>
            </a:r>
          </a:p>
          <a:p>
            <a:pPr lvl="2"/>
            <a:r>
              <a:rPr lang="ro-RO"/>
              <a:t>al treilea nivel</a:t>
            </a:r>
          </a:p>
          <a:p>
            <a:pPr lvl="3"/>
            <a:r>
              <a:rPr lang="ro-RO"/>
              <a:t>al patrulea nivel</a:t>
            </a:r>
          </a:p>
          <a:p>
            <a:pPr lvl="4"/>
            <a:r>
              <a:rPr lang="ro-RO"/>
              <a:t>al cincilea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0C6A29-DF44-428A-A1EF-5419FC8D9F6D}" type="datetimeFigureOut">
              <a:rPr lang="ro-RO" smtClean="0"/>
              <a:t>18.03.2025</a:t>
            </a:fld>
            <a:endParaRPr lang="ro-R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o-R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4146F-A9AD-43B2-A856-CC165A16BB5F}" type="slidenum">
              <a:rPr lang="ro-RO" smtClean="0"/>
              <a:t>‹#›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37479178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ION.GEORGIAN2001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zda-ma.com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DD84398-6CA7-93C6-FCD8-9686CE55F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726" y="749139"/>
            <a:ext cx="8791575" cy="2387600"/>
          </a:xfrm>
        </p:spPr>
        <p:txBody>
          <a:bodyPr>
            <a:normAutofit/>
          </a:bodyPr>
          <a:lstStyle/>
          <a:p>
            <a:r>
              <a:rPr lang="en-US" sz="4400" dirty="0"/>
              <a:t>Logos Similarity project</a:t>
            </a:r>
            <a:endParaRPr lang="ro-RO" sz="4400" dirty="0"/>
          </a:p>
        </p:txBody>
      </p:sp>
      <p:sp>
        <p:nvSpPr>
          <p:cNvPr id="3" name="Subtitlu 2">
            <a:extLst>
              <a:ext uri="{FF2B5EF4-FFF2-40B4-BE49-F238E27FC236}">
                <a16:creationId xmlns:a16="http://schemas.microsoft.com/office/drawing/2014/main" id="{BA9E199F-1507-2CC9-47CF-74AE163ADB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3159" y="3869514"/>
            <a:ext cx="5498841" cy="2239347"/>
          </a:xfrm>
        </p:spPr>
        <p:txBody>
          <a:bodyPr>
            <a:normAutofit fontScale="92500" lnSpcReduction="10000"/>
          </a:bodyPr>
          <a:lstStyle/>
          <a:p>
            <a:r>
              <a:rPr lang="en-US" sz="2800" cap="none" dirty="0"/>
              <a:t>Ion Florentin Georgian</a:t>
            </a:r>
          </a:p>
          <a:p>
            <a:r>
              <a:rPr lang="ro-RO" sz="2800" cap="none" dirty="0" err="1"/>
              <a:t>Master's</a:t>
            </a:r>
            <a:r>
              <a:rPr lang="ro-RO" sz="2800" cap="none" dirty="0"/>
              <a:t> Student</a:t>
            </a:r>
            <a:r>
              <a:rPr lang="en-US" sz="2800" cap="none" dirty="0"/>
              <a:t> – ETTI, UPB </a:t>
            </a:r>
          </a:p>
          <a:p>
            <a:r>
              <a:rPr lang="en-US" sz="2800" cap="none" dirty="0">
                <a:hlinkClick r:id="rId2"/>
              </a:rPr>
              <a:t>ion.georgian2001@gmail.com</a:t>
            </a:r>
            <a:endParaRPr lang="en-US" sz="2800" cap="none" dirty="0"/>
          </a:p>
          <a:p>
            <a:r>
              <a:rPr lang="en-US" sz="2800" cap="none" dirty="0"/>
              <a:t>0724765658 </a:t>
            </a:r>
          </a:p>
          <a:p>
            <a:endParaRPr lang="en-US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4083349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D5CB018-9F80-6D50-C11E-4E08662B1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287" y="323947"/>
            <a:ext cx="9905998" cy="989353"/>
          </a:xfrm>
        </p:spPr>
        <p:txBody>
          <a:bodyPr/>
          <a:lstStyle/>
          <a:p>
            <a:r>
              <a:rPr lang="en-US" cap="none" dirty="0"/>
              <a:t>Verify the URL types</a:t>
            </a:r>
            <a:endParaRPr lang="ro-RO" cap="none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FDF3EAC5-E6FF-5DBF-6CB2-8DD410AC51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8065" y="1493714"/>
            <a:ext cx="8543987" cy="4791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162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D66CE01-1013-C9F7-5FAA-6986C6901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cap="none" dirty="0" err="1"/>
              <a:t>Preprocessing</a:t>
            </a:r>
            <a:r>
              <a:rPr lang="ro-RO" cap="none" dirty="0"/>
              <a:t> </a:t>
            </a:r>
            <a:r>
              <a:rPr lang="ro-RO" cap="none" dirty="0" err="1"/>
              <a:t>actions</a:t>
            </a:r>
            <a:br>
              <a:rPr lang="ro-RO" b="1" dirty="0"/>
            </a:b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D3573FC-0603-F7D8-3C64-C73C03953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61294"/>
            <a:ext cx="9905999" cy="4029907"/>
          </a:xfrm>
        </p:spPr>
        <p:txBody>
          <a:bodyPr>
            <a:normAutofit/>
          </a:bodyPr>
          <a:lstStyle/>
          <a:p>
            <a:r>
              <a:rPr lang="ro-RO" sz="2800" b="1" dirty="0" err="1"/>
              <a:t>What</a:t>
            </a:r>
            <a:r>
              <a:rPr lang="ro-RO" sz="2800" b="1" dirty="0"/>
              <a:t> </a:t>
            </a:r>
            <a:r>
              <a:rPr lang="ro-RO" sz="2800" b="1" dirty="0" err="1"/>
              <a:t>actions</a:t>
            </a:r>
            <a:r>
              <a:rPr lang="ro-RO" sz="2800" b="1" dirty="0"/>
              <a:t> </a:t>
            </a:r>
            <a:r>
              <a:rPr lang="ro-RO" sz="2800" b="1" dirty="0" err="1"/>
              <a:t>were</a:t>
            </a:r>
            <a:r>
              <a:rPr lang="ro-RO" sz="2800" b="1" dirty="0"/>
              <a:t> </a:t>
            </a:r>
            <a:r>
              <a:rPr lang="ro-RO" sz="2800" b="1" dirty="0" err="1"/>
              <a:t>taken</a:t>
            </a:r>
            <a:r>
              <a:rPr lang="ro-RO" sz="2800" b="1" dirty="0"/>
              <a:t>?</a:t>
            </a:r>
            <a:r>
              <a:rPr lang="ro-RO" sz="2800" dirty="0"/>
              <a:t> 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ro-RO" sz="2800" dirty="0" err="1"/>
              <a:t>Converted</a:t>
            </a:r>
            <a:r>
              <a:rPr lang="ro-RO" sz="2800" dirty="0"/>
              <a:t> </a:t>
            </a:r>
            <a:r>
              <a:rPr lang="ro-RO" sz="2800" dirty="0" err="1"/>
              <a:t>different</a:t>
            </a:r>
            <a:r>
              <a:rPr lang="ro-RO" sz="2800" dirty="0"/>
              <a:t> </a:t>
            </a:r>
            <a:r>
              <a:rPr lang="ro-RO" sz="2800" dirty="0" err="1"/>
              <a:t>image</a:t>
            </a:r>
            <a:r>
              <a:rPr lang="ro-RO" sz="2800" dirty="0"/>
              <a:t> </a:t>
            </a:r>
            <a:r>
              <a:rPr lang="ro-RO" sz="2800" dirty="0" err="1"/>
              <a:t>formats</a:t>
            </a:r>
            <a:r>
              <a:rPr lang="ro-RO" sz="2800" dirty="0"/>
              <a:t> </a:t>
            </a:r>
            <a:r>
              <a:rPr lang="ro-RO" sz="2800" dirty="0" err="1"/>
              <a:t>to</a:t>
            </a:r>
            <a:r>
              <a:rPr lang="ro-RO" sz="2800" dirty="0"/>
              <a:t> PNG/JPG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ro-RO" sz="2800" b="1" dirty="0" err="1"/>
              <a:t>Resized</a:t>
            </a:r>
            <a:r>
              <a:rPr lang="ro-RO" sz="2800" dirty="0"/>
              <a:t> </a:t>
            </a:r>
            <a:r>
              <a:rPr lang="ro-RO" sz="2800" dirty="0" err="1"/>
              <a:t>all</a:t>
            </a:r>
            <a:r>
              <a:rPr lang="ro-RO" sz="2800" dirty="0"/>
              <a:t> </a:t>
            </a:r>
            <a:r>
              <a:rPr lang="ro-RO" sz="2800" dirty="0" err="1"/>
              <a:t>images</a:t>
            </a:r>
            <a:r>
              <a:rPr lang="ro-RO" sz="2800" dirty="0"/>
              <a:t> </a:t>
            </a:r>
            <a:r>
              <a:rPr lang="ro-RO" sz="2800" dirty="0" err="1"/>
              <a:t>to</a:t>
            </a:r>
            <a:r>
              <a:rPr lang="ro-RO" sz="2800" dirty="0"/>
              <a:t> </a:t>
            </a:r>
            <a:r>
              <a:rPr lang="ro-RO" sz="2800" dirty="0" err="1"/>
              <a:t>the</a:t>
            </a:r>
            <a:r>
              <a:rPr lang="ro-RO" sz="2800" dirty="0"/>
              <a:t> same </a:t>
            </a:r>
            <a:r>
              <a:rPr lang="ro-RO" sz="2800" dirty="0" err="1"/>
              <a:t>size</a:t>
            </a:r>
            <a:r>
              <a:rPr lang="ro-RO" sz="2800" dirty="0"/>
              <a:t> (224x224 </a:t>
            </a:r>
            <a:r>
              <a:rPr lang="ro-RO" sz="2800" dirty="0" err="1"/>
              <a:t>pixels</a:t>
            </a:r>
            <a:r>
              <a:rPr lang="ro-RO" sz="2800" dirty="0"/>
              <a:t>)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ro-RO" sz="2800" b="1" dirty="0" err="1"/>
              <a:t>Normalized</a:t>
            </a:r>
            <a:r>
              <a:rPr lang="ro-RO" sz="2800" dirty="0"/>
              <a:t> pixel </a:t>
            </a:r>
            <a:r>
              <a:rPr lang="ro-RO" sz="2800" dirty="0" err="1"/>
              <a:t>values</a:t>
            </a:r>
            <a:r>
              <a:rPr lang="ro-RO" sz="2800" dirty="0"/>
              <a:t> for </a:t>
            </a:r>
            <a:r>
              <a:rPr lang="ro-RO" sz="2800" dirty="0" err="1"/>
              <a:t>consistency</a:t>
            </a:r>
            <a:endParaRPr lang="en-US" sz="2800" dirty="0"/>
          </a:p>
          <a:p>
            <a:pPr marL="914400" lvl="1" indent="-457200">
              <a:buFont typeface="+mj-lt"/>
              <a:buAutoNum type="arabicPeriod"/>
            </a:pPr>
            <a:r>
              <a:rPr lang="ro-RO" sz="2800" dirty="0" err="1"/>
              <a:t>Handled</a:t>
            </a:r>
            <a:r>
              <a:rPr lang="ro-RO" sz="2800" dirty="0"/>
              <a:t> </a:t>
            </a:r>
            <a:r>
              <a:rPr lang="ro-RO" sz="2800" dirty="0" err="1"/>
              <a:t>tiny</a:t>
            </a:r>
            <a:r>
              <a:rPr lang="ro-RO" sz="2800" dirty="0"/>
              <a:t> </a:t>
            </a:r>
            <a:r>
              <a:rPr lang="ro-RO" sz="2800" dirty="0" err="1"/>
              <a:t>images</a:t>
            </a:r>
            <a:r>
              <a:rPr lang="ro-RO" sz="2800" dirty="0"/>
              <a:t> (</a:t>
            </a:r>
            <a:r>
              <a:rPr lang="ro-RO" sz="2800" dirty="0" err="1"/>
              <a:t>favicons</a:t>
            </a:r>
            <a:r>
              <a:rPr lang="ro-RO" sz="2800" dirty="0"/>
              <a:t>) </a:t>
            </a:r>
            <a:r>
              <a:rPr lang="ro-RO" sz="2800" dirty="0" err="1"/>
              <a:t>by</a:t>
            </a:r>
            <a:r>
              <a:rPr lang="ro-RO" sz="2800" dirty="0"/>
              <a:t> </a:t>
            </a:r>
            <a:r>
              <a:rPr lang="ro-RO" sz="2800" b="1" dirty="0" err="1"/>
              <a:t>filtering</a:t>
            </a:r>
            <a:r>
              <a:rPr lang="ro-RO" sz="2800" b="1" dirty="0"/>
              <a:t> or </a:t>
            </a:r>
            <a:r>
              <a:rPr lang="ro-RO" sz="2800" b="1" dirty="0" err="1"/>
              <a:t>upscaling</a:t>
            </a:r>
            <a:endParaRPr lang="en-US" sz="2800" b="1" dirty="0"/>
          </a:p>
          <a:p>
            <a:pPr marL="914400" lvl="1" indent="-457200">
              <a:buFont typeface="+mj-lt"/>
              <a:buAutoNum type="arabicPeriod"/>
            </a:pPr>
            <a:r>
              <a:rPr lang="ro-RO" sz="2800" dirty="0" err="1"/>
              <a:t>Enhanced</a:t>
            </a:r>
            <a:r>
              <a:rPr lang="ro-RO" sz="2800" dirty="0"/>
              <a:t> </a:t>
            </a:r>
            <a:r>
              <a:rPr lang="ro-RO" sz="2800" dirty="0">
                <a:solidFill>
                  <a:srgbClr val="FFFF00"/>
                </a:solidFill>
              </a:rPr>
              <a:t>contrast</a:t>
            </a:r>
            <a:r>
              <a:rPr lang="ro-RO" sz="2800" dirty="0"/>
              <a:t> </a:t>
            </a:r>
            <a:r>
              <a:rPr lang="ro-RO" sz="2800" dirty="0" err="1"/>
              <a:t>using</a:t>
            </a:r>
            <a:r>
              <a:rPr lang="ro-RO" sz="2800" dirty="0"/>
              <a:t> CLAHE </a:t>
            </a:r>
            <a:r>
              <a:rPr lang="ro-RO" sz="2800" dirty="0" err="1"/>
              <a:t>filter</a:t>
            </a:r>
            <a:endParaRPr lang="ro-RO" sz="2800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072447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CBD79967-FD68-5921-06FA-87DF3E7C5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131" y="151859"/>
            <a:ext cx="9905998" cy="1478570"/>
          </a:xfrm>
        </p:spPr>
        <p:txBody>
          <a:bodyPr/>
          <a:lstStyle/>
          <a:p>
            <a:r>
              <a:rPr lang="ro-RO" cap="none" dirty="0" err="1"/>
              <a:t>Handling</a:t>
            </a:r>
            <a:r>
              <a:rPr lang="ro-RO" cap="none" dirty="0"/>
              <a:t> </a:t>
            </a:r>
            <a:r>
              <a:rPr lang="ro-RO" cap="none" dirty="0" err="1"/>
              <a:t>different</a:t>
            </a:r>
            <a:r>
              <a:rPr lang="ro-RO" cap="none" dirty="0"/>
              <a:t> file </a:t>
            </a:r>
            <a:r>
              <a:rPr lang="ro-RO" cap="none" dirty="0" err="1"/>
              <a:t>formats</a:t>
            </a:r>
            <a:endParaRPr lang="ro-RO" cap="none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12F3773-0C14-6E78-D3E2-5D89BDFD51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37815"/>
            <a:ext cx="10253904" cy="4698124"/>
          </a:xfrm>
        </p:spPr>
        <p:txBody>
          <a:bodyPr>
            <a:normAutofit/>
          </a:bodyPr>
          <a:lstStyle/>
          <a:p>
            <a:r>
              <a:rPr lang="en-US" b="1" dirty="0"/>
              <a:t>Problem:</a:t>
            </a:r>
            <a:r>
              <a:rPr lang="en-US" dirty="0"/>
              <a:t> Logos were extracted in </a:t>
            </a:r>
            <a:r>
              <a:rPr lang="en-US" b="1" dirty="0">
                <a:solidFill>
                  <a:srgbClr val="FFFF00"/>
                </a:solidFill>
              </a:rPr>
              <a:t>various file formats</a:t>
            </a:r>
            <a:r>
              <a:rPr lang="en-US" dirty="0"/>
              <a:t>, requiring standardization before further processing.</a:t>
            </a:r>
          </a:p>
          <a:p>
            <a:r>
              <a:rPr lang="en-US" dirty="0"/>
              <a:t>Formats </a:t>
            </a:r>
            <a:r>
              <a:rPr lang="ro-RO" dirty="0"/>
              <a:t>e</a:t>
            </a:r>
            <a:r>
              <a:rPr lang="en-US" dirty="0" err="1"/>
              <a:t>xtracted</a:t>
            </a:r>
            <a:r>
              <a:rPr lang="en-US" dirty="0"/>
              <a:t> &amp; </a:t>
            </a:r>
            <a:r>
              <a:rPr lang="ro-RO" dirty="0"/>
              <a:t>p</a:t>
            </a:r>
            <a:r>
              <a:rPr lang="en-US" dirty="0" err="1"/>
              <a:t>rocessed</a:t>
            </a:r>
            <a:endParaRPr lang="en-US" dirty="0"/>
          </a:p>
          <a:p>
            <a:pPr lvl="1"/>
            <a:r>
              <a:rPr lang="en-US" dirty="0"/>
              <a:t>Raster images: JPG, PNG, WEBP (pixel-based images)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Converted </a:t>
            </a:r>
            <a:r>
              <a:rPr lang="en-US" b="1" dirty="0" err="1"/>
              <a:t>WebP</a:t>
            </a:r>
            <a:r>
              <a:rPr lang="en-US" b="1" dirty="0"/>
              <a:t> to PNG/JPG</a:t>
            </a:r>
            <a:r>
              <a:rPr lang="en-US" dirty="0"/>
              <a:t> for universal compatibility</a:t>
            </a:r>
          </a:p>
          <a:p>
            <a:pPr lvl="1"/>
            <a:r>
              <a:rPr lang="en-US" dirty="0"/>
              <a:t>Vector images: SVG (scalable graphics, requiring conversion)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ro-RO" dirty="0" err="1"/>
              <a:t>Used</a:t>
            </a:r>
            <a:r>
              <a:rPr lang="ro-RO" dirty="0"/>
              <a:t> </a:t>
            </a:r>
            <a:r>
              <a:rPr lang="ro-RO" b="1" dirty="0" err="1"/>
              <a:t>CairoSVG</a:t>
            </a:r>
            <a:endParaRPr lang="en-US" dirty="0"/>
          </a:p>
          <a:p>
            <a:r>
              <a:rPr lang="en-US" dirty="0"/>
              <a:t>       Skipped Format (Processing Issue) - XML-encoded logos (</a:t>
            </a:r>
            <a:r>
              <a:rPr lang="en-US" dirty="0" err="1"/>
              <a:t>data:image</a:t>
            </a:r>
            <a:r>
              <a:rPr lang="en-US" dirty="0"/>
              <a:t>/</a:t>
            </a:r>
            <a:r>
              <a:rPr lang="en-US" dirty="0" err="1"/>
              <a:t>svg+xml</a:t>
            </a:r>
            <a:r>
              <a:rPr lang="en-US" dirty="0"/>
              <a:t>) - Some logos were stored inside &lt;</a:t>
            </a:r>
            <a:r>
              <a:rPr lang="en-US" dirty="0" err="1"/>
              <a:t>svg</a:t>
            </a:r>
            <a:r>
              <a:rPr lang="en-US" dirty="0"/>
              <a:t>&gt; tags or Base64-encoded as </a:t>
            </a:r>
            <a:r>
              <a:rPr lang="en-US" dirty="0" err="1"/>
              <a:t>data:image</a:t>
            </a:r>
            <a:r>
              <a:rPr lang="en-US" dirty="0"/>
              <a:t>/</a:t>
            </a:r>
            <a:r>
              <a:rPr lang="en-US" dirty="0" err="1"/>
              <a:t>svg+xml.Issue</a:t>
            </a:r>
            <a:r>
              <a:rPr lang="en-US" dirty="0"/>
              <a:t>: These caused decoding errors and were skipped to avoid data corruption.</a:t>
            </a:r>
          </a:p>
          <a:p>
            <a:endParaRPr lang="ro-RO" dirty="0"/>
          </a:p>
        </p:txBody>
      </p:sp>
      <p:pic>
        <p:nvPicPr>
          <p:cNvPr id="5" name="Grafic 4" descr="Irritant outline">
            <a:extLst>
              <a:ext uri="{FF2B5EF4-FFF2-40B4-BE49-F238E27FC236}">
                <a16:creationId xmlns:a16="http://schemas.microsoft.com/office/drawing/2014/main" id="{F74B4D2A-83A6-BEBC-954E-848362EBF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7173" y="4237772"/>
            <a:ext cx="512378" cy="51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7350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D937D72-26B2-4F28-722C-EDD01C6DA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4925" y="151859"/>
            <a:ext cx="9905998" cy="1478570"/>
          </a:xfrm>
        </p:spPr>
        <p:txBody>
          <a:bodyPr/>
          <a:lstStyle/>
          <a:p>
            <a:r>
              <a:rPr lang="ro-RO" cap="none" dirty="0" err="1"/>
              <a:t>Standardizing</a:t>
            </a:r>
            <a:r>
              <a:rPr lang="ro-RO" cap="none" dirty="0"/>
              <a:t> logo </a:t>
            </a:r>
            <a:r>
              <a:rPr lang="ro-RO" cap="none" dirty="0" err="1"/>
              <a:t>sizes</a:t>
            </a:r>
            <a:endParaRPr lang="ro-RO" cap="none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3E7FD070-76F8-B00F-DD35-7BE383F5C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30429"/>
            <a:ext cx="9905999" cy="4160772"/>
          </a:xfrm>
        </p:spPr>
        <p:txBody>
          <a:bodyPr>
            <a:normAutofit/>
          </a:bodyPr>
          <a:lstStyle/>
          <a:p>
            <a:r>
              <a:rPr lang="en-US" sz="2800" b="1" dirty="0"/>
              <a:t>Problem:</a:t>
            </a:r>
            <a:r>
              <a:rPr lang="en-US" sz="2800" dirty="0"/>
              <a:t> Logos were </a:t>
            </a:r>
            <a:r>
              <a:rPr lang="en-US" sz="2800" b="1" dirty="0">
                <a:solidFill>
                  <a:srgbClr val="FFFF00"/>
                </a:solidFill>
              </a:rPr>
              <a:t>different sizes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(some very large, some very small).</a:t>
            </a:r>
            <a:br>
              <a:rPr lang="en-US" sz="2800" dirty="0"/>
            </a:br>
            <a:r>
              <a:rPr lang="en-US" sz="2800" dirty="0"/>
              <a:t>➡ </a:t>
            </a:r>
            <a:r>
              <a:rPr lang="en-US" sz="2800" b="1" dirty="0"/>
              <a:t>Solution: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b="1" dirty="0"/>
              <a:t>Resized all images to </a:t>
            </a:r>
            <a:r>
              <a:rPr lang="en-US" sz="2400" b="1" dirty="0">
                <a:solidFill>
                  <a:srgbClr val="2BF52B"/>
                </a:solidFill>
              </a:rPr>
              <a:t>224x224</a:t>
            </a:r>
            <a:r>
              <a:rPr lang="en-US" sz="2400" b="1" dirty="0"/>
              <a:t> pixels</a:t>
            </a: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Used </a:t>
            </a:r>
            <a:r>
              <a:rPr lang="en-US" sz="2400" b="1" dirty="0"/>
              <a:t>Cubic Interpolation</a:t>
            </a:r>
            <a:r>
              <a:rPr lang="en-US" sz="2400" dirty="0"/>
              <a:t> for smooth resizing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If a logo was </a:t>
            </a:r>
            <a:r>
              <a:rPr lang="en-US" sz="2400" b="1" dirty="0"/>
              <a:t>too small</a:t>
            </a:r>
            <a:r>
              <a:rPr lang="en-US" sz="2400" dirty="0"/>
              <a:t>, it was </a:t>
            </a:r>
            <a:r>
              <a:rPr lang="en-US" sz="2400" b="1" dirty="0"/>
              <a:t>upscaled to 224x224 pixels</a:t>
            </a:r>
            <a:r>
              <a:rPr lang="en-US" sz="24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If a favicon was </a:t>
            </a:r>
            <a:r>
              <a:rPr lang="en-US" sz="2400" b="1" dirty="0"/>
              <a:t>too low quality</a:t>
            </a:r>
            <a:r>
              <a:rPr lang="en-US" sz="2400" dirty="0"/>
              <a:t>, it was removed.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3477819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33AC39C-5010-B556-956F-D853E3F52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cap="none" dirty="0" err="1"/>
              <a:t>Improving</a:t>
            </a:r>
            <a:r>
              <a:rPr lang="ro-RO" b="1" cap="none" dirty="0"/>
              <a:t> </a:t>
            </a:r>
            <a:r>
              <a:rPr lang="ro-RO" b="1" cap="none" dirty="0" err="1"/>
              <a:t>image</a:t>
            </a:r>
            <a:r>
              <a:rPr lang="ro-RO" b="1" cap="none" dirty="0"/>
              <a:t> contrast</a:t>
            </a:r>
            <a:br>
              <a:rPr lang="ro-RO" b="1" dirty="0"/>
            </a:b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47DCD184-7F7F-0E96-D743-C7D72F728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77451"/>
            <a:ext cx="9905999" cy="4113750"/>
          </a:xfrm>
        </p:spPr>
        <p:txBody>
          <a:bodyPr/>
          <a:lstStyle/>
          <a:p>
            <a:r>
              <a:rPr lang="ro-RO" b="1" dirty="0"/>
              <a:t>Problem:</a:t>
            </a:r>
            <a:r>
              <a:rPr lang="ro-RO" dirty="0"/>
              <a:t> </a:t>
            </a:r>
            <a:r>
              <a:rPr lang="ro-RO" dirty="0" err="1"/>
              <a:t>Some</a:t>
            </a:r>
            <a:r>
              <a:rPr lang="ro-RO" dirty="0"/>
              <a:t> logos </a:t>
            </a:r>
            <a:r>
              <a:rPr lang="ro-RO" dirty="0" err="1"/>
              <a:t>had</a:t>
            </a:r>
            <a:r>
              <a:rPr lang="ro-RO" dirty="0"/>
              <a:t> </a:t>
            </a:r>
            <a:r>
              <a:rPr lang="ro-RO" b="1" dirty="0" err="1"/>
              <a:t>low</a:t>
            </a:r>
            <a:r>
              <a:rPr lang="ro-RO" b="1" dirty="0"/>
              <a:t> contrast</a:t>
            </a:r>
            <a:r>
              <a:rPr lang="ro-RO" dirty="0"/>
              <a:t> or </a:t>
            </a:r>
            <a:r>
              <a:rPr lang="ro-RO" b="1" dirty="0" err="1"/>
              <a:t>light</a:t>
            </a:r>
            <a:r>
              <a:rPr lang="ro-RO" b="1" dirty="0"/>
              <a:t> </a:t>
            </a:r>
            <a:r>
              <a:rPr lang="ro-RO" b="1" dirty="0" err="1"/>
              <a:t>colors</a:t>
            </a:r>
            <a:r>
              <a:rPr lang="ro-RO" dirty="0"/>
              <a:t>.</a:t>
            </a:r>
            <a:br>
              <a:rPr lang="ro-RO" dirty="0"/>
            </a:br>
            <a:r>
              <a:rPr lang="ro-RO" dirty="0"/>
              <a:t>➡ </a:t>
            </a:r>
            <a:r>
              <a:rPr lang="ro-RO" dirty="0" err="1"/>
              <a:t>Applied</a:t>
            </a:r>
            <a:r>
              <a:rPr lang="ro-RO" dirty="0"/>
              <a:t> </a:t>
            </a:r>
            <a:r>
              <a:rPr lang="ro-RO" b="1" dirty="0">
                <a:solidFill>
                  <a:srgbClr val="FFC000"/>
                </a:solidFill>
              </a:rPr>
              <a:t>CLAHE</a:t>
            </a:r>
            <a:r>
              <a:rPr lang="ro-RO" b="1" dirty="0"/>
              <a:t> (Contrast Limited Adaptive </a:t>
            </a:r>
            <a:r>
              <a:rPr lang="ro-RO" b="1" dirty="0" err="1"/>
              <a:t>Histogram</a:t>
            </a:r>
            <a:r>
              <a:rPr lang="ro-RO" b="1" dirty="0"/>
              <a:t> </a:t>
            </a:r>
            <a:r>
              <a:rPr lang="ro-RO" b="1" dirty="0" err="1"/>
              <a:t>Equalization</a:t>
            </a:r>
            <a:r>
              <a:rPr lang="ro-RO" b="1" dirty="0"/>
              <a:t>)</a:t>
            </a:r>
            <a:r>
              <a:rPr lang="ro-RO" dirty="0"/>
              <a:t>.</a:t>
            </a:r>
            <a:br>
              <a:rPr lang="ro-RO" dirty="0"/>
            </a:br>
            <a:r>
              <a:rPr lang="en-US" dirty="0"/>
              <a:t>       </a:t>
            </a:r>
            <a:r>
              <a:rPr lang="en-US" dirty="0">
                <a:solidFill>
                  <a:srgbClr val="2BF52B"/>
                </a:solidFill>
              </a:rPr>
              <a:t>✔ </a:t>
            </a:r>
            <a:r>
              <a:rPr lang="en-US" b="1" dirty="0"/>
              <a:t>CLAHE</a:t>
            </a:r>
            <a:r>
              <a:rPr lang="en-US" dirty="0"/>
              <a:t> </a:t>
            </a:r>
            <a:r>
              <a:rPr lang="en-US" b="1" dirty="0"/>
              <a:t>enhances contrast locally</a:t>
            </a:r>
            <a:r>
              <a:rPr lang="en-US" dirty="0"/>
              <a:t>, rather than globally.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>
                <a:solidFill>
                  <a:srgbClr val="2BF52B"/>
                </a:solidFill>
              </a:rPr>
              <a:t>✔</a:t>
            </a:r>
            <a:r>
              <a:rPr lang="en-US" dirty="0"/>
              <a:t> Ensures </a:t>
            </a:r>
            <a:r>
              <a:rPr lang="en-US" b="1" dirty="0"/>
              <a:t>bright areas don’t become too bright</a:t>
            </a:r>
            <a:r>
              <a:rPr lang="en-US" dirty="0"/>
              <a:t> and </a:t>
            </a:r>
            <a:r>
              <a:rPr lang="en-US" b="1" dirty="0"/>
              <a:t>dark areas don’t lose details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      </a:t>
            </a:r>
            <a:r>
              <a:rPr lang="en-US" dirty="0">
                <a:solidFill>
                  <a:srgbClr val="2BF52B"/>
                </a:solidFill>
              </a:rPr>
              <a:t>✔</a:t>
            </a:r>
            <a:r>
              <a:rPr lang="en-US" dirty="0"/>
              <a:t> </a:t>
            </a:r>
            <a:r>
              <a:rPr lang="en-US" b="1" dirty="0"/>
              <a:t>Prevents over-enhancement of noise</a:t>
            </a:r>
            <a:r>
              <a:rPr lang="en-US" dirty="0"/>
              <a:t>, unlike traditional histogram equalization.</a:t>
            </a:r>
          </a:p>
          <a:p>
            <a:pPr marL="457200" lvl="1" indent="0">
              <a:buNone/>
            </a:pP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71046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57D2179D-63F1-218E-7214-4DFC258F8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cap="none" dirty="0"/>
              <a:t>Storing processed logos</a:t>
            </a:r>
            <a:br>
              <a:rPr lang="en-US" b="1" dirty="0"/>
            </a:b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3BF5677-BDD9-AC38-2E32-E5E54BE94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8142"/>
            <a:ext cx="9905999" cy="38913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 Instead of saving logos as </a:t>
            </a:r>
            <a:r>
              <a:rPr lang="en-US" b="1" dirty="0"/>
              <a:t>separate files</a:t>
            </a:r>
            <a:r>
              <a:rPr lang="en-US" dirty="0"/>
              <a:t>, they were stored in </a:t>
            </a:r>
            <a:r>
              <a:rPr lang="en-US" b="1" dirty="0">
                <a:solidFill>
                  <a:srgbClr val="0070C0"/>
                </a:solidFill>
              </a:rPr>
              <a:t>a</a:t>
            </a:r>
            <a:r>
              <a:rPr lang="en-US" b="1" dirty="0"/>
              <a:t> </a:t>
            </a:r>
            <a:r>
              <a:rPr lang="en-US" b="1" dirty="0">
                <a:solidFill>
                  <a:srgbClr val="0070C0"/>
                </a:solidFill>
              </a:rPr>
              <a:t>database</a:t>
            </a:r>
            <a:r>
              <a:rPr lang="en-US" dirty="0"/>
              <a:t>.</a:t>
            </a:r>
          </a:p>
          <a:p>
            <a:r>
              <a:rPr lang="en-US" dirty="0"/>
              <a:t> This allows </a:t>
            </a:r>
            <a:r>
              <a:rPr lang="en-US" b="1" dirty="0"/>
              <a:t>faster access</a:t>
            </a:r>
            <a:r>
              <a:rPr lang="en-US" dirty="0"/>
              <a:t> and </a:t>
            </a:r>
            <a:r>
              <a:rPr lang="en-US" b="1" dirty="0"/>
              <a:t>better organization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b="1" dirty="0"/>
              <a:t>Statistics after preprocessing:</a:t>
            </a:r>
          </a:p>
          <a:p>
            <a:pPr marL="457200" lvl="1" indent="0">
              <a:buNone/>
            </a:pPr>
            <a:r>
              <a:rPr lang="en-US" b="1" dirty="0"/>
              <a:t>   Total sites processed: 3000</a:t>
            </a:r>
          </a:p>
          <a:p>
            <a:pPr marL="457200" lvl="1" indent="0">
              <a:buNone/>
            </a:pPr>
            <a:r>
              <a:rPr lang="en-US" b="1" dirty="0"/>
              <a:t>   Images successfully stored: 2291</a:t>
            </a:r>
          </a:p>
          <a:p>
            <a:pPr marL="457200" lvl="1" indent="0">
              <a:buNone/>
            </a:pPr>
            <a:r>
              <a:rPr lang="en-US" b="1" dirty="0"/>
              <a:t>   Failed to process: 709</a:t>
            </a:r>
          </a:p>
          <a:p>
            <a:pPr marL="457200" lvl="1" indent="0">
              <a:buNone/>
            </a:pPr>
            <a:r>
              <a:rPr lang="en-US" b="1" dirty="0"/>
              <a:t>   Success Rate: </a:t>
            </a:r>
            <a:r>
              <a:rPr lang="en-US" b="1" dirty="0">
                <a:solidFill>
                  <a:srgbClr val="FFFF00"/>
                </a:solidFill>
              </a:rPr>
              <a:t>76.37%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99687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6517A32-1D80-9A69-29FD-37EFB25F7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2279" y="214191"/>
            <a:ext cx="9905998" cy="1478570"/>
          </a:xfrm>
        </p:spPr>
        <p:txBody>
          <a:bodyPr/>
          <a:lstStyle/>
          <a:p>
            <a:r>
              <a:rPr lang="en-US" cap="none" dirty="0"/>
              <a:t>S</a:t>
            </a:r>
            <a:r>
              <a:rPr lang="ro-RO" cap="none" dirty="0" err="1"/>
              <a:t>tep</a:t>
            </a:r>
            <a:r>
              <a:rPr lang="ro-RO" cap="none" dirty="0"/>
              <a:t> 3</a:t>
            </a:r>
            <a:r>
              <a:rPr lang="en-US" cap="none" dirty="0"/>
              <a:t>: </a:t>
            </a:r>
            <a:r>
              <a:rPr lang="en-US" i="1" cap="none" dirty="0">
                <a:solidFill>
                  <a:srgbClr val="FFFFFF"/>
                </a:solidFill>
                <a:latin typeface="Calibri"/>
              </a:rPr>
              <a:t>Analyze &amp; cluster the logos</a:t>
            </a:r>
            <a:endParaRPr lang="ro-RO" cap="none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092C62D-5849-B8C5-0053-DD06B71B0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35020"/>
            <a:ext cx="9905999" cy="3956181"/>
          </a:xfrm>
        </p:spPr>
        <p:txBody>
          <a:bodyPr/>
          <a:lstStyle/>
          <a:p>
            <a:r>
              <a:rPr lang="en-US" b="1" dirty="0"/>
              <a:t>Logos need to be grouped based on visual similarity.</a:t>
            </a:r>
            <a:br>
              <a:rPr lang="en-US" dirty="0"/>
            </a:br>
            <a:r>
              <a:rPr lang="en-US" dirty="0"/>
              <a:t>➡ </a:t>
            </a:r>
            <a:r>
              <a:rPr lang="en-US" b="1" dirty="0"/>
              <a:t>Manual sorting is inefficient</a:t>
            </a:r>
            <a:r>
              <a:rPr lang="en-US" dirty="0"/>
              <a:t> → A model can extract </a:t>
            </a:r>
            <a:r>
              <a:rPr lang="en-US" b="1" dirty="0"/>
              <a:t>useful features automatically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➡ </a:t>
            </a:r>
            <a:r>
              <a:rPr lang="en-US" b="1" dirty="0"/>
              <a:t>Solution:</a:t>
            </a:r>
            <a:r>
              <a:rPr lang="en-US" dirty="0"/>
              <a:t> Use a </a:t>
            </a:r>
            <a:r>
              <a:rPr lang="en-US" b="1" dirty="0">
                <a:solidFill>
                  <a:srgbClr val="2BF52B"/>
                </a:solidFill>
              </a:rPr>
              <a:t>Deep Learning model</a:t>
            </a:r>
            <a:r>
              <a:rPr lang="en-US" dirty="0">
                <a:solidFill>
                  <a:srgbClr val="2BF52B"/>
                </a:solidFill>
              </a:rPr>
              <a:t> </a:t>
            </a:r>
            <a:r>
              <a:rPr lang="en-US" dirty="0"/>
              <a:t>to create </a:t>
            </a:r>
            <a:r>
              <a:rPr lang="en-US" b="1" dirty="0"/>
              <a:t>embeddings</a:t>
            </a:r>
            <a:r>
              <a:rPr lang="en-US" dirty="0"/>
              <a:t> and group logos based on them.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101930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7003DFE-6238-E33B-7B91-A1928F79E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9128" y="419465"/>
            <a:ext cx="9905998" cy="1478570"/>
          </a:xfrm>
        </p:spPr>
        <p:txBody>
          <a:bodyPr/>
          <a:lstStyle/>
          <a:p>
            <a:r>
              <a:rPr lang="en-US" b="1" cap="none" dirty="0"/>
              <a:t>Feature extraction &amp; clustering</a:t>
            </a:r>
            <a:br>
              <a:rPr lang="en-US" b="1" dirty="0"/>
            </a:b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2667585-02DC-222D-C763-EED1F7969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910" y="1579984"/>
            <a:ext cx="9977501" cy="4211217"/>
          </a:xfrm>
        </p:spPr>
        <p:txBody>
          <a:bodyPr>
            <a:normAutofit/>
          </a:bodyPr>
          <a:lstStyle/>
          <a:p>
            <a:r>
              <a:rPr lang="en-US" b="1" dirty="0"/>
              <a:t>What is Feature Extraction?</a:t>
            </a:r>
            <a:br>
              <a:rPr lang="en-US" dirty="0"/>
            </a:br>
            <a:r>
              <a:rPr lang="en-US" dirty="0"/>
              <a:t>	✔ Converts an image into a </a:t>
            </a:r>
            <a:r>
              <a:rPr lang="en-US" b="1" dirty="0"/>
              <a:t>compact numerical representation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	✔ Similar images will have </a:t>
            </a:r>
            <a:r>
              <a:rPr lang="en-US" b="1" dirty="0"/>
              <a:t>closer feature representations</a:t>
            </a:r>
            <a:r>
              <a:rPr lang="en-US" dirty="0"/>
              <a:t> in space.</a:t>
            </a:r>
            <a:br>
              <a:rPr lang="en-US" dirty="0"/>
            </a:br>
            <a:r>
              <a:rPr lang="en-US" dirty="0"/>
              <a:t>	✔ </a:t>
            </a:r>
            <a:r>
              <a:rPr lang="en-US" b="1" dirty="0">
                <a:solidFill>
                  <a:srgbClr val="FFFF00"/>
                </a:solidFill>
              </a:rPr>
              <a:t>ResNet50</a:t>
            </a:r>
            <a:r>
              <a:rPr lang="en-US" dirty="0"/>
              <a:t> is used as the feature extractor.</a:t>
            </a:r>
          </a:p>
          <a:p>
            <a:r>
              <a:rPr lang="en-US" b="1" dirty="0"/>
              <a:t>What is Clustering?</a:t>
            </a:r>
            <a:br>
              <a:rPr lang="en-US" dirty="0"/>
            </a:br>
            <a:r>
              <a:rPr lang="en-US" dirty="0"/>
              <a:t>	✔ Groups similar objects based on extracted features.</a:t>
            </a:r>
            <a:br>
              <a:rPr lang="en-US" dirty="0"/>
            </a:br>
            <a:r>
              <a:rPr lang="en-US" dirty="0"/>
              <a:t>	✔ We use </a:t>
            </a:r>
            <a:r>
              <a:rPr lang="en-US" b="1" dirty="0">
                <a:solidFill>
                  <a:srgbClr val="FFFF00"/>
                </a:solidFill>
              </a:rPr>
              <a:t>DBSCAN</a:t>
            </a:r>
            <a:r>
              <a:rPr lang="en-US" dirty="0"/>
              <a:t> (Density-Based Clustering) to form groups.</a:t>
            </a:r>
            <a:br>
              <a:rPr lang="en-US" dirty="0"/>
            </a:br>
            <a:r>
              <a:rPr lang="en-US" dirty="0"/>
              <a:t>	✔ </a:t>
            </a:r>
            <a:r>
              <a:rPr lang="en-US" b="1" dirty="0"/>
              <a:t>No need to specify the number of clusters</a:t>
            </a:r>
            <a:r>
              <a:rPr lang="en-US" dirty="0"/>
              <a:t> → Algorithm determines 	    structure automatically.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998182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3D24D87-4615-3E2A-B78C-921CFE158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8891" y="133326"/>
            <a:ext cx="9905998" cy="1478570"/>
          </a:xfrm>
        </p:spPr>
        <p:txBody>
          <a:bodyPr/>
          <a:lstStyle/>
          <a:p>
            <a:r>
              <a:rPr lang="ro-RO" cap="none" dirty="0"/>
              <a:t>Model </a:t>
            </a:r>
            <a:r>
              <a:rPr lang="ro-RO" cap="none" dirty="0" err="1"/>
              <a:t>architecture</a:t>
            </a:r>
            <a:endParaRPr lang="ro-RO" cap="none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56DA6C6-0939-9F25-D649-7B87DCC4A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74710"/>
            <a:ext cx="9905999" cy="4416491"/>
          </a:xfrm>
        </p:spPr>
        <p:txBody>
          <a:bodyPr/>
          <a:lstStyle/>
          <a:p>
            <a:r>
              <a:rPr lang="en-US" b="1" dirty="0"/>
              <a:t>How the model works?</a:t>
            </a:r>
            <a:r>
              <a:rPr lang="en-US" dirty="0"/>
              <a:t>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 Base model:</a:t>
            </a:r>
            <a:r>
              <a:rPr lang="en-US" dirty="0"/>
              <a:t> </a:t>
            </a:r>
            <a:r>
              <a:rPr lang="en-US" b="1" dirty="0">
                <a:solidFill>
                  <a:srgbClr val="FFFF00"/>
                </a:solidFill>
              </a:rPr>
              <a:t>ResNet50</a:t>
            </a:r>
            <a:r>
              <a:rPr lang="en-US" dirty="0"/>
              <a:t> pretrained on ImageNet.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 Modification:</a:t>
            </a:r>
            <a:r>
              <a:rPr lang="en-US" dirty="0"/>
              <a:t> Removed the final classifier layer → Instead, a </a:t>
            </a:r>
            <a:r>
              <a:rPr lang="en-US" b="1" dirty="0"/>
              <a:t>256D feature vector</a:t>
            </a:r>
            <a:r>
              <a:rPr lang="en-US" dirty="0"/>
              <a:t> is output.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 This</a:t>
            </a:r>
            <a:r>
              <a:rPr lang="en-US" b="1" dirty="0">
                <a:solidFill>
                  <a:srgbClr val="FFFF00"/>
                </a:solidFill>
              </a:rPr>
              <a:t> feature vector </a:t>
            </a:r>
            <a:r>
              <a:rPr lang="en-US" b="1" dirty="0"/>
              <a:t>is used to compare logos &amp; find similar ones</a:t>
            </a:r>
            <a:r>
              <a:rPr lang="en-US" dirty="0"/>
              <a:t>.</a:t>
            </a:r>
            <a:endParaRPr lang="ro-RO" dirty="0"/>
          </a:p>
        </p:txBody>
      </p:sp>
      <p:sp>
        <p:nvSpPr>
          <p:cNvPr id="6" name="CasetăText 5">
            <a:extLst>
              <a:ext uri="{FF2B5EF4-FFF2-40B4-BE49-F238E27FC236}">
                <a16:creationId xmlns:a16="http://schemas.microsoft.com/office/drawing/2014/main" id="{8B53FC7F-5575-0D50-84D6-59FD5AA7285B}"/>
              </a:ext>
            </a:extLst>
          </p:cNvPr>
          <p:cNvSpPr txBox="1"/>
          <p:nvPr/>
        </p:nvSpPr>
        <p:spPr>
          <a:xfrm>
            <a:off x="1772816" y="3869094"/>
            <a:ext cx="85903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o-RO" sz="2000" b="1" dirty="0" err="1"/>
              <a:t>Key</a:t>
            </a:r>
            <a:r>
              <a:rPr lang="ro-RO" sz="2000" b="1" dirty="0"/>
              <a:t> </a:t>
            </a:r>
            <a:r>
              <a:rPr lang="ro-RO" sz="2000" b="1" dirty="0" err="1"/>
              <a:t>layers</a:t>
            </a:r>
            <a:r>
              <a:rPr lang="ro-RO" sz="2000" b="1" dirty="0"/>
              <a:t> </a:t>
            </a:r>
            <a:r>
              <a:rPr lang="ro-RO" sz="2000" b="1" dirty="0" err="1"/>
              <a:t>used</a:t>
            </a:r>
            <a:r>
              <a:rPr lang="ro-RO" sz="2000" b="1" dirty="0"/>
              <a:t>:</a:t>
            </a:r>
            <a:endParaRPr lang="en-US" sz="2000" b="1" dirty="0"/>
          </a:p>
        </p:txBody>
      </p:sp>
      <p:pic>
        <p:nvPicPr>
          <p:cNvPr id="8" name="Imagine 7">
            <a:extLst>
              <a:ext uri="{FF2B5EF4-FFF2-40B4-BE49-F238E27FC236}">
                <a16:creationId xmlns:a16="http://schemas.microsoft.com/office/drawing/2014/main" id="{FE828B0F-0E3C-0E0A-C450-6C21B49DD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2643" y="4441040"/>
            <a:ext cx="6913323" cy="135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7796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6820770-1437-57AE-DB35-E46626A5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042" y="145767"/>
            <a:ext cx="9905998" cy="1478570"/>
          </a:xfrm>
        </p:spPr>
        <p:txBody>
          <a:bodyPr/>
          <a:lstStyle/>
          <a:p>
            <a:r>
              <a:rPr lang="en-US" cap="none" dirty="0"/>
              <a:t>Data preprocessing for the model</a:t>
            </a:r>
            <a:endParaRPr lang="ro-RO" cap="none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50984847-B31C-ACB0-FA3D-0A07953A77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9207" y="1443135"/>
            <a:ext cx="9905999" cy="4223658"/>
          </a:xfrm>
        </p:spPr>
        <p:txBody>
          <a:bodyPr/>
          <a:lstStyle/>
          <a:p>
            <a:r>
              <a:rPr lang="en-US" sz="2800" dirty="0"/>
              <a:t>How are the images prepared before training? </a:t>
            </a:r>
          </a:p>
          <a:p>
            <a:pPr lvl="1"/>
            <a:r>
              <a:rPr lang="en-US" sz="2400" dirty="0"/>
              <a:t> Resize to 224x224 pixels → Required by ResNet50.</a:t>
            </a:r>
          </a:p>
          <a:p>
            <a:pPr lvl="1"/>
            <a:r>
              <a:rPr lang="en-US" sz="2400" dirty="0"/>
              <a:t> Normalize pixel values → Ensures stable training.</a:t>
            </a:r>
          </a:p>
          <a:p>
            <a:pPr lvl="1"/>
            <a:r>
              <a:rPr lang="en-US" sz="2400" dirty="0"/>
              <a:t> Convert to </a:t>
            </a:r>
            <a:r>
              <a:rPr lang="en-US" sz="2400" dirty="0">
                <a:solidFill>
                  <a:srgbClr val="FFFF00"/>
                </a:solidFill>
              </a:rPr>
              <a:t>tensors </a:t>
            </a:r>
            <a:r>
              <a:rPr lang="en-US" sz="2400" dirty="0"/>
              <a:t>→ Makes data compatible with </a:t>
            </a:r>
            <a:r>
              <a:rPr lang="en-US" sz="2400" dirty="0" err="1"/>
              <a:t>PyTorch</a:t>
            </a:r>
            <a:r>
              <a:rPr lang="en-US" sz="2400" dirty="0"/>
              <a:t>.</a:t>
            </a:r>
          </a:p>
          <a:p>
            <a:r>
              <a:rPr lang="ro-RO" b="1" dirty="0" err="1"/>
              <a:t>Transformation</a:t>
            </a:r>
            <a:r>
              <a:rPr lang="ro-RO" b="1" dirty="0"/>
              <a:t> </a:t>
            </a:r>
            <a:r>
              <a:rPr lang="ro-RO" b="1" dirty="0" err="1"/>
              <a:t>Pipeline</a:t>
            </a:r>
            <a:r>
              <a:rPr lang="ro-RO" b="1" dirty="0"/>
              <a:t> </a:t>
            </a:r>
            <a:r>
              <a:rPr lang="ro-RO" b="1" dirty="0" err="1"/>
              <a:t>Used</a:t>
            </a:r>
            <a:r>
              <a:rPr lang="ro-RO" b="1" dirty="0"/>
              <a:t>:</a:t>
            </a:r>
            <a:endParaRPr lang="en-US" sz="2800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F5711E9A-CDF2-E499-CEB0-21E648FDD3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794" y="4330857"/>
            <a:ext cx="8789402" cy="144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014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B63CC26-AE0B-3AE8-81A1-F79DB0A0C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845152C-8DBD-589B-522F-C7A6D4834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The flow of the project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Step 1 – Data extraction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Step 2 – Preprocess extracted logos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Step 3 - </a:t>
            </a:r>
            <a:r>
              <a:rPr lang="en-US" sz="2800" b="1" cap="none" dirty="0">
                <a:solidFill>
                  <a:srgbClr val="FFFFFF"/>
                </a:solidFill>
                <a:latin typeface="+mj-lt"/>
              </a:rPr>
              <a:t>Analyze &amp; cluster the logos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b="1" dirty="0">
                <a:solidFill>
                  <a:srgbClr val="FFFFFF"/>
                </a:solidFill>
                <a:latin typeface="+mj-lt"/>
              </a:rPr>
              <a:t>Conclusions</a:t>
            </a:r>
            <a:endParaRPr lang="ro-RO" sz="28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04039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E7C15F4-E545-73BA-1F63-D09B9FEC0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499" y="327514"/>
            <a:ext cx="9905998" cy="1478570"/>
          </a:xfrm>
        </p:spPr>
        <p:txBody>
          <a:bodyPr/>
          <a:lstStyle/>
          <a:p>
            <a:r>
              <a:rPr lang="ro-RO" cap="none" dirty="0"/>
              <a:t>Training &amp; </a:t>
            </a:r>
            <a:r>
              <a:rPr lang="ro-RO" cap="none" dirty="0" err="1"/>
              <a:t>feature</a:t>
            </a:r>
            <a:r>
              <a:rPr lang="ro-RO" cap="none" dirty="0"/>
              <a:t> </a:t>
            </a:r>
            <a:r>
              <a:rPr lang="ro-RO" cap="none" dirty="0" err="1"/>
              <a:t>extraction</a:t>
            </a:r>
            <a:endParaRPr lang="ro-RO" cap="none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FDD37CE-A518-0996-0A39-AE396C4DA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5731"/>
            <a:ext cx="9905999" cy="4105470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sz="2800" dirty="0"/>
              <a:t>How do we extract </a:t>
            </a:r>
            <a:r>
              <a:rPr lang="en-US" sz="2800" dirty="0">
                <a:solidFill>
                  <a:srgbClr val="FFFF00"/>
                </a:solidFill>
              </a:rPr>
              <a:t>features</a:t>
            </a:r>
            <a:r>
              <a:rPr lang="en-US" sz="2800" dirty="0"/>
              <a:t> from images? </a:t>
            </a:r>
          </a:p>
          <a:p>
            <a:pPr lvl="1"/>
            <a:r>
              <a:rPr lang="en-US" sz="2400" dirty="0"/>
              <a:t>Feed images through ResNet50</a:t>
            </a:r>
          </a:p>
          <a:p>
            <a:pPr lvl="1"/>
            <a:r>
              <a:rPr lang="en-US" sz="2400" dirty="0"/>
              <a:t>Obtain a 256D feature vector for each logo</a:t>
            </a:r>
          </a:p>
          <a:p>
            <a:pPr lvl="1"/>
            <a:r>
              <a:rPr lang="en-US" sz="2400" dirty="0"/>
              <a:t>These vectors represent logos numerically for similarity comparison.</a:t>
            </a:r>
            <a:endParaRPr lang="ro-RO" sz="2400" dirty="0"/>
          </a:p>
        </p:txBody>
      </p:sp>
      <p:sp>
        <p:nvSpPr>
          <p:cNvPr id="5" name="CasetăText 4">
            <a:extLst>
              <a:ext uri="{FF2B5EF4-FFF2-40B4-BE49-F238E27FC236}">
                <a16:creationId xmlns:a16="http://schemas.microsoft.com/office/drawing/2014/main" id="{3008531B-34B5-C237-E2B4-3520A8323CB4}"/>
              </a:ext>
            </a:extLst>
          </p:cNvPr>
          <p:cNvSpPr txBox="1"/>
          <p:nvPr/>
        </p:nvSpPr>
        <p:spPr>
          <a:xfrm>
            <a:off x="1564432" y="4128587"/>
            <a:ext cx="7206344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o-RO" sz="2000" dirty="0" err="1"/>
              <a:t>Example</a:t>
            </a:r>
            <a:r>
              <a:rPr lang="ro-RO" sz="2000" dirty="0"/>
              <a:t> </a:t>
            </a:r>
            <a:r>
              <a:rPr lang="ro-RO" sz="2000" dirty="0" err="1"/>
              <a:t>Feature</a:t>
            </a:r>
            <a:r>
              <a:rPr lang="ro-RO" sz="2000" dirty="0"/>
              <a:t> Vector</a:t>
            </a:r>
            <a:r>
              <a:rPr lang="en-US" sz="2000" dirty="0"/>
              <a:t>:</a:t>
            </a:r>
          </a:p>
          <a:p>
            <a:endParaRPr lang="en-US" sz="2000" dirty="0"/>
          </a:p>
          <a:p>
            <a:r>
              <a:rPr lang="ro-RO" dirty="0">
                <a:solidFill>
                  <a:srgbClr val="FFFF00"/>
                </a:solidFill>
              </a:rPr>
              <a:t>([0.12, -0.05, 0.78, ..., 0.22])  # 256-dimensional </a:t>
            </a:r>
            <a:r>
              <a:rPr lang="ro-RO" dirty="0" err="1">
                <a:solidFill>
                  <a:srgbClr val="FFFF00"/>
                </a:solidFill>
              </a:rPr>
              <a:t>embedding</a:t>
            </a:r>
            <a:endParaRPr lang="ro-RO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529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1AF163A-5066-DBE0-80A7-A8E190C19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30156"/>
            <a:ext cx="9905998" cy="1393372"/>
          </a:xfrm>
        </p:spPr>
        <p:txBody>
          <a:bodyPr/>
          <a:lstStyle/>
          <a:p>
            <a:r>
              <a:rPr lang="ro-RO" cap="none" dirty="0" err="1"/>
              <a:t>Clustering</a:t>
            </a:r>
            <a:r>
              <a:rPr lang="ro-RO" cap="none" dirty="0"/>
              <a:t> </a:t>
            </a:r>
            <a:r>
              <a:rPr lang="ro-RO" cap="none" dirty="0" err="1"/>
              <a:t>with</a:t>
            </a:r>
            <a:r>
              <a:rPr lang="ro-RO" cap="none" dirty="0"/>
              <a:t> </a:t>
            </a:r>
            <a:r>
              <a:rPr lang="ro-RO" dirty="0"/>
              <a:t>DBSCAN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B9F1266E-BF24-7843-240F-9D05150EA2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99118"/>
            <a:ext cx="9905999" cy="429208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Why DBSCAN?</a:t>
            </a:r>
            <a:r>
              <a:rPr lang="en-US" dirty="0"/>
              <a:t> </a:t>
            </a:r>
          </a:p>
          <a:p>
            <a:pPr>
              <a:buNone/>
            </a:pPr>
            <a:r>
              <a:rPr lang="en-US" dirty="0"/>
              <a:t>   ✅ </a:t>
            </a:r>
            <a:r>
              <a:rPr lang="en-US" b="1" dirty="0"/>
              <a:t>Finds groups without requiring a fixed number of clusters.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Can ignore outliers (logos with no similar matches).</a:t>
            </a:r>
            <a:br>
              <a:rPr lang="en-US" dirty="0"/>
            </a:br>
            <a:r>
              <a:rPr lang="en-US" dirty="0"/>
              <a:t>✅ </a:t>
            </a:r>
            <a:r>
              <a:rPr lang="en-US" b="1" dirty="0"/>
              <a:t>Works well for high-dimensional data (like our 256D feature vectors).</a:t>
            </a:r>
            <a:endParaRPr lang="en-US" dirty="0"/>
          </a:p>
          <a:p>
            <a:r>
              <a:rPr lang="en-US" dirty="0"/>
              <a:t> </a:t>
            </a:r>
            <a:r>
              <a:rPr lang="en-US" b="1" dirty="0"/>
              <a:t>Key DBSCAN Settings:</a:t>
            </a:r>
            <a:endParaRPr lang="en-US" dirty="0"/>
          </a:p>
          <a:p>
            <a:endParaRPr lang="ro-RO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7B1A3E2A-1078-C9B7-AE21-43E34A7A5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411" y="4305297"/>
            <a:ext cx="8541426" cy="792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85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4F8DEB9-C057-65DD-D631-76E35354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8262" y="251514"/>
            <a:ext cx="9905998" cy="1478570"/>
          </a:xfrm>
        </p:spPr>
        <p:txBody>
          <a:bodyPr/>
          <a:lstStyle/>
          <a:p>
            <a:r>
              <a:rPr lang="ro-RO" cap="none" dirty="0" err="1"/>
              <a:t>Results</a:t>
            </a:r>
            <a:r>
              <a:rPr lang="ro-RO" cap="none" dirty="0"/>
              <a:t> - </a:t>
            </a:r>
            <a:r>
              <a:rPr lang="ro-RO" cap="none" dirty="0" err="1"/>
              <a:t>grouped</a:t>
            </a:r>
            <a:r>
              <a:rPr lang="ro-RO" cap="none" dirty="0"/>
              <a:t> logos</a:t>
            </a:r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E6389264-60D1-879B-2533-58E5A8AF2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162" y="1659545"/>
            <a:ext cx="7010451" cy="4600609"/>
          </a:xfrm>
          <a:prstGeom prst="rect">
            <a:avLst/>
          </a:prstGeom>
        </p:spPr>
      </p:pic>
      <p:pic>
        <p:nvPicPr>
          <p:cNvPr id="7" name="Imagine 6">
            <a:extLst>
              <a:ext uri="{FF2B5EF4-FFF2-40B4-BE49-F238E27FC236}">
                <a16:creationId xmlns:a16="http://schemas.microsoft.com/office/drawing/2014/main" id="{27CB84C4-E282-BAE3-A4F4-955299F17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713" y="1259492"/>
            <a:ext cx="2619394" cy="5000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306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BC83920-F1D5-AF26-1FA6-C469CAF894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374710"/>
            <a:ext cx="4951411" cy="4416491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Outliers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logos that don’t belong to any cluster/ the group would consist only of itself</a:t>
            </a:r>
            <a:endParaRPr lang="ro-RO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8A3A43D5-8B61-D8E4-352F-D7423475A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857" y="668771"/>
            <a:ext cx="4545870" cy="589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9998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7646500-A7A3-7972-30D9-2A4CC0C0C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62413"/>
          </a:xfrm>
        </p:spPr>
        <p:txBody>
          <a:bodyPr/>
          <a:lstStyle/>
          <a:p>
            <a:r>
              <a:rPr lang="en-US" cap="none" dirty="0"/>
              <a:t>Group example displaying</a:t>
            </a:r>
            <a:endParaRPr lang="ro-RO" cap="none" dirty="0"/>
          </a:p>
        </p:txBody>
      </p:sp>
      <p:pic>
        <p:nvPicPr>
          <p:cNvPr id="5" name="Imagine 4">
            <a:extLst>
              <a:ext uri="{FF2B5EF4-FFF2-40B4-BE49-F238E27FC236}">
                <a16:creationId xmlns:a16="http://schemas.microsoft.com/office/drawing/2014/main" id="{A409BF80-5D4E-9E0A-16F7-2EF4C8BB1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664" y="1605675"/>
            <a:ext cx="8443747" cy="423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0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AA185EE9-D232-6444-C77E-6753D0AA8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246" y="375922"/>
            <a:ext cx="9905998" cy="1478570"/>
          </a:xfrm>
        </p:spPr>
        <p:txBody>
          <a:bodyPr/>
          <a:lstStyle/>
          <a:p>
            <a:r>
              <a:rPr lang="en-US" b="1" cap="none" dirty="0"/>
              <a:t>Conclusions and key takeaways</a:t>
            </a:r>
            <a:br>
              <a:rPr lang="en-US" b="1" dirty="0"/>
            </a:br>
            <a:endParaRPr lang="ro-RO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3E4D6B9-E0AF-053E-CF16-5D62A8ADF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4629"/>
            <a:ext cx="9905999" cy="413657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 Extracted logos from thousands of websites</a:t>
            </a:r>
            <a:r>
              <a:rPr lang="en-US" dirty="0"/>
              <a:t> using </a:t>
            </a:r>
            <a:r>
              <a:rPr lang="en-US" b="1" dirty="0"/>
              <a:t>automated web scraping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 Preprocessed the logos</a:t>
            </a:r>
            <a:r>
              <a:rPr lang="en-US" dirty="0"/>
              <a:t> to ensure uniformity in size, format, and contrast.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 Used a Deep Learning model (ResNet50)</a:t>
            </a:r>
            <a:r>
              <a:rPr lang="en-US" dirty="0"/>
              <a:t> to extract meaningful </a:t>
            </a:r>
            <a:r>
              <a:rPr lang="en-US" b="1" dirty="0"/>
              <a:t>features</a:t>
            </a:r>
            <a:r>
              <a:rPr lang="en-US" dirty="0"/>
              <a:t> from logos.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 Applied DBSCAN clustering</a:t>
            </a:r>
            <a:r>
              <a:rPr lang="en-US" dirty="0"/>
              <a:t> to group similar logos without requiring a fixed number of clusters.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b="1" dirty="0"/>
              <a:t> Successfully identified visually similar logos</a:t>
            </a:r>
            <a:r>
              <a:rPr lang="en-US" dirty="0"/>
              <a:t> across different websites.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163570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2EE33B03-C815-90FF-7948-A250EE9E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b="1" cap="none" dirty="0" err="1"/>
              <a:t>Key</a:t>
            </a:r>
            <a:r>
              <a:rPr lang="ro-RO" b="1" cap="none" dirty="0"/>
              <a:t> </a:t>
            </a:r>
            <a:r>
              <a:rPr lang="ro-RO" b="1" cap="none" dirty="0" err="1"/>
              <a:t>learnings</a:t>
            </a:r>
            <a:r>
              <a:rPr lang="ro-RO" b="1" cap="none" dirty="0"/>
              <a:t> </a:t>
            </a:r>
            <a:r>
              <a:rPr lang="en-US" b="1" cap="none" dirty="0"/>
              <a:t>and</a:t>
            </a:r>
            <a:r>
              <a:rPr lang="ro-RO" b="1" cap="none" dirty="0"/>
              <a:t> </a:t>
            </a:r>
            <a:r>
              <a:rPr lang="ro-RO" b="1" cap="none" dirty="0" err="1"/>
              <a:t>challenges</a:t>
            </a:r>
            <a:br>
              <a:rPr lang="ro-RO" b="1" cap="none" dirty="0"/>
            </a:br>
            <a:endParaRPr lang="ro-RO" cap="none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9062CBC-E3CE-B5A9-70A6-50543E573E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73763"/>
            <a:ext cx="9905999" cy="42174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ro-RO" dirty="0"/>
              <a:t> </a:t>
            </a:r>
            <a:r>
              <a:rPr lang="ro-RO" b="1" dirty="0" err="1"/>
              <a:t>Handling</a:t>
            </a:r>
            <a:r>
              <a:rPr lang="ro-RO" b="1" dirty="0"/>
              <a:t> </a:t>
            </a:r>
            <a:r>
              <a:rPr lang="ro-RO" b="1" dirty="0" err="1"/>
              <a:t>different</a:t>
            </a:r>
            <a:r>
              <a:rPr lang="ro-RO" b="1" dirty="0"/>
              <a:t> logo </a:t>
            </a:r>
            <a:r>
              <a:rPr lang="ro-RO" b="1" dirty="0" err="1"/>
              <a:t>formats</a:t>
            </a:r>
            <a:r>
              <a:rPr lang="ro-RO" b="1" dirty="0"/>
              <a:t> (SVG, PNG, </a:t>
            </a:r>
            <a:r>
              <a:rPr lang="ro-RO" b="1" dirty="0" err="1"/>
              <a:t>WebP</a:t>
            </a:r>
            <a:r>
              <a:rPr lang="ro-RO" b="1" dirty="0"/>
              <a:t>, etc.)</a:t>
            </a:r>
            <a:r>
              <a:rPr lang="ro-RO" dirty="0"/>
              <a:t> → </a:t>
            </a:r>
            <a:r>
              <a:rPr lang="ro-RO" dirty="0" err="1"/>
              <a:t>Required</a:t>
            </a:r>
            <a:r>
              <a:rPr lang="ro-RO" dirty="0"/>
              <a:t> </a:t>
            </a:r>
            <a:r>
              <a:rPr lang="ro-RO" dirty="0" err="1"/>
              <a:t>conversion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preprocessing</a:t>
            </a:r>
            <a:r>
              <a:rPr lang="ro-RO" dirty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ro-RO" dirty="0"/>
              <a:t> </a:t>
            </a:r>
            <a:r>
              <a:rPr lang="ro-RO" b="1" dirty="0" err="1"/>
              <a:t>Favicon</a:t>
            </a:r>
            <a:r>
              <a:rPr lang="ro-RO" b="1" dirty="0"/>
              <a:t> vs. Logo </a:t>
            </a:r>
            <a:r>
              <a:rPr lang="ro-RO" b="1" dirty="0" err="1"/>
              <a:t>distinction</a:t>
            </a:r>
            <a:r>
              <a:rPr lang="ro-RO" dirty="0"/>
              <a:t> → </a:t>
            </a:r>
            <a:r>
              <a:rPr lang="ro-RO" dirty="0" err="1"/>
              <a:t>Small</a:t>
            </a:r>
            <a:r>
              <a:rPr lang="ro-RO" dirty="0"/>
              <a:t> </a:t>
            </a:r>
            <a:r>
              <a:rPr lang="ro-RO" dirty="0" err="1"/>
              <a:t>favicons</a:t>
            </a:r>
            <a:r>
              <a:rPr lang="ro-RO" dirty="0"/>
              <a:t> </a:t>
            </a:r>
            <a:r>
              <a:rPr lang="ro-RO" dirty="0" err="1"/>
              <a:t>were</a:t>
            </a:r>
            <a:r>
              <a:rPr lang="ro-RO" dirty="0"/>
              <a:t> </a:t>
            </a:r>
            <a:r>
              <a:rPr lang="ro-RO" dirty="0" err="1"/>
              <a:t>upscaled</a:t>
            </a:r>
            <a:r>
              <a:rPr lang="ro-RO" dirty="0"/>
              <a:t> &amp; </a:t>
            </a:r>
            <a:r>
              <a:rPr lang="ro-RO" dirty="0" err="1"/>
              <a:t>processed</a:t>
            </a:r>
            <a:r>
              <a:rPr lang="ro-RO" dirty="0"/>
              <a:t> </a:t>
            </a:r>
            <a:r>
              <a:rPr lang="ro-RO" dirty="0" err="1"/>
              <a:t>carefully</a:t>
            </a:r>
            <a:r>
              <a:rPr lang="ro-RO" dirty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ro-RO" dirty="0"/>
              <a:t> </a:t>
            </a:r>
            <a:r>
              <a:rPr lang="ro-RO" b="1" dirty="0" err="1"/>
              <a:t>Clustering</a:t>
            </a:r>
            <a:r>
              <a:rPr lang="ro-RO" b="1" dirty="0"/>
              <a:t> logos </a:t>
            </a:r>
            <a:r>
              <a:rPr lang="ro-RO" b="1" dirty="0" err="1"/>
              <a:t>without</a:t>
            </a:r>
            <a:r>
              <a:rPr lang="ro-RO" b="1" dirty="0"/>
              <a:t> a </a:t>
            </a:r>
            <a:r>
              <a:rPr lang="ro-RO" b="1" dirty="0" err="1"/>
              <a:t>predefined</a:t>
            </a:r>
            <a:r>
              <a:rPr lang="ro-RO" b="1" dirty="0"/>
              <a:t> </a:t>
            </a:r>
            <a:r>
              <a:rPr lang="ro-RO" b="1" dirty="0" err="1"/>
              <a:t>number</a:t>
            </a:r>
            <a:r>
              <a:rPr lang="ro-RO" b="1" dirty="0"/>
              <a:t> of </a:t>
            </a:r>
            <a:r>
              <a:rPr lang="ro-RO" b="1" dirty="0" err="1"/>
              <a:t>groups</a:t>
            </a:r>
            <a:r>
              <a:rPr lang="ro-RO" dirty="0"/>
              <a:t> → DBSCAN </a:t>
            </a:r>
            <a:r>
              <a:rPr lang="ro-RO" dirty="0" err="1"/>
              <a:t>proved</a:t>
            </a:r>
            <a:r>
              <a:rPr lang="ro-RO" dirty="0"/>
              <a:t> </a:t>
            </a:r>
            <a:r>
              <a:rPr lang="ro-RO" dirty="0" err="1"/>
              <a:t>effective</a:t>
            </a:r>
            <a:r>
              <a:rPr lang="ro-RO" dirty="0"/>
              <a:t> for </a:t>
            </a:r>
            <a:r>
              <a:rPr lang="ro-RO" dirty="0" err="1"/>
              <a:t>this</a:t>
            </a:r>
            <a:r>
              <a:rPr lang="ro-RO" dirty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ro-RO" dirty="0"/>
              <a:t> </a:t>
            </a:r>
            <a:r>
              <a:rPr lang="ro-RO" b="1" dirty="0" err="1"/>
              <a:t>Scaling</a:t>
            </a:r>
            <a:r>
              <a:rPr lang="ro-RO" b="1" dirty="0"/>
              <a:t> </a:t>
            </a:r>
            <a:r>
              <a:rPr lang="ro-RO" b="1" dirty="0" err="1"/>
              <a:t>up</a:t>
            </a:r>
            <a:r>
              <a:rPr lang="ro-RO" b="1" dirty="0"/>
              <a:t> </a:t>
            </a:r>
            <a:r>
              <a:rPr lang="ro-RO" b="1" dirty="0" err="1"/>
              <a:t>the</a:t>
            </a:r>
            <a:r>
              <a:rPr lang="ro-RO" b="1" dirty="0"/>
              <a:t> </a:t>
            </a:r>
            <a:r>
              <a:rPr lang="ro-RO" b="1" dirty="0" err="1"/>
              <a:t>pipeline</a:t>
            </a:r>
            <a:r>
              <a:rPr lang="ro-RO" b="1" dirty="0"/>
              <a:t> for </a:t>
            </a:r>
            <a:r>
              <a:rPr lang="ro-RO" b="1" dirty="0" err="1"/>
              <a:t>larger</a:t>
            </a:r>
            <a:r>
              <a:rPr lang="ro-RO" b="1" dirty="0"/>
              <a:t> </a:t>
            </a:r>
            <a:r>
              <a:rPr lang="ro-RO" b="1" dirty="0" err="1"/>
              <a:t>datasets</a:t>
            </a:r>
            <a:r>
              <a:rPr lang="ro-RO" dirty="0"/>
              <a:t> → </a:t>
            </a:r>
            <a:r>
              <a:rPr lang="ro-RO" dirty="0" err="1"/>
              <a:t>Optimized</a:t>
            </a:r>
            <a:r>
              <a:rPr lang="ro-RO" dirty="0"/>
              <a:t> </a:t>
            </a:r>
            <a:r>
              <a:rPr lang="ro-RO" dirty="0" err="1"/>
              <a:t>parallel</a:t>
            </a:r>
            <a:r>
              <a:rPr lang="ro-RO" dirty="0"/>
              <a:t> </a:t>
            </a:r>
            <a:r>
              <a:rPr lang="ro-RO" dirty="0" err="1"/>
              <a:t>processing</a:t>
            </a:r>
            <a:r>
              <a:rPr lang="ro-RO" dirty="0"/>
              <a:t> </a:t>
            </a:r>
            <a:r>
              <a:rPr lang="ro-RO" dirty="0" err="1"/>
              <a:t>helped</a:t>
            </a:r>
            <a:r>
              <a:rPr lang="ro-RO" dirty="0"/>
              <a:t>.</a:t>
            </a:r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639256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D44D9D5-2C7D-12B5-D03E-F6EF9D0E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690" y="618518"/>
            <a:ext cx="9983721" cy="942804"/>
          </a:xfrm>
        </p:spPr>
        <p:txBody>
          <a:bodyPr/>
          <a:lstStyle/>
          <a:p>
            <a:r>
              <a:rPr lang="ro-RO" cap="none" dirty="0" err="1"/>
              <a:t>Future</a:t>
            </a:r>
            <a:r>
              <a:rPr lang="ro-RO" cap="none" dirty="0"/>
              <a:t> </a:t>
            </a:r>
            <a:r>
              <a:rPr lang="ro-RO" cap="none" dirty="0" err="1"/>
              <a:t>improvements</a:t>
            </a:r>
            <a:r>
              <a:rPr lang="ro-RO" cap="none" dirty="0"/>
              <a:t> </a:t>
            </a:r>
            <a:r>
              <a:rPr lang="en-US" cap="none" dirty="0"/>
              <a:t>and </a:t>
            </a:r>
            <a:r>
              <a:rPr lang="ro-RO" cap="none" dirty="0" err="1"/>
              <a:t>next</a:t>
            </a:r>
            <a:r>
              <a:rPr lang="ro-RO" cap="none" dirty="0"/>
              <a:t> </a:t>
            </a:r>
            <a:r>
              <a:rPr lang="ro-RO" cap="none" dirty="0" err="1"/>
              <a:t>steps</a:t>
            </a:r>
            <a:endParaRPr lang="ro-RO" cap="none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F9510A94-DA64-AA3E-123D-9D3D179FB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368490"/>
            <a:ext cx="9905999" cy="4422711"/>
          </a:xfrm>
        </p:spPr>
        <p:txBody>
          <a:bodyPr>
            <a:normAutofit lnSpcReduction="10000"/>
          </a:bodyPr>
          <a:lstStyle/>
          <a:p>
            <a:pPr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ro-RO" b="1" dirty="0" err="1"/>
              <a:t>Enhance</a:t>
            </a:r>
            <a:r>
              <a:rPr lang="ro-RO" b="1" dirty="0"/>
              <a:t> Web </a:t>
            </a:r>
            <a:r>
              <a:rPr lang="ro-RO" b="1" dirty="0" err="1"/>
              <a:t>Scraping</a:t>
            </a:r>
            <a:r>
              <a:rPr lang="ro-RO" dirty="0"/>
              <a:t> – </a:t>
            </a:r>
            <a:r>
              <a:rPr lang="ro-RO" dirty="0" err="1"/>
              <a:t>Improve</a:t>
            </a:r>
            <a:r>
              <a:rPr lang="ro-RO" dirty="0"/>
              <a:t> </a:t>
            </a:r>
            <a:r>
              <a:rPr lang="ro-RO" dirty="0" err="1"/>
              <a:t>extraction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</a:t>
            </a:r>
            <a:r>
              <a:rPr lang="ro-RO" dirty="0" err="1"/>
              <a:t>dynamically</a:t>
            </a:r>
            <a:r>
              <a:rPr lang="ro-RO" dirty="0"/>
              <a:t> </a:t>
            </a:r>
            <a:r>
              <a:rPr lang="ro-RO" dirty="0" err="1"/>
              <a:t>loaded</a:t>
            </a:r>
            <a:r>
              <a:rPr lang="ro-RO" dirty="0"/>
              <a:t> </a:t>
            </a:r>
            <a:r>
              <a:rPr lang="ro-RO" dirty="0" err="1"/>
              <a:t>websites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handle</a:t>
            </a:r>
            <a:r>
              <a:rPr lang="ro-RO" dirty="0"/>
              <a:t> </a:t>
            </a:r>
            <a:r>
              <a:rPr lang="ro-RO" dirty="0" err="1"/>
              <a:t>missing</a:t>
            </a:r>
            <a:r>
              <a:rPr lang="ro-RO" dirty="0"/>
              <a:t> logos more </a:t>
            </a:r>
            <a:r>
              <a:rPr lang="ro-RO" dirty="0" err="1"/>
              <a:t>efficiently</a:t>
            </a:r>
            <a:r>
              <a:rPr lang="ro-RO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dirty="0"/>
              <a:t> </a:t>
            </a:r>
            <a:r>
              <a:rPr lang="ro-RO" b="1" dirty="0" err="1"/>
              <a:t>Refine</a:t>
            </a:r>
            <a:r>
              <a:rPr lang="ro-RO" b="1" dirty="0"/>
              <a:t> Logo </a:t>
            </a:r>
            <a:r>
              <a:rPr lang="ro-RO" b="1" dirty="0" err="1"/>
              <a:t>Detection</a:t>
            </a:r>
            <a:r>
              <a:rPr lang="ro-RO" dirty="0"/>
              <a:t> – </a:t>
            </a:r>
            <a:r>
              <a:rPr lang="ro-RO" dirty="0" err="1"/>
              <a:t>Increase</a:t>
            </a:r>
            <a:r>
              <a:rPr lang="ro-RO" dirty="0"/>
              <a:t> </a:t>
            </a:r>
            <a:r>
              <a:rPr lang="ro-RO" dirty="0" err="1"/>
              <a:t>accuracy</a:t>
            </a:r>
            <a:r>
              <a:rPr lang="ro-RO" dirty="0"/>
              <a:t> </a:t>
            </a:r>
            <a:r>
              <a:rPr lang="ro-RO" dirty="0" err="1"/>
              <a:t>by</a:t>
            </a:r>
            <a:r>
              <a:rPr lang="ro-RO" dirty="0"/>
              <a:t> </a:t>
            </a:r>
            <a:r>
              <a:rPr lang="ro-RO" dirty="0" err="1"/>
              <a:t>using</a:t>
            </a:r>
            <a:r>
              <a:rPr lang="ro-RO" dirty="0"/>
              <a:t> </a:t>
            </a:r>
            <a:r>
              <a:rPr lang="ro-RO" dirty="0" err="1"/>
              <a:t>better</a:t>
            </a:r>
            <a:r>
              <a:rPr lang="ro-RO" dirty="0"/>
              <a:t> </a:t>
            </a:r>
            <a:r>
              <a:rPr lang="ro-RO" dirty="0" err="1"/>
              <a:t>image</a:t>
            </a:r>
            <a:r>
              <a:rPr lang="ro-RO" dirty="0"/>
              <a:t> </a:t>
            </a:r>
            <a:r>
              <a:rPr lang="ro-RO" dirty="0" err="1"/>
              <a:t>processing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object</a:t>
            </a:r>
            <a:r>
              <a:rPr lang="ro-RO" dirty="0"/>
              <a:t> </a:t>
            </a:r>
            <a:r>
              <a:rPr lang="ro-RO" dirty="0" err="1"/>
              <a:t>detection</a:t>
            </a:r>
            <a:r>
              <a:rPr lang="ro-RO" dirty="0"/>
              <a:t> </a:t>
            </a:r>
            <a:r>
              <a:rPr lang="ro-RO" dirty="0" err="1"/>
              <a:t>techniques</a:t>
            </a:r>
            <a:r>
              <a:rPr lang="ro-RO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dirty="0"/>
              <a:t> </a:t>
            </a:r>
            <a:r>
              <a:rPr lang="ro-RO" b="1" dirty="0" err="1"/>
              <a:t>Optimize</a:t>
            </a:r>
            <a:r>
              <a:rPr lang="ro-RO" b="1" dirty="0"/>
              <a:t> </a:t>
            </a:r>
            <a:r>
              <a:rPr lang="ro-RO" b="1" dirty="0" err="1"/>
              <a:t>Clustering</a:t>
            </a:r>
            <a:r>
              <a:rPr lang="ro-RO" dirty="0"/>
              <a:t> – </a:t>
            </a:r>
            <a:r>
              <a:rPr lang="ro-RO" dirty="0" err="1"/>
              <a:t>Improve</a:t>
            </a:r>
            <a:r>
              <a:rPr lang="ro-RO" dirty="0"/>
              <a:t> logo </a:t>
            </a:r>
            <a:r>
              <a:rPr lang="ro-RO" dirty="0" err="1"/>
              <a:t>grouping</a:t>
            </a:r>
            <a:r>
              <a:rPr lang="ro-RO" dirty="0"/>
              <a:t> </a:t>
            </a:r>
            <a:r>
              <a:rPr lang="ro-RO" dirty="0" err="1"/>
              <a:t>by</a:t>
            </a:r>
            <a:r>
              <a:rPr lang="ro-RO" dirty="0"/>
              <a:t> </a:t>
            </a:r>
            <a:r>
              <a:rPr lang="ro-RO" dirty="0" err="1"/>
              <a:t>testing</a:t>
            </a:r>
            <a:r>
              <a:rPr lang="ro-RO" dirty="0"/>
              <a:t> more adaptive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efficient</a:t>
            </a:r>
            <a:r>
              <a:rPr lang="ro-RO" dirty="0"/>
              <a:t> </a:t>
            </a:r>
            <a:r>
              <a:rPr lang="ro-RO" dirty="0" err="1"/>
              <a:t>clustering</a:t>
            </a:r>
            <a:r>
              <a:rPr lang="ro-RO" dirty="0"/>
              <a:t> </a:t>
            </a:r>
            <a:r>
              <a:rPr lang="ro-RO" dirty="0" err="1"/>
              <a:t>methods</a:t>
            </a:r>
            <a:r>
              <a:rPr lang="ro-RO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ro-RO" dirty="0"/>
              <a:t> </a:t>
            </a:r>
            <a:r>
              <a:rPr lang="ro-RO" b="1" dirty="0" err="1"/>
              <a:t>Speed</a:t>
            </a:r>
            <a:r>
              <a:rPr lang="ro-RO" b="1" dirty="0"/>
              <a:t> </a:t>
            </a:r>
            <a:r>
              <a:rPr lang="ro-RO" b="1" dirty="0" err="1"/>
              <a:t>Up</a:t>
            </a:r>
            <a:r>
              <a:rPr lang="ro-RO" b="1" dirty="0"/>
              <a:t> Model </a:t>
            </a:r>
            <a:r>
              <a:rPr lang="ro-RO" b="1" dirty="0" err="1"/>
              <a:t>Processing</a:t>
            </a:r>
            <a:r>
              <a:rPr lang="ro-RO" dirty="0"/>
              <a:t> – Reduce </a:t>
            </a:r>
            <a:r>
              <a:rPr lang="ro-RO" dirty="0" err="1"/>
              <a:t>feature</a:t>
            </a:r>
            <a:r>
              <a:rPr lang="ro-RO" dirty="0"/>
              <a:t> </a:t>
            </a:r>
            <a:r>
              <a:rPr lang="ro-RO" dirty="0" err="1"/>
              <a:t>size</a:t>
            </a:r>
            <a:r>
              <a:rPr lang="ro-RO" dirty="0"/>
              <a:t>, </a:t>
            </a:r>
            <a:r>
              <a:rPr lang="ro-RO" dirty="0" err="1"/>
              <a:t>optimize</a:t>
            </a:r>
            <a:r>
              <a:rPr lang="ro-RO" dirty="0"/>
              <a:t> </a:t>
            </a:r>
            <a:r>
              <a:rPr lang="ro-RO" dirty="0" err="1"/>
              <a:t>architecture</a:t>
            </a:r>
            <a:r>
              <a:rPr lang="ro-RO" dirty="0"/>
              <a:t>,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enhance</a:t>
            </a:r>
            <a:r>
              <a:rPr lang="ro-RO" dirty="0"/>
              <a:t> performance for </a:t>
            </a:r>
            <a:r>
              <a:rPr lang="ro-RO" dirty="0" err="1"/>
              <a:t>large</a:t>
            </a:r>
            <a:r>
              <a:rPr lang="ro-RO" dirty="0"/>
              <a:t>-scale </a:t>
            </a:r>
            <a:r>
              <a:rPr lang="ro-RO" dirty="0" err="1"/>
              <a:t>datasets</a:t>
            </a:r>
            <a:r>
              <a:rPr lang="ro-RO" dirty="0"/>
              <a:t>.</a:t>
            </a:r>
          </a:p>
          <a:p>
            <a:pPr>
              <a:buNone/>
            </a:pPr>
            <a:endParaRPr lang="ro-RO" dirty="0"/>
          </a:p>
          <a:p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090454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BA55804E-AB63-EABC-5EF1-73A706E2B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886" y="1906142"/>
            <a:ext cx="9905998" cy="1478570"/>
          </a:xfrm>
        </p:spPr>
        <p:txBody>
          <a:bodyPr>
            <a:normAutofit/>
          </a:bodyPr>
          <a:lstStyle/>
          <a:p>
            <a:r>
              <a:rPr lang="en-US" sz="4400" b="1" dirty="0"/>
              <a:t>Thank you!</a:t>
            </a:r>
            <a:endParaRPr lang="ro-RO" sz="4400" b="1" dirty="0"/>
          </a:p>
        </p:txBody>
      </p:sp>
    </p:spTree>
    <p:extLst>
      <p:ext uri="{BB962C8B-B14F-4D97-AF65-F5344CB8AC3E}">
        <p14:creationId xmlns:p14="http://schemas.microsoft.com/office/powerpoint/2010/main" val="2515507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1896D186-DC17-BBA9-0C22-684A31875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11" y="164429"/>
            <a:ext cx="9905998" cy="1478570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3200" b="1" cap="none" dirty="0"/>
              <a:t>The flow of the project</a:t>
            </a:r>
            <a:endParaRPr lang="ro-RO" sz="3200" b="1" cap="none" dirty="0"/>
          </a:p>
        </p:txBody>
      </p:sp>
      <p:sp>
        <p:nvSpPr>
          <p:cNvPr id="24" name="Rectangle: Single Corner Rounded 4">
            <a:extLst>
              <a:ext uri="{FF2B5EF4-FFF2-40B4-BE49-F238E27FC236}">
                <a16:creationId xmlns:a16="http://schemas.microsoft.com/office/drawing/2014/main" id="{F4DCB1EC-EBF2-701A-6F2E-42BB813D832A}"/>
              </a:ext>
            </a:extLst>
          </p:cNvPr>
          <p:cNvSpPr/>
          <p:nvPr/>
        </p:nvSpPr>
        <p:spPr>
          <a:xfrm>
            <a:off x="1256306" y="1591585"/>
            <a:ext cx="2743200" cy="4079019"/>
          </a:xfrm>
          <a:prstGeom prst="round1Rect">
            <a:avLst/>
          </a:prstGeom>
          <a:solidFill>
            <a:srgbClr val="1D9CE4">
              <a:lumMod val="60000"/>
              <a:lumOff val="40000"/>
            </a:srgbClr>
          </a:solidFill>
          <a:ln w="9525" cap="flat" cmpd="sng" algn="ctr">
            <a:solidFill>
              <a:srgbClr val="1D9CE4">
                <a:lumMod val="75000"/>
              </a:srgbClr>
            </a:solidFill>
            <a:prstDash val="solid"/>
          </a:ln>
          <a:effectLst>
            <a:innerShdw blurRad="63500" dist="508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5" name="Rectangle: Single Corner Rounded 5">
            <a:extLst>
              <a:ext uri="{FF2B5EF4-FFF2-40B4-BE49-F238E27FC236}">
                <a16:creationId xmlns:a16="http://schemas.microsoft.com/office/drawing/2014/main" id="{FF14860C-6C43-A4F5-56E8-B4DDB6F5416C}"/>
              </a:ext>
            </a:extLst>
          </p:cNvPr>
          <p:cNvSpPr/>
          <p:nvPr/>
        </p:nvSpPr>
        <p:spPr>
          <a:xfrm>
            <a:off x="4960653" y="1591586"/>
            <a:ext cx="2743200" cy="4079019"/>
          </a:xfrm>
          <a:prstGeom prst="round1Rect">
            <a:avLst/>
          </a:prstGeom>
          <a:solidFill>
            <a:srgbClr val="1D9CE4">
              <a:lumMod val="75000"/>
            </a:srgbClr>
          </a:solidFill>
          <a:ln w="9525" cap="flat" cmpd="sng" algn="ctr">
            <a:solidFill>
              <a:srgbClr val="1D9CE4">
                <a:lumMod val="50000"/>
              </a:srgbClr>
            </a:solidFill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Rectangle: Single Corner Rounded 6">
            <a:extLst>
              <a:ext uri="{FF2B5EF4-FFF2-40B4-BE49-F238E27FC236}">
                <a16:creationId xmlns:a16="http://schemas.microsoft.com/office/drawing/2014/main" id="{34698F6E-D27B-F0E1-7EEC-7A915DE07D56}"/>
              </a:ext>
            </a:extLst>
          </p:cNvPr>
          <p:cNvSpPr/>
          <p:nvPr/>
        </p:nvSpPr>
        <p:spPr>
          <a:xfrm>
            <a:off x="8665000" y="1591586"/>
            <a:ext cx="2743200" cy="4079019"/>
          </a:xfrm>
          <a:prstGeom prst="round1Rect">
            <a:avLst/>
          </a:prstGeom>
          <a:solidFill>
            <a:srgbClr val="1D9CE4">
              <a:lumMod val="50000"/>
            </a:srgbClr>
          </a:solidFill>
          <a:ln w="9525" cap="flat" cmpd="sng" algn="ctr">
            <a:solidFill>
              <a:srgbClr val="0E3689">
                <a:lumMod val="75000"/>
              </a:srgbClr>
            </a:solidFill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Rectangle: Top Corners Rounded 8">
            <a:extLst>
              <a:ext uri="{FF2B5EF4-FFF2-40B4-BE49-F238E27FC236}">
                <a16:creationId xmlns:a16="http://schemas.microsoft.com/office/drawing/2014/main" id="{BF8CEB2E-C752-0163-D21A-27DF63F49701}"/>
              </a:ext>
            </a:extLst>
          </p:cNvPr>
          <p:cNvSpPr/>
          <p:nvPr/>
        </p:nvSpPr>
        <p:spPr>
          <a:xfrm>
            <a:off x="898497" y="1956021"/>
            <a:ext cx="2395672" cy="886571"/>
          </a:xfrm>
          <a:prstGeom prst="round2SameRect">
            <a:avLst/>
          </a:prstGeom>
          <a:solidFill>
            <a:srgbClr val="1D9CE5">
              <a:lumMod val="75000"/>
            </a:srgbClr>
          </a:solidFill>
          <a:ln w="952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8" name="Right Triangle 11">
            <a:extLst>
              <a:ext uri="{FF2B5EF4-FFF2-40B4-BE49-F238E27FC236}">
                <a16:creationId xmlns:a16="http://schemas.microsoft.com/office/drawing/2014/main" id="{4248915C-B82C-799B-3E7C-49C1D96FD874}"/>
              </a:ext>
            </a:extLst>
          </p:cNvPr>
          <p:cNvSpPr/>
          <p:nvPr/>
        </p:nvSpPr>
        <p:spPr>
          <a:xfrm rot="10800000">
            <a:off x="898497" y="2842592"/>
            <a:ext cx="370465" cy="373711"/>
          </a:xfrm>
          <a:prstGeom prst="rtTriangle">
            <a:avLst/>
          </a:prstGeom>
          <a:solidFill>
            <a:srgbClr val="1D9CE5">
              <a:lumMod val="50000"/>
            </a:srgbClr>
          </a:solidFill>
          <a:ln w="952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9" name="Rectangle: Top Corners Rounded 13">
            <a:extLst>
              <a:ext uri="{FF2B5EF4-FFF2-40B4-BE49-F238E27FC236}">
                <a16:creationId xmlns:a16="http://schemas.microsoft.com/office/drawing/2014/main" id="{AF30AED8-7A3C-7927-F2B5-40A64D9A0539}"/>
              </a:ext>
            </a:extLst>
          </p:cNvPr>
          <p:cNvSpPr/>
          <p:nvPr/>
        </p:nvSpPr>
        <p:spPr>
          <a:xfrm>
            <a:off x="4590188" y="1956021"/>
            <a:ext cx="2408278" cy="886571"/>
          </a:xfrm>
          <a:prstGeom prst="round2SameRect">
            <a:avLst/>
          </a:prstGeom>
          <a:solidFill>
            <a:srgbClr val="1D9CE5">
              <a:lumMod val="50000"/>
            </a:srgbClr>
          </a:solidFill>
          <a:ln w="952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0" name="Right Triangle 14">
            <a:extLst>
              <a:ext uri="{FF2B5EF4-FFF2-40B4-BE49-F238E27FC236}">
                <a16:creationId xmlns:a16="http://schemas.microsoft.com/office/drawing/2014/main" id="{2BBC47CE-AA30-DF07-28A3-BC2263F7C9C1}"/>
              </a:ext>
            </a:extLst>
          </p:cNvPr>
          <p:cNvSpPr/>
          <p:nvPr/>
        </p:nvSpPr>
        <p:spPr>
          <a:xfrm rot="10800000">
            <a:off x="4590187" y="2842592"/>
            <a:ext cx="370465" cy="373711"/>
          </a:xfrm>
          <a:prstGeom prst="rtTriangle">
            <a:avLst/>
          </a:prstGeom>
          <a:solidFill>
            <a:srgbClr val="1D9CE5">
              <a:lumMod val="50000"/>
            </a:srgbClr>
          </a:solidFill>
          <a:ln w="9525" cap="flat" cmpd="sng" algn="ctr">
            <a:solidFill>
              <a:srgbClr val="0E3689">
                <a:lumMod val="50000"/>
              </a:srgbClr>
            </a:solidFill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" name="Rectangle: Top Corners Rounded 15">
            <a:extLst>
              <a:ext uri="{FF2B5EF4-FFF2-40B4-BE49-F238E27FC236}">
                <a16:creationId xmlns:a16="http://schemas.microsoft.com/office/drawing/2014/main" id="{258357F8-0E7A-A30E-D74A-C8E07F2624A4}"/>
              </a:ext>
            </a:extLst>
          </p:cNvPr>
          <p:cNvSpPr/>
          <p:nvPr/>
        </p:nvSpPr>
        <p:spPr>
          <a:xfrm>
            <a:off x="8294535" y="1956021"/>
            <a:ext cx="2395672" cy="886571"/>
          </a:xfrm>
          <a:prstGeom prst="round2SameRect">
            <a:avLst/>
          </a:prstGeom>
          <a:solidFill>
            <a:srgbClr val="002060"/>
          </a:solidFill>
          <a:ln w="952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2" name="Right Triangle 16">
            <a:extLst>
              <a:ext uri="{FF2B5EF4-FFF2-40B4-BE49-F238E27FC236}">
                <a16:creationId xmlns:a16="http://schemas.microsoft.com/office/drawing/2014/main" id="{C82144AA-B075-1AFB-8E00-4BE12BCF7261}"/>
              </a:ext>
            </a:extLst>
          </p:cNvPr>
          <p:cNvSpPr/>
          <p:nvPr/>
        </p:nvSpPr>
        <p:spPr>
          <a:xfrm rot="10800000">
            <a:off x="8294535" y="2842592"/>
            <a:ext cx="370465" cy="373711"/>
          </a:xfrm>
          <a:prstGeom prst="rtTriangle">
            <a:avLst/>
          </a:prstGeom>
          <a:solidFill>
            <a:srgbClr val="702076">
              <a:lumMod val="50000"/>
            </a:srgbClr>
          </a:solidFill>
          <a:ln w="9525" cap="flat" cmpd="sng" algn="ctr">
            <a:noFill/>
            <a:prstDash val="solid"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Arrow: Left 17">
            <a:extLst>
              <a:ext uri="{FF2B5EF4-FFF2-40B4-BE49-F238E27FC236}">
                <a16:creationId xmlns:a16="http://schemas.microsoft.com/office/drawing/2014/main" id="{D41F7547-1D2F-BCE3-4464-9314529B10F2}"/>
              </a:ext>
            </a:extLst>
          </p:cNvPr>
          <p:cNvSpPr/>
          <p:nvPr/>
        </p:nvSpPr>
        <p:spPr>
          <a:xfrm rot="10800000">
            <a:off x="4180461" y="3697057"/>
            <a:ext cx="600806" cy="443264"/>
          </a:xfrm>
          <a:prstGeom prst="leftArrow">
            <a:avLst/>
          </a:prstGeom>
          <a:solidFill>
            <a:srgbClr val="1D9CE4"/>
          </a:solidFill>
          <a:ln w="25400" cap="flat" cmpd="sng" algn="ctr">
            <a:solidFill>
              <a:srgbClr val="1D9CE5"/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4" name="Arrow: Left 18">
            <a:extLst>
              <a:ext uri="{FF2B5EF4-FFF2-40B4-BE49-F238E27FC236}">
                <a16:creationId xmlns:a16="http://schemas.microsoft.com/office/drawing/2014/main" id="{90757B98-A6BD-3B68-412A-8DB393763356}"/>
              </a:ext>
            </a:extLst>
          </p:cNvPr>
          <p:cNvSpPr/>
          <p:nvPr/>
        </p:nvSpPr>
        <p:spPr>
          <a:xfrm rot="10800000">
            <a:off x="7883239" y="3697057"/>
            <a:ext cx="600806" cy="443264"/>
          </a:xfrm>
          <a:prstGeom prst="leftArrow">
            <a:avLst/>
          </a:prstGeom>
          <a:solidFill>
            <a:srgbClr val="1D9CE4">
              <a:lumMod val="75000"/>
            </a:srgbClr>
          </a:solidFill>
          <a:ln w="25400" cap="flat" cmpd="sng" algn="ctr">
            <a:solidFill>
              <a:srgbClr val="1D9CE4">
                <a:lumMod val="75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6094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6" name="TextBox 21">
            <a:extLst>
              <a:ext uri="{FF2B5EF4-FFF2-40B4-BE49-F238E27FC236}">
                <a16:creationId xmlns:a16="http://schemas.microsoft.com/office/drawing/2014/main" id="{D1CEF82B-A8F1-2AA5-3305-6CC92C428F93}"/>
              </a:ext>
            </a:extLst>
          </p:cNvPr>
          <p:cNvSpPr txBox="1"/>
          <p:nvPr/>
        </p:nvSpPr>
        <p:spPr>
          <a:xfrm>
            <a:off x="1501793" y="1983807"/>
            <a:ext cx="20313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443"/>
            <a:r>
              <a:rPr lang="en-US" sz="2000" i="1" dirty="0">
                <a:solidFill>
                  <a:srgbClr val="FFFFFF"/>
                </a:solidFill>
                <a:latin typeface="Calibri"/>
              </a:rPr>
              <a:t>DATA EXTRACTION</a:t>
            </a:r>
          </a:p>
        </p:txBody>
      </p:sp>
      <p:sp>
        <p:nvSpPr>
          <p:cNvPr id="37" name="TextBox 23">
            <a:extLst>
              <a:ext uri="{FF2B5EF4-FFF2-40B4-BE49-F238E27FC236}">
                <a16:creationId xmlns:a16="http://schemas.microsoft.com/office/drawing/2014/main" id="{A0520641-CC86-CDE5-FB16-5FE142CB3C66}"/>
              </a:ext>
            </a:extLst>
          </p:cNvPr>
          <p:cNvSpPr txBox="1"/>
          <p:nvPr/>
        </p:nvSpPr>
        <p:spPr>
          <a:xfrm>
            <a:off x="5227715" y="2031257"/>
            <a:ext cx="18476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443"/>
            <a:r>
              <a:rPr lang="en-US" sz="2000" i="1" dirty="0">
                <a:solidFill>
                  <a:srgbClr val="FFFFFF"/>
                </a:solidFill>
                <a:latin typeface="Calibri"/>
              </a:rPr>
              <a:t>PREPROCESS</a:t>
            </a:r>
          </a:p>
          <a:p>
            <a:pPr defTabSz="609443"/>
            <a:r>
              <a:rPr lang="en-US" sz="2000" i="1" dirty="0">
                <a:solidFill>
                  <a:srgbClr val="FFFFFF"/>
                </a:solidFill>
                <a:latin typeface="Calibri"/>
              </a:rPr>
              <a:t>THE DATA</a:t>
            </a:r>
          </a:p>
        </p:txBody>
      </p:sp>
      <p:sp>
        <p:nvSpPr>
          <p:cNvPr id="38" name="TextBox 26">
            <a:extLst>
              <a:ext uri="{FF2B5EF4-FFF2-40B4-BE49-F238E27FC236}">
                <a16:creationId xmlns:a16="http://schemas.microsoft.com/office/drawing/2014/main" id="{1797D586-C8EB-3DEC-55D1-5122A682BAF0}"/>
              </a:ext>
            </a:extLst>
          </p:cNvPr>
          <p:cNvSpPr txBox="1"/>
          <p:nvPr/>
        </p:nvSpPr>
        <p:spPr>
          <a:xfrm>
            <a:off x="8957521" y="1983807"/>
            <a:ext cx="18476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09443"/>
            <a:r>
              <a:rPr lang="en-US" i="1" dirty="0">
                <a:solidFill>
                  <a:srgbClr val="FFFFFF"/>
                </a:solidFill>
                <a:latin typeface="Calibri"/>
              </a:rPr>
              <a:t>ANALYZE &amp; CLUSTER THE DATA</a:t>
            </a:r>
          </a:p>
        </p:txBody>
      </p:sp>
      <p:pic>
        <p:nvPicPr>
          <p:cNvPr id="39" name="Graphic 28" descr="Scatterplot with solid fill">
            <a:extLst>
              <a:ext uri="{FF2B5EF4-FFF2-40B4-BE49-F238E27FC236}">
                <a16:creationId xmlns:a16="http://schemas.microsoft.com/office/drawing/2014/main" id="{0221EF3A-005D-3288-2ACA-586D3AF18C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34925" y="2063364"/>
            <a:ext cx="604886" cy="604886"/>
          </a:xfrm>
          <a:prstGeom prst="rect">
            <a:avLst/>
          </a:prstGeom>
        </p:spPr>
      </p:pic>
      <p:sp>
        <p:nvSpPr>
          <p:cNvPr id="41" name="TextBox 33">
            <a:extLst>
              <a:ext uri="{FF2B5EF4-FFF2-40B4-BE49-F238E27FC236}">
                <a16:creationId xmlns:a16="http://schemas.microsoft.com/office/drawing/2014/main" id="{120E8C36-A405-EFE5-8781-79E6327441CB}"/>
              </a:ext>
            </a:extLst>
          </p:cNvPr>
          <p:cNvSpPr txBox="1"/>
          <p:nvPr/>
        </p:nvSpPr>
        <p:spPr>
          <a:xfrm>
            <a:off x="1360332" y="3216303"/>
            <a:ext cx="231430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09443">
              <a:buFont typeface="Arial" panose="020B0604020202020204" pitchFamily="34" charset="0"/>
              <a:buChar char="•"/>
            </a:pPr>
            <a:r>
              <a:rPr lang="ro-RO" sz="2000" b="1" dirty="0" err="1">
                <a:solidFill>
                  <a:srgbClr val="FFFFFF"/>
                </a:solidFill>
                <a:latin typeface="Calibri"/>
              </a:rPr>
              <a:t>Scrape</a:t>
            </a:r>
            <a:r>
              <a:rPr lang="ro-RO" sz="2000" b="1" dirty="0">
                <a:solidFill>
                  <a:srgbClr val="FFFFFF"/>
                </a:solidFill>
                <a:latin typeface="Calibri"/>
              </a:rPr>
              <a:t> website data</a:t>
            </a:r>
            <a:endParaRPr lang="en-US" sz="2000" b="1" dirty="0">
              <a:solidFill>
                <a:srgbClr val="FFFFFF"/>
              </a:solidFill>
              <a:latin typeface="Calibri"/>
            </a:endParaRPr>
          </a:p>
          <a:p>
            <a:pPr marL="342900" indent="-342900" defTabSz="609443">
              <a:buFont typeface="Arial" panose="020B0604020202020204" pitchFamily="34" charset="0"/>
              <a:buChar char="•"/>
            </a:pPr>
            <a:r>
              <a:rPr lang="ro-RO" sz="2000" b="1" dirty="0" err="1">
                <a:solidFill>
                  <a:srgbClr val="FFFFFF"/>
                </a:solidFill>
                <a:latin typeface="Calibri"/>
              </a:rPr>
              <a:t>Identify</a:t>
            </a:r>
            <a:r>
              <a:rPr lang="ro-RO" sz="2000" b="1" dirty="0">
                <a:solidFill>
                  <a:srgbClr val="FFFFFF"/>
                </a:solidFill>
                <a:latin typeface="Calibri"/>
              </a:rPr>
              <a:t> logos</a:t>
            </a:r>
            <a:endParaRPr lang="en-US" sz="2000" b="1" dirty="0">
              <a:solidFill>
                <a:srgbClr val="FFFFFF"/>
              </a:solidFill>
              <a:latin typeface="Calibri"/>
            </a:endParaRPr>
          </a:p>
          <a:p>
            <a:pPr marL="342900" indent="-342900" defTabSz="609443">
              <a:buFont typeface="Arial" panose="020B0604020202020204" pitchFamily="34" charset="0"/>
              <a:buChar char="•"/>
            </a:pPr>
            <a:r>
              <a:rPr lang="ro-RO" sz="2000" b="1" dirty="0" err="1">
                <a:solidFill>
                  <a:srgbClr val="FFFFFF"/>
                </a:solidFill>
                <a:latin typeface="Calibri"/>
              </a:rPr>
              <a:t>Store</a:t>
            </a:r>
            <a:r>
              <a:rPr lang="ro-RO" sz="2000" b="1" dirty="0">
                <a:solidFill>
                  <a:srgbClr val="FFFFFF"/>
                </a:solidFill>
                <a:latin typeface="Calibri"/>
              </a:rPr>
              <a:t> </a:t>
            </a:r>
            <a:r>
              <a:rPr lang="ro-RO" sz="2000" b="1" dirty="0" err="1">
                <a:solidFill>
                  <a:srgbClr val="FFFFFF"/>
                </a:solidFill>
                <a:latin typeface="Calibri"/>
              </a:rPr>
              <a:t>extracted</a:t>
            </a:r>
            <a:r>
              <a:rPr lang="ro-RO" sz="2000" b="1" dirty="0">
                <a:solidFill>
                  <a:srgbClr val="FFFFFF"/>
                </a:solidFill>
                <a:latin typeface="Calibri"/>
              </a:rPr>
              <a:t> logos </a:t>
            </a:r>
          </a:p>
        </p:txBody>
      </p:sp>
      <p:sp>
        <p:nvSpPr>
          <p:cNvPr id="42" name="TextBox 34">
            <a:extLst>
              <a:ext uri="{FF2B5EF4-FFF2-40B4-BE49-F238E27FC236}">
                <a16:creationId xmlns:a16="http://schemas.microsoft.com/office/drawing/2014/main" id="{ACF705F6-1ECC-99B8-6C37-BC8EE98381C2}"/>
              </a:ext>
            </a:extLst>
          </p:cNvPr>
          <p:cNvSpPr txBox="1"/>
          <p:nvPr/>
        </p:nvSpPr>
        <p:spPr>
          <a:xfrm>
            <a:off x="5163971" y="3070156"/>
            <a:ext cx="240827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09443">
              <a:buFont typeface="Arial" panose="020B0604020202020204" pitchFamily="34" charset="0"/>
              <a:buChar char="•"/>
            </a:pPr>
            <a:r>
              <a:rPr lang="ro-RO" sz="2000" b="1" dirty="0" err="1">
                <a:solidFill>
                  <a:srgbClr val="FFFFFF"/>
                </a:solidFill>
                <a:latin typeface="Calibri"/>
              </a:rPr>
              <a:t>Resize</a:t>
            </a:r>
            <a:r>
              <a:rPr lang="ro-RO" sz="2000" b="1" dirty="0">
                <a:solidFill>
                  <a:srgbClr val="FFFFFF"/>
                </a:solidFill>
                <a:latin typeface="Calibri"/>
              </a:rPr>
              <a:t> &amp; </a:t>
            </a:r>
            <a:r>
              <a:rPr lang="ro-RO" sz="2000" b="1" dirty="0" err="1">
                <a:solidFill>
                  <a:srgbClr val="FFFFFF"/>
                </a:solidFill>
                <a:latin typeface="Calibri"/>
              </a:rPr>
              <a:t>normalize</a:t>
            </a:r>
            <a:endParaRPr lang="en-US" sz="2000" b="1" dirty="0">
              <a:solidFill>
                <a:srgbClr val="FFFFFF"/>
              </a:solidFill>
              <a:latin typeface="Calibri"/>
            </a:endParaRPr>
          </a:p>
          <a:p>
            <a:pPr marL="342900" indent="-342900" defTabSz="609443">
              <a:buFont typeface="Arial" panose="020B0604020202020204" pitchFamily="34" charset="0"/>
              <a:buChar char="•"/>
            </a:pPr>
            <a:r>
              <a:rPr lang="ro-RO" sz="2000" b="1" dirty="0" err="1">
                <a:solidFill>
                  <a:srgbClr val="FFFFFF"/>
                </a:solidFill>
                <a:latin typeface="Calibri"/>
              </a:rPr>
              <a:t>Convert</a:t>
            </a:r>
            <a:r>
              <a:rPr lang="ro-RO" sz="2000" b="1" dirty="0">
                <a:solidFill>
                  <a:srgbClr val="FFFFFF"/>
                </a:solidFill>
                <a:latin typeface="Calibri"/>
              </a:rPr>
              <a:t> </a:t>
            </a:r>
            <a:r>
              <a:rPr lang="ro-RO" sz="2000" b="1" dirty="0" err="1">
                <a:solidFill>
                  <a:srgbClr val="FFFFFF"/>
                </a:solidFill>
                <a:latin typeface="Calibri"/>
              </a:rPr>
              <a:t>formats</a:t>
            </a:r>
            <a:r>
              <a:rPr lang="ro-RO" sz="2000" b="1" dirty="0">
                <a:solidFill>
                  <a:srgbClr val="FFFFFF"/>
                </a:solidFill>
                <a:latin typeface="Calibri"/>
              </a:rPr>
              <a:t> </a:t>
            </a:r>
            <a:endParaRPr lang="en-US" sz="2000" b="1" dirty="0">
              <a:solidFill>
                <a:srgbClr val="FFFFFF"/>
              </a:solidFill>
              <a:latin typeface="Calibri"/>
            </a:endParaRPr>
          </a:p>
          <a:p>
            <a:pPr marL="342900" indent="-342900" defTabSz="609443">
              <a:buFont typeface="Arial" panose="020B0604020202020204" pitchFamily="34" charset="0"/>
              <a:buChar char="•"/>
            </a:pPr>
            <a:r>
              <a:rPr lang="ro-RO" sz="2000" b="1" dirty="0" err="1">
                <a:solidFill>
                  <a:srgbClr val="FFFFFF"/>
                </a:solidFill>
                <a:latin typeface="Calibri"/>
              </a:rPr>
              <a:t>Filter</a:t>
            </a:r>
            <a:r>
              <a:rPr lang="ro-RO" sz="2000" b="1" dirty="0">
                <a:solidFill>
                  <a:srgbClr val="FFFFFF"/>
                </a:solidFill>
                <a:latin typeface="Calibri"/>
              </a:rPr>
              <a:t> </a:t>
            </a:r>
            <a:r>
              <a:rPr lang="ro-RO" sz="2000" b="1" dirty="0" err="1">
                <a:solidFill>
                  <a:srgbClr val="FFFFFF"/>
                </a:solidFill>
                <a:latin typeface="Calibri"/>
              </a:rPr>
              <a:t>unwanted</a:t>
            </a:r>
            <a:r>
              <a:rPr lang="ro-RO" sz="2000" b="1" dirty="0">
                <a:solidFill>
                  <a:srgbClr val="FFFFFF"/>
                </a:solidFill>
                <a:latin typeface="Calibri"/>
              </a:rPr>
              <a:t> logos</a:t>
            </a:r>
          </a:p>
        </p:txBody>
      </p:sp>
      <p:sp>
        <p:nvSpPr>
          <p:cNvPr id="43" name="TextBox 35">
            <a:extLst>
              <a:ext uri="{FF2B5EF4-FFF2-40B4-BE49-F238E27FC236}">
                <a16:creationId xmlns:a16="http://schemas.microsoft.com/office/drawing/2014/main" id="{F178F05F-22F3-E410-8B14-1844690616F2}"/>
              </a:ext>
            </a:extLst>
          </p:cNvPr>
          <p:cNvSpPr txBox="1"/>
          <p:nvPr/>
        </p:nvSpPr>
        <p:spPr>
          <a:xfrm>
            <a:off x="8722066" y="3057764"/>
            <a:ext cx="252234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609443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FFFF"/>
                </a:solidFill>
                <a:latin typeface="Calibri"/>
              </a:rPr>
              <a:t>Extract embeddings (Generate feature vectors)</a:t>
            </a:r>
            <a:r>
              <a:rPr lang="ro-RO" sz="2000" b="1" dirty="0">
                <a:solidFill>
                  <a:srgbClr val="FFFFFF"/>
                </a:solidFill>
                <a:latin typeface="Calibri"/>
              </a:rPr>
              <a:t>  </a:t>
            </a:r>
            <a:endParaRPr lang="en-US" sz="2000" b="1" dirty="0">
              <a:solidFill>
                <a:srgbClr val="FFFFFF"/>
              </a:solidFill>
              <a:latin typeface="Calibri"/>
            </a:endParaRPr>
          </a:p>
          <a:p>
            <a:pPr marL="342900" indent="-342900" defTabSz="609443">
              <a:buFont typeface="Arial" panose="020B0604020202020204" pitchFamily="34" charset="0"/>
              <a:buChar char="•"/>
            </a:pPr>
            <a:r>
              <a:rPr lang="ro-RO" sz="2000" b="1" dirty="0">
                <a:solidFill>
                  <a:srgbClr val="FFFFFF"/>
                </a:solidFill>
                <a:latin typeface="Calibri"/>
              </a:rPr>
              <a:t>Cluster similar logos</a:t>
            </a:r>
            <a:endParaRPr lang="en-US" sz="2000" b="1" dirty="0">
              <a:solidFill>
                <a:srgbClr val="FFFFFF"/>
              </a:solidFill>
              <a:latin typeface="Calibri"/>
            </a:endParaRPr>
          </a:p>
          <a:p>
            <a:pPr marL="342900" indent="-342900" defTabSz="609443">
              <a:buFont typeface="Arial" panose="020B0604020202020204" pitchFamily="34" charset="0"/>
              <a:buChar char="•"/>
            </a:pPr>
            <a:r>
              <a:rPr lang="ro-RO" sz="2000" b="1" dirty="0" err="1">
                <a:solidFill>
                  <a:srgbClr val="FFFFFF"/>
                </a:solidFill>
                <a:latin typeface="Calibri"/>
              </a:rPr>
              <a:t>Visualize</a:t>
            </a:r>
            <a:r>
              <a:rPr lang="ro-RO" sz="2000" b="1" dirty="0">
                <a:solidFill>
                  <a:srgbClr val="FFFFFF"/>
                </a:solidFill>
                <a:latin typeface="Calibri"/>
              </a:rPr>
              <a:t> </a:t>
            </a:r>
            <a:r>
              <a:rPr lang="ro-RO" sz="2000" b="1" dirty="0" err="1">
                <a:solidFill>
                  <a:srgbClr val="FFFFFF"/>
                </a:solidFill>
                <a:latin typeface="Calibri"/>
              </a:rPr>
              <a:t>results</a:t>
            </a:r>
            <a:endParaRPr lang="ro-RO" sz="2000" b="1" dirty="0">
              <a:solidFill>
                <a:srgbClr val="FFFFFF"/>
              </a:solidFill>
              <a:latin typeface="Calibri"/>
            </a:endParaRPr>
          </a:p>
        </p:txBody>
      </p:sp>
      <p:pic>
        <p:nvPicPr>
          <p:cNvPr id="49" name="Grafic 48" descr="Labor outline">
            <a:extLst>
              <a:ext uri="{FF2B5EF4-FFF2-40B4-BE49-F238E27FC236}">
                <a16:creationId xmlns:a16="http://schemas.microsoft.com/office/drawing/2014/main" id="{C3096296-B1AB-9F99-F995-316B79748E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0580" y="2069535"/>
            <a:ext cx="533743" cy="533743"/>
          </a:xfrm>
          <a:prstGeom prst="rect">
            <a:avLst/>
          </a:prstGeom>
        </p:spPr>
      </p:pic>
      <p:pic>
        <p:nvPicPr>
          <p:cNvPr id="53" name="Grafic 52" descr="Arrow circle with solid fill">
            <a:extLst>
              <a:ext uri="{FF2B5EF4-FFF2-40B4-BE49-F238E27FC236}">
                <a16:creationId xmlns:a16="http://schemas.microsoft.com/office/drawing/2014/main" id="{5B302096-FC20-CA38-5748-2D72804C4D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10010" y="2037859"/>
            <a:ext cx="732777" cy="73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85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0477D8E4-BD9F-FD07-646E-EEF7C3559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056" y="327514"/>
            <a:ext cx="9905998" cy="1478570"/>
          </a:xfrm>
        </p:spPr>
        <p:txBody>
          <a:bodyPr/>
          <a:lstStyle/>
          <a:p>
            <a:r>
              <a:rPr lang="en-US" cap="none" dirty="0"/>
              <a:t>Step 1 – Data extraction</a:t>
            </a:r>
            <a:endParaRPr lang="ro-RO" cap="none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C309E5C6-10A4-BA5C-35F6-11F54016B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46502"/>
            <a:ext cx="9905999" cy="42446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 </a:t>
            </a:r>
            <a:r>
              <a:rPr lang="en-US" sz="2800" b="1" dirty="0">
                <a:solidFill>
                  <a:srgbClr val="FFFF00"/>
                </a:solidFill>
              </a:rPr>
              <a:t>Goal:</a:t>
            </a:r>
            <a:r>
              <a:rPr lang="en-US" dirty="0"/>
              <a:t> </a:t>
            </a:r>
            <a:r>
              <a:rPr lang="en-US" b="1" i="1" dirty="0"/>
              <a:t>Collect logos from websites automatically.</a:t>
            </a:r>
          </a:p>
          <a:p>
            <a:r>
              <a:rPr lang="en-US" dirty="0"/>
              <a:t>What is the purpose? → We need to automatically extract logos from multiple websites.</a:t>
            </a:r>
          </a:p>
          <a:p>
            <a:r>
              <a:rPr lang="en-US" dirty="0"/>
              <a:t>How did we do it? → We used web scraping to find and download logos.</a:t>
            </a:r>
          </a:p>
          <a:p>
            <a:r>
              <a:rPr lang="en-US" dirty="0"/>
              <a:t>Challenges? → Not all logos are easy to detect, some websites hide them.</a:t>
            </a:r>
            <a:endParaRPr lang="ro-RO" dirty="0"/>
          </a:p>
        </p:txBody>
      </p:sp>
      <p:pic>
        <p:nvPicPr>
          <p:cNvPr id="5" name="Grafic 4" descr="Pin outline">
            <a:extLst>
              <a:ext uri="{FF2B5EF4-FFF2-40B4-BE49-F238E27FC236}">
                <a16:creationId xmlns:a16="http://schemas.microsoft.com/office/drawing/2014/main" id="{A41EE536-9942-C1DE-151E-8A514E615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1412" y="1582854"/>
            <a:ext cx="474076" cy="474076"/>
          </a:xfrm>
          <a:prstGeom prst="rect">
            <a:avLst/>
          </a:prstGeom>
        </p:spPr>
      </p:pic>
      <p:sp>
        <p:nvSpPr>
          <p:cNvPr id="7" name="CasetăText 6">
            <a:extLst>
              <a:ext uri="{FF2B5EF4-FFF2-40B4-BE49-F238E27FC236}">
                <a16:creationId xmlns:a16="http://schemas.microsoft.com/office/drawing/2014/main" id="{312AB139-83B6-D614-1207-426A9776BE4B}"/>
              </a:ext>
            </a:extLst>
          </p:cNvPr>
          <p:cNvSpPr txBox="1"/>
          <p:nvPr/>
        </p:nvSpPr>
        <p:spPr>
          <a:xfrm>
            <a:off x="1903923" y="4510630"/>
            <a:ext cx="6393183" cy="1600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sz="2000" b="1" dirty="0">
                <a:solidFill>
                  <a:srgbClr val="FFFF00"/>
                </a:solidFill>
              </a:rPr>
              <a:t>Key Technologies Used:</a:t>
            </a:r>
          </a:p>
          <a:p>
            <a:pPr>
              <a:lnSpc>
                <a:spcPct val="150000"/>
              </a:lnSpc>
            </a:pPr>
            <a:r>
              <a:rPr lang="en-US" dirty="0"/>
              <a:t>	✔ </a:t>
            </a:r>
            <a:r>
              <a:rPr lang="en-US" b="1" dirty="0"/>
              <a:t>Python (for automation)</a:t>
            </a:r>
          </a:p>
          <a:p>
            <a:pPr>
              <a:lnSpc>
                <a:spcPct val="150000"/>
              </a:lnSpc>
            </a:pPr>
            <a:r>
              <a:rPr lang="en-US" b="1" dirty="0"/>
              <a:t>	✔ </a:t>
            </a:r>
            <a:r>
              <a:rPr lang="en-US" b="1" dirty="0" err="1"/>
              <a:t>BeautifulSoup</a:t>
            </a:r>
            <a:r>
              <a:rPr lang="en-US" b="1" dirty="0"/>
              <a:t>  (for web scraping)</a:t>
            </a:r>
            <a:br>
              <a:rPr lang="en-US" b="1" dirty="0"/>
            </a:br>
            <a:r>
              <a:rPr lang="en-US" b="1" dirty="0"/>
              <a:t>	✔ Requests (for downloading images)</a:t>
            </a:r>
            <a:endParaRPr lang="ro-RO" b="1" dirty="0"/>
          </a:p>
        </p:txBody>
      </p:sp>
    </p:spTree>
    <p:extLst>
      <p:ext uri="{BB962C8B-B14F-4D97-AF65-F5344CB8AC3E}">
        <p14:creationId xmlns:p14="http://schemas.microsoft.com/office/powerpoint/2010/main" val="1560003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856953CE-D13D-9636-4947-163D0F9D7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5056" y="256441"/>
            <a:ext cx="9905998" cy="1478570"/>
          </a:xfrm>
        </p:spPr>
        <p:txBody>
          <a:bodyPr/>
          <a:lstStyle/>
          <a:p>
            <a:r>
              <a:rPr lang="ro-RO" cap="none" dirty="0"/>
              <a:t>Data </a:t>
            </a:r>
            <a:r>
              <a:rPr lang="ro-RO" cap="none" dirty="0" err="1"/>
              <a:t>extraction</a:t>
            </a:r>
            <a:r>
              <a:rPr lang="ro-RO" cap="none" dirty="0"/>
              <a:t> </a:t>
            </a:r>
            <a:r>
              <a:rPr lang="ro-RO" cap="none" dirty="0" err="1"/>
              <a:t>workflow</a:t>
            </a:r>
            <a:endParaRPr lang="ro-RO" cap="none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A51503DA-BC51-936E-83C9-56F35C3E0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989" y="1735011"/>
            <a:ext cx="5756424" cy="4056190"/>
          </a:xfrm>
        </p:spPr>
        <p:txBody>
          <a:bodyPr>
            <a:normAutofit/>
          </a:bodyPr>
          <a:lstStyle/>
          <a:p>
            <a:r>
              <a:rPr lang="en-US" b="1" dirty="0"/>
              <a:t>How the process works 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b="1" dirty="0">
                <a:solidFill>
                  <a:srgbClr val="2BF52B"/>
                </a:solidFill>
              </a:rPr>
              <a:t>Step 1</a:t>
            </a:r>
            <a:r>
              <a:rPr lang="en-US" b="1" dirty="0"/>
              <a:t>:</a:t>
            </a:r>
            <a:r>
              <a:rPr lang="en-US" dirty="0"/>
              <a:t> Access the website and extract 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b="1" dirty="0">
                <a:solidFill>
                  <a:srgbClr val="2BF52B"/>
                </a:solidFill>
              </a:rPr>
              <a:t>Step 2</a:t>
            </a:r>
            <a:r>
              <a:rPr lang="en-US" b="1" dirty="0"/>
              <a:t>:</a:t>
            </a:r>
            <a:r>
              <a:rPr lang="en-US" dirty="0"/>
              <a:t> Locate images with potential logos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b="1" dirty="0">
                <a:solidFill>
                  <a:srgbClr val="2BF52B"/>
                </a:solidFill>
              </a:rPr>
              <a:t>Step 3</a:t>
            </a:r>
            <a:r>
              <a:rPr lang="en-US" b="1" dirty="0"/>
              <a:t>:</a:t>
            </a:r>
            <a:r>
              <a:rPr lang="en-US" dirty="0"/>
              <a:t> Apply rules to filter the correct logo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 </a:t>
            </a:r>
            <a:r>
              <a:rPr lang="en-US" b="1" dirty="0">
                <a:solidFill>
                  <a:srgbClr val="2BF52B"/>
                </a:solidFill>
              </a:rPr>
              <a:t>Step 4</a:t>
            </a:r>
            <a:r>
              <a:rPr lang="en-US" b="1" dirty="0"/>
              <a:t>:</a:t>
            </a:r>
            <a:r>
              <a:rPr lang="en-US" dirty="0"/>
              <a:t> Download and store logos</a:t>
            </a:r>
            <a:endParaRPr lang="ro-RO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DCADAA-F0AE-6ABD-2A5A-A53ADB8E8419}"/>
              </a:ext>
            </a:extLst>
          </p:cNvPr>
          <p:cNvSpPr/>
          <p:nvPr/>
        </p:nvSpPr>
        <p:spPr>
          <a:xfrm>
            <a:off x="7441118" y="409716"/>
            <a:ext cx="2301439" cy="850726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o-RO" sz="2400" b="1" dirty="0"/>
              <a:t>Website</a:t>
            </a:r>
            <a:endParaRPr lang="en-US" sz="2400" b="1" dirty="0"/>
          </a:p>
        </p:txBody>
      </p:sp>
      <p:sp>
        <p:nvSpPr>
          <p:cNvPr id="5" name="Arrow: Down 22">
            <a:extLst>
              <a:ext uri="{FF2B5EF4-FFF2-40B4-BE49-F238E27FC236}">
                <a16:creationId xmlns:a16="http://schemas.microsoft.com/office/drawing/2014/main" id="{CE73EE37-9404-4574-ED0E-CD570AFA5EE7}"/>
              </a:ext>
            </a:extLst>
          </p:cNvPr>
          <p:cNvSpPr/>
          <p:nvPr/>
        </p:nvSpPr>
        <p:spPr>
          <a:xfrm>
            <a:off x="8400072" y="1342077"/>
            <a:ext cx="346049" cy="20951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Arrow: Down 24">
            <a:extLst>
              <a:ext uri="{FF2B5EF4-FFF2-40B4-BE49-F238E27FC236}">
                <a16:creationId xmlns:a16="http://schemas.microsoft.com/office/drawing/2014/main" id="{CD59E65A-1C9A-D598-9EB4-B3412243C4C9}"/>
              </a:ext>
            </a:extLst>
          </p:cNvPr>
          <p:cNvSpPr/>
          <p:nvPr/>
        </p:nvSpPr>
        <p:spPr>
          <a:xfrm>
            <a:off x="8396095" y="2400721"/>
            <a:ext cx="346049" cy="20951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: Rounded Corners 25">
            <a:extLst>
              <a:ext uri="{FF2B5EF4-FFF2-40B4-BE49-F238E27FC236}">
                <a16:creationId xmlns:a16="http://schemas.microsoft.com/office/drawing/2014/main" id="{30A49E3C-E990-5123-8A18-BB958FDF48A2}"/>
              </a:ext>
            </a:extLst>
          </p:cNvPr>
          <p:cNvSpPr/>
          <p:nvPr/>
        </p:nvSpPr>
        <p:spPr>
          <a:xfrm>
            <a:off x="7347350" y="2641024"/>
            <a:ext cx="2494218" cy="83650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Find image tags</a:t>
            </a:r>
          </a:p>
        </p:txBody>
      </p:sp>
      <p:sp>
        <p:nvSpPr>
          <p:cNvPr id="8" name="Rectangle: Rounded Corners 26">
            <a:extLst>
              <a:ext uri="{FF2B5EF4-FFF2-40B4-BE49-F238E27FC236}">
                <a16:creationId xmlns:a16="http://schemas.microsoft.com/office/drawing/2014/main" id="{353CCE71-689A-7892-EE0E-99C98C1C7248}"/>
              </a:ext>
            </a:extLst>
          </p:cNvPr>
          <p:cNvSpPr/>
          <p:nvPr/>
        </p:nvSpPr>
        <p:spPr>
          <a:xfrm>
            <a:off x="7390336" y="3766896"/>
            <a:ext cx="2451231" cy="836502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Extract LOGO</a:t>
            </a:r>
            <a:endParaRPr lang="ro-RO" sz="2000" b="1" dirty="0">
              <a:solidFill>
                <a:schemeClr val="tx1"/>
              </a:solidFill>
            </a:endParaRPr>
          </a:p>
        </p:txBody>
      </p:sp>
      <p:sp>
        <p:nvSpPr>
          <p:cNvPr id="9" name="Arrow: Down 27">
            <a:extLst>
              <a:ext uri="{FF2B5EF4-FFF2-40B4-BE49-F238E27FC236}">
                <a16:creationId xmlns:a16="http://schemas.microsoft.com/office/drawing/2014/main" id="{7FE1A967-B933-F0B9-FF2F-CD47D7102919}"/>
              </a:ext>
            </a:extLst>
          </p:cNvPr>
          <p:cNvSpPr/>
          <p:nvPr/>
        </p:nvSpPr>
        <p:spPr>
          <a:xfrm>
            <a:off x="8396094" y="3523214"/>
            <a:ext cx="346049" cy="20951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Arrow: Down 28">
            <a:extLst>
              <a:ext uri="{FF2B5EF4-FFF2-40B4-BE49-F238E27FC236}">
                <a16:creationId xmlns:a16="http://schemas.microsoft.com/office/drawing/2014/main" id="{486E0B97-6393-8485-582D-6B6455067FDE}"/>
              </a:ext>
            </a:extLst>
          </p:cNvPr>
          <p:cNvSpPr/>
          <p:nvPr/>
        </p:nvSpPr>
        <p:spPr>
          <a:xfrm>
            <a:off x="8396094" y="4638818"/>
            <a:ext cx="346049" cy="20951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19050">
            <a:solidFill>
              <a:schemeClr val="accent3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Rectangle: Rounded Corners 29">
            <a:extLst>
              <a:ext uri="{FF2B5EF4-FFF2-40B4-BE49-F238E27FC236}">
                <a16:creationId xmlns:a16="http://schemas.microsoft.com/office/drawing/2014/main" id="{C3161D05-B511-FDC1-2839-E09F48DED7BA}"/>
              </a:ext>
            </a:extLst>
          </p:cNvPr>
          <p:cNvSpPr/>
          <p:nvPr/>
        </p:nvSpPr>
        <p:spPr>
          <a:xfrm>
            <a:off x="7415678" y="4928776"/>
            <a:ext cx="2357562" cy="601359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Save image</a:t>
            </a:r>
          </a:p>
        </p:txBody>
      </p:sp>
      <p:sp>
        <p:nvSpPr>
          <p:cNvPr id="12" name="Rectangle: Rounded Corners 32">
            <a:extLst>
              <a:ext uri="{FF2B5EF4-FFF2-40B4-BE49-F238E27FC236}">
                <a16:creationId xmlns:a16="http://schemas.microsoft.com/office/drawing/2014/main" id="{369C4112-22AE-920F-1F76-964D4AE26BE7}"/>
              </a:ext>
            </a:extLst>
          </p:cNvPr>
          <p:cNvSpPr/>
          <p:nvPr/>
        </p:nvSpPr>
        <p:spPr>
          <a:xfrm>
            <a:off x="7394315" y="1585820"/>
            <a:ext cx="2357562" cy="756174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b="1" dirty="0"/>
              <a:t>Parsing HTML</a:t>
            </a:r>
          </a:p>
        </p:txBody>
      </p:sp>
    </p:spTree>
    <p:extLst>
      <p:ext uri="{BB962C8B-B14F-4D97-AF65-F5344CB8AC3E}">
        <p14:creationId xmlns:p14="http://schemas.microsoft.com/office/powerpoint/2010/main" val="42870840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412890F9-D7D7-294A-FD6A-325B977BF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ro-RO" cap="none"/>
              <a:t>Finding logos in websites</a:t>
            </a:r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8EA7ED81-0525-860D-E93A-E415EF762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721" y="2097088"/>
            <a:ext cx="5799381" cy="3694113"/>
          </a:xfrm>
        </p:spPr>
        <p:txBody>
          <a:bodyPr anchor="ctr">
            <a:normAutofit/>
          </a:bodyPr>
          <a:lstStyle/>
          <a:p>
            <a:r>
              <a:rPr lang="ro-RO" b="1" dirty="0"/>
              <a:t>H</a:t>
            </a:r>
            <a:r>
              <a:rPr lang="en-US" b="1" dirty="0"/>
              <a:t>ow to</a:t>
            </a:r>
            <a:r>
              <a:rPr lang="ro-RO" b="1" dirty="0"/>
              <a:t> </a:t>
            </a:r>
            <a:r>
              <a:rPr lang="en-US" b="1" dirty="0" err="1"/>
              <a:t>i</a:t>
            </a:r>
            <a:r>
              <a:rPr lang="ro-RO" b="1" dirty="0" err="1"/>
              <a:t>dentify</a:t>
            </a:r>
            <a:r>
              <a:rPr lang="ro-RO" b="1" dirty="0"/>
              <a:t> </a:t>
            </a:r>
            <a:r>
              <a:rPr lang="en-US" b="1" dirty="0"/>
              <a:t>l</a:t>
            </a:r>
            <a:r>
              <a:rPr lang="ro-RO" b="1" dirty="0" err="1"/>
              <a:t>ogos</a:t>
            </a:r>
            <a:r>
              <a:rPr lang="ro-RO" b="1" dirty="0"/>
              <a:t>?</a:t>
            </a:r>
            <a:endParaRPr lang="en-US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Primary method: Look for &lt;</a:t>
            </a:r>
            <a:r>
              <a:rPr lang="en-US" dirty="0" err="1"/>
              <a:t>img</a:t>
            </a:r>
            <a:r>
              <a:rPr lang="en-US" dirty="0"/>
              <a:t>&gt; elements with "logo" in </a:t>
            </a:r>
            <a:r>
              <a:rPr lang="en-US" i="1" dirty="0"/>
              <a:t>URL</a:t>
            </a:r>
            <a:r>
              <a:rPr lang="en-US" dirty="0"/>
              <a:t>, </a:t>
            </a:r>
            <a:r>
              <a:rPr lang="en-US" i="1" dirty="0"/>
              <a:t>alt, class, id, title, or aria-label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Saves the first valid logo for each website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>
                <a:solidFill>
                  <a:srgbClr val="FFFF00"/>
                </a:solidFill>
              </a:rPr>
              <a:t>Fallback method</a:t>
            </a:r>
            <a:r>
              <a:rPr lang="en-US" dirty="0"/>
              <a:t>: Use favicon when no clear logo is found.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 Challenges: Some logos are stored in CSS backgrounds or lazy-loaded</a:t>
            </a:r>
          </a:p>
          <a:p>
            <a:endParaRPr lang="ro-RO" dirty="0"/>
          </a:p>
        </p:txBody>
      </p:sp>
      <p:pic>
        <p:nvPicPr>
          <p:cNvPr id="7" name="Imagine 6" descr="O imagine care conține text, captură de ecran, Font&#10;&#10;Conținutul generat de inteligența artificială poate fi incorect.">
            <a:extLst>
              <a:ext uri="{FF2B5EF4-FFF2-40B4-BE49-F238E27FC236}">
                <a16:creationId xmlns:a16="http://schemas.microsoft.com/office/drawing/2014/main" id="{368A5BA4-EBE5-096F-9436-3F7BE2526E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84" r="33124"/>
          <a:stretch/>
        </p:blipFill>
        <p:spPr>
          <a:xfrm>
            <a:off x="6392336" y="2233833"/>
            <a:ext cx="4655075" cy="3047892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Dreptunghi 7">
            <a:extLst>
              <a:ext uri="{FF2B5EF4-FFF2-40B4-BE49-F238E27FC236}">
                <a16:creationId xmlns:a16="http://schemas.microsoft.com/office/drawing/2014/main" id="{88CA0D12-7A54-EBA8-D181-5F15AE8141C5}"/>
              </a:ext>
            </a:extLst>
          </p:cNvPr>
          <p:cNvSpPr/>
          <p:nvPr/>
        </p:nvSpPr>
        <p:spPr>
          <a:xfrm>
            <a:off x="7149503" y="3909212"/>
            <a:ext cx="2411807" cy="28843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ro-RO"/>
          </a:p>
        </p:txBody>
      </p:sp>
      <p:sp>
        <p:nvSpPr>
          <p:cNvPr id="9" name="CasetăText 8">
            <a:extLst>
              <a:ext uri="{FF2B5EF4-FFF2-40B4-BE49-F238E27FC236}">
                <a16:creationId xmlns:a16="http://schemas.microsoft.com/office/drawing/2014/main" id="{A0C9A01D-81E1-B767-9605-5F0137651A0A}"/>
              </a:ext>
            </a:extLst>
          </p:cNvPr>
          <p:cNvSpPr txBox="1"/>
          <p:nvPr/>
        </p:nvSpPr>
        <p:spPr>
          <a:xfrm>
            <a:off x="6625539" y="5454432"/>
            <a:ext cx="4279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Example for </a:t>
            </a:r>
            <a:r>
              <a:rPr lang="en-US" dirty="0">
                <a:hlinkClick r:id="rId4"/>
              </a:rPr>
              <a:t>https://mazda-ma.com/</a:t>
            </a:r>
            <a:r>
              <a:rPr lang="en-US" dirty="0"/>
              <a:t> site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824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F580B8E5-2C4C-F714-7EF7-CD1BAB205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3490" y="385315"/>
            <a:ext cx="9905998" cy="1478570"/>
          </a:xfrm>
        </p:spPr>
        <p:txBody>
          <a:bodyPr>
            <a:normAutofit/>
          </a:bodyPr>
          <a:lstStyle/>
          <a:p>
            <a:r>
              <a:rPr lang="ro-RO" sz="4000" cap="none" dirty="0" err="1"/>
              <a:t>Extraction</a:t>
            </a:r>
            <a:r>
              <a:rPr lang="ro-RO" sz="4000" cap="none" dirty="0"/>
              <a:t> </a:t>
            </a:r>
            <a:r>
              <a:rPr lang="ro-RO" sz="4000" cap="none" dirty="0" err="1"/>
              <a:t>process</a:t>
            </a:r>
            <a:r>
              <a:rPr lang="en-US" sz="4000" cap="none" dirty="0"/>
              <a:t> – key components</a:t>
            </a:r>
            <a:endParaRPr lang="ro-RO" sz="4000" cap="none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9A37A04A-5D10-1569-772E-5D47B9A13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39264"/>
            <a:ext cx="9905999" cy="3851937"/>
          </a:xfrm>
        </p:spPr>
        <p:txBody>
          <a:bodyPr/>
          <a:lstStyle/>
          <a:p>
            <a:r>
              <a:rPr lang="ro-RO" b="1" dirty="0" err="1">
                <a:solidFill>
                  <a:srgbClr val="FFFF00"/>
                </a:solidFill>
              </a:rPr>
              <a:t>Parallel</a:t>
            </a:r>
            <a:r>
              <a:rPr lang="ro-RO" b="1" dirty="0">
                <a:solidFill>
                  <a:srgbClr val="FFFF00"/>
                </a:solidFill>
              </a:rPr>
              <a:t> </a:t>
            </a:r>
            <a:r>
              <a:rPr lang="ro-RO" b="1" dirty="0" err="1">
                <a:solidFill>
                  <a:srgbClr val="FFFF00"/>
                </a:solidFill>
              </a:rPr>
              <a:t>Processing</a:t>
            </a:r>
            <a:r>
              <a:rPr lang="ro-RO" b="1" dirty="0">
                <a:solidFill>
                  <a:srgbClr val="FFFF00"/>
                </a:solidFill>
              </a:rPr>
              <a:t> </a:t>
            </a:r>
            <a:r>
              <a:rPr lang="ro-RO" dirty="0"/>
              <a:t>→ </a:t>
            </a:r>
            <a:r>
              <a:rPr lang="ro-RO" dirty="0" err="1"/>
              <a:t>Extracts</a:t>
            </a:r>
            <a:r>
              <a:rPr lang="ro-RO" dirty="0"/>
              <a:t> multiple </a:t>
            </a:r>
            <a:r>
              <a:rPr lang="ro-RO" dirty="0" err="1"/>
              <a:t>websites</a:t>
            </a:r>
            <a:r>
              <a:rPr lang="ro-RO" dirty="0"/>
              <a:t> at </a:t>
            </a:r>
            <a:r>
              <a:rPr lang="ro-RO" dirty="0" err="1"/>
              <a:t>the</a:t>
            </a:r>
            <a:r>
              <a:rPr lang="ro-RO" dirty="0"/>
              <a:t> same </a:t>
            </a:r>
            <a:r>
              <a:rPr lang="ro-RO" dirty="0" err="1"/>
              <a:t>time</a:t>
            </a:r>
            <a:r>
              <a:rPr lang="ro-RO" dirty="0"/>
              <a:t> (</a:t>
            </a:r>
            <a:r>
              <a:rPr lang="ro-RO" dirty="0" err="1"/>
              <a:t>concurrent.futures</a:t>
            </a:r>
            <a:r>
              <a:rPr lang="ro-RO" dirty="0"/>
              <a:t>).</a:t>
            </a:r>
            <a:r>
              <a:rPr lang="en-US" dirty="0"/>
              <a:t> Reduces </a:t>
            </a:r>
            <a:r>
              <a:rPr lang="en-US" b="1" dirty="0"/>
              <a:t>total execution time</a:t>
            </a:r>
            <a:r>
              <a:rPr lang="en-US" dirty="0"/>
              <a:t> significantly.</a:t>
            </a:r>
          </a:p>
          <a:p>
            <a:r>
              <a:rPr lang="ro-RO" b="1" dirty="0">
                <a:solidFill>
                  <a:srgbClr val="FFFF00"/>
                </a:solidFill>
              </a:rPr>
              <a:t>Web </a:t>
            </a:r>
            <a:r>
              <a:rPr lang="ro-RO" b="1" dirty="0" err="1">
                <a:solidFill>
                  <a:srgbClr val="FFFF00"/>
                </a:solidFill>
              </a:rPr>
              <a:t>Scraping</a:t>
            </a:r>
            <a:r>
              <a:rPr lang="ro-RO" b="1" dirty="0">
                <a:solidFill>
                  <a:srgbClr val="FFFF00"/>
                </a:solidFill>
              </a:rPr>
              <a:t> </a:t>
            </a:r>
            <a:r>
              <a:rPr lang="ro-RO" b="1" dirty="0" err="1">
                <a:solidFill>
                  <a:srgbClr val="FFFF00"/>
                </a:solidFill>
              </a:rPr>
              <a:t>with</a:t>
            </a:r>
            <a:r>
              <a:rPr lang="ro-RO" b="1" dirty="0">
                <a:solidFill>
                  <a:srgbClr val="FFFF00"/>
                </a:solidFill>
              </a:rPr>
              <a:t> </a:t>
            </a:r>
            <a:r>
              <a:rPr lang="ro-RO" b="1" dirty="0" err="1">
                <a:solidFill>
                  <a:srgbClr val="FFFF00"/>
                </a:solidFill>
              </a:rPr>
              <a:t>BeautifulSoup</a:t>
            </a:r>
            <a:r>
              <a:rPr lang="ro-RO" b="1" dirty="0">
                <a:solidFill>
                  <a:srgbClr val="FFFF00"/>
                </a:solidFill>
              </a:rPr>
              <a:t> </a:t>
            </a:r>
            <a:r>
              <a:rPr lang="ro-RO" dirty="0"/>
              <a:t>→ </a:t>
            </a:r>
            <a:r>
              <a:rPr lang="ro-RO" dirty="0" err="1"/>
              <a:t>Finds</a:t>
            </a:r>
            <a:r>
              <a:rPr lang="ro-RO" dirty="0"/>
              <a:t> logo </a:t>
            </a:r>
            <a:r>
              <a:rPr lang="ro-RO" dirty="0" err="1"/>
              <a:t>images</a:t>
            </a:r>
            <a:r>
              <a:rPr lang="ro-RO" dirty="0"/>
              <a:t> </a:t>
            </a:r>
            <a:r>
              <a:rPr lang="ro-RO" dirty="0" err="1"/>
              <a:t>from</a:t>
            </a:r>
            <a:r>
              <a:rPr lang="ro-RO" dirty="0"/>
              <a:t> &lt;</a:t>
            </a:r>
            <a:r>
              <a:rPr lang="ro-RO" dirty="0" err="1"/>
              <a:t>img</a:t>
            </a:r>
            <a:r>
              <a:rPr lang="ro-RO" dirty="0"/>
              <a:t>&gt; </a:t>
            </a:r>
            <a:r>
              <a:rPr lang="ro-RO" dirty="0" err="1"/>
              <a:t>and</a:t>
            </a:r>
            <a:r>
              <a:rPr lang="ro-RO" dirty="0"/>
              <a:t> &lt;link&gt; </a:t>
            </a:r>
            <a:r>
              <a:rPr lang="ro-RO" dirty="0" err="1"/>
              <a:t>tags</a:t>
            </a:r>
            <a:r>
              <a:rPr lang="ro-RO" dirty="0"/>
              <a:t>.</a:t>
            </a:r>
            <a:endParaRPr lang="en-US" dirty="0"/>
          </a:p>
          <a:p>
            <a:r>
              <a:rPr lang="ro-RO" b="1" dirty="0" err="1">
                <a:solidFill>
                  <a:srgbClr val="FFFF00"/>
                </a:solidFill>
              </a:rPr>
              <a:t>Logging</a:t>
            </a:r>
            <a:r>
              <a:rPr lang="ro-RO" b="1" dirty="0">
                <a:solidFill>
                  <a:srgbClr val="FFFF00"/>
                </a:solidFill>
              </a:rPr>
              <a:t> </a:t>
            </a:r>
            <a:r>
              <a:rPr lang="ro-RO" b="1" dirty="0" err="1">
                <a:solidFill>
                  <a:srgbClr val="FFFF00"/>
                </a:solidFill>
              </a:rPr>
              <a:t>System</a:t>
            </a:r>
            <a:r>
              <a:rPr lang="ro-RO" b="1" dirty="0">
                <a:solidFill>
                  <a:srgbClr val="FFFF00"/>
                </a:solidFill>
              </a:rPr>
              <a:t> </a:t>
            </a:r>
            <a:r>
              <a:rPr lang="ro-RO" dirty="0"/>
              <a:t>→ </a:t>
            </a:r>
            <a:r>
              <a:rPr lang="ro-RO" dirty="0" err="1"/>
              <a:t>Tracks</a:t>
            </a:r>
            <a:r>
              <a:rPr lang="ro-RO" dirty="0"/>
              <a:t> </a:t>
            </a:r>
            <a:r>
              <a:rPr lang="ro-RO" dirty="0" err="1"/>
              <a:t>progress</a:t>
            </a:r>
            <a:r>
              <a:rPr lang="ro-RO" dirty="0"/>
              <a:t> </a:t>
            </a:r>
            <a:r>
              <a:rPr lang="ro-RO" dirty="0" err="1"/>
              <a:t>and</a:t>
            </a:r>
            <a:r>
              <a:rPr lang="ro-RO" dirty="0"/>
              <a:t> </a:t>
            </a:r>
            <a:r>
              <a:rPr lang="ro-RO" dirty="0" err="1"/>
              <a:t>errors</a:t>
            </a:r>
            <a:r>
              <a:rPr lang="ro-RO" dirty="0"/>
              <a:t> in a log file.</a:t>
            </a:r>
            <a:endParaRPr lang="en-US" dirty="0"/>
          </a:p>
          <a:p>
            <a:r>
              <a:rPr lang="ro-RO" b="1" dirty="0"/>
              <a:t>Stores</a:t>
            </a:r>
            <a:r>
              <a:rPr lang="ro-RO" dirty="0"/>
              <a:t> </a:t>
            </a:r>
            <a:r>
              <a:rPr lang="en-US" dirty="0"/>
              <a:t>e</a:t>
            </a:r>
            <a:r>
              <a:rPr lang="ro-RO" dirty="0" err="1"/>
              <a:t>xtracted</a:t>
            </a:r>
            <a:r>
              <a:rPr lang="ro-RO" dirty="0"/>
              <a:t> </a:t>
            </a:r>
            <a:r>
              <a:rPr lang="en-US" dirty="0"/>
              <a:t>l</a:t>
            </a:r>
            <a:r>
              <a:rPr lang="ro-RO" dirty="0" err="1"/>
              <a:t>ogos</a:t>
            </a:r>
            <a:r>
              <a:rPr lang="en-US" dirty="0"/>
              <a:t> (URL and the name of site)</a:t>
            </a:r>
            <a:r>
              <a:rPr lang="ro-RO" dirty="0"/>
              <a:t> in a </a:t>
            </a:r>
            <a:r>
              <a:rPr lang="en-US" dirty="0"/>
              <a:t>p</a:t>
            </a:r>
            <a:r>
              <a:rPr lang="ro-RO" dirty="0" err="1"/>
              <a:t>arquet</a:t>
            </a:r>
            <a:r>
              <a:rPr lang="ro-RO" dirty="0"/>
              <a:t> </a:t>
            </a:r>
            <a:r>
              <a:rPr lang="en-US" dirty="0"/>
              <a:t>f</a:t>
            </a:r>
            <a:r>
              <a:rPr lang="ro-RO" dirty="0" err="1"/>
              <a:t>ile</a:t>
            </a:r>
            <a:r>
              <a:rPr lang="ro-RO" dirty="0"/>
              <a:t> → </a:t>
            </a:r>
            <a:r>
              <a:rPr lang="ro-RO" dirty="0" err="1"/>
              <a:t>Saves</a:t>
            </a:r>
            <a:r>
              <a:rPr lang="ro-RO" dirty="0"/>
              <a:t> </a:t>
            </a:r>
            <a:r>
              <a:rPr lang="ro-RO" dirty="0" err="1"/>
              <a:t>results</a:t>
            </a:r>
            <a:r>
              <a:rPr lang="ro-RO" dirty="0"/>
              <a:t> </a:t>
            </a:r>
            <a:r>
              <a:rPr lang="ro-RO" dirty="0" err="1"/>
              <a:t>efficiently</a:t>
            </a:r>
            <a:r>
              <a:rPr lang="ro-RO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4395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EDE53DEF-70E4-D387-35DD-5B4967F70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741" y="280988"/>
            <a:ext cx="9905998" cy="1478570"/>
          </a:xfrm>
        </p:spPr>
        <p:txBody>
          <a:bodyPr/>
          <a:lstStyle/>
          <a:p>
            <a:r>
              <a:rPr lang="en-US" cap="none" dirty="0"/>
              <a:t>Statistics of the extracted logos</a:t>
            </a:r>
            <a:endParaRPr lang="ro-RO" cap="none" dirty="0"/>
          </a:p>
        </p:txBody>
      </p:sp>
      <p:graphicFrame>
        <p:nvGraphicFramePr>
          <p:cNvPr id="5" name="Diagramă 4">
            <a:extLst>
              <a:ext uri="{FF2B5EF4-FFF2-40B4-BE49-F238E27FC236}">
                <a16:creationId xmlns:a16="http://schemas.microsoft.com/office/drawing/2014/main" id="{0759D771-E09B-D8ED-B99A-DACD2E48EA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2439534"/>
              </p:ext>
            </p:extLst>
          </p:nvPr>
        </p:nvGraphicFramePr>
        <p:xfrm>
          <a:off x="1040261" y="1900706"/>
          <a:ext cx="4826628" cy="29290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CasetăText 5">
            <a:extLst>
              <a:ext uri="{FF2B5EF4-FFF2-40B4-BE49-F238E27FC236}">
                <a16:creationId xmlns:a16="http://schemas.microsoft.com/office/drawing/2014/main" id="{285EA0C9-AA10-0B7D-D168-8D65572E4C0C}"/>
              </a:ext>
            </a:extLst>
          </p:cNvPr>
          <p:cNvSpPr txBox="1"/>
          <p:nvPr/>
        </p:nvSpPr>
        <p:spPr>
          <a:xfrm>
            <a:off x="2780021" y="5359988"/>
            <a:ext cx="42099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Success rate: 88.03%</a:t>
            </a:r>
            <a:endParaRPr lang="ro-RO" sz="2000" b="1" dirty="0"/>
          </a:p>
        </p:txBody>
      </p:sp>
      <p:graphicFrame>
        <p:nvGraphicFramePr>
          <p:cNvPr id="8" name="Diagramă 7">
            <a:extLst>
              <a:ext uri="{FF2B5EF4-FFF2-40B4-BE49-F238E27FC236}">
                <a16:creationId xmlns:a16="http://schemas.microsoft.com/office/drawing/2014/main" id="{AC1FA53E-20AE-7B07-BBF8-69D9C78CA0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7732830"/>
              </p:ext>
            </p:extLst>
          </p:nvPr>
        </p:nvGraphicFramePr>
        <p:xfrm>
          <a:off x="6198740" y="1900706"/>
          <a:ext cx="5406162" cy="3395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92552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u 1">
            <a:extLst>
              <a:ext uri="{FF2B5EF4-FFF2-40B4-BE49-F238E27FC236}">
                <a16:creationId xmlns:a16="http://schemas.microsoft.com/office/drawing/2014/main" id="{7B8AE5C5-48A2-7818-6A31-C2A5C693A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74851"/>
            <a:ext cx="9905998" cy="1478570"/>
          </a:xfrm>
        </p:spPr>
        <p:txBody>
          <a:bodyPr/>
          <a:lstStyle/>
          <a:p>
            <a:r>
              <a:rPr lang="en-US" cap="none" dirty="0"/>
              <a:t>Step 2: Preprocess the extracted logos</a:t>
            </a:r>
            <a:endParaRPr lang="ro-RO" cap="none" dirty="0"/>
          </a:p>
        </p:txBody>
      </p:sp>
      <p:sp>
        <p:nvSpPr>
          <p:cNvPr id="3" name="Substituent conținut 2">
            <a:extLst>
              <a:ext uri="{FF2B5EF4-FFF2-40B4-BE49-F238E27FC236}">
                <a16:creationId xmlns:a16="http://schemas.microsoft.com/office/drawing/2014/main" id="{0B242A20-5ED8-7B85-F119-64D9A85A3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Why preprocessing is necessary?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 Logos come in </a:t>
            </a:r>
            <a:r>
              <a:rPr lang="en-US" sz="2800" dirty="0">
                <a:solidFill>
                  <a:srgbClr val="FFFF00"/>
                </a:solidFill>
              </a:rPr>
              <a:t>different formats and sizes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 Some images are </a:t>
            </a:r>
            <a:r>
              <a:rPr lang="en-US" sz="2800" dirty="0">
                <a:solidFill>
                  <a:srgbClr val="FFFF00"/>
                </a:solidFill>
              </a:rPr>
              <a:t>too small </a:t>
            </a:r>
            <a:r>
              <a:rPr lang="en-US" sz="2800" dirty="0"/>
              <a:t>(favicons)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2800" dirty="0"/>
              <a:t> To improve clustering, we need </a:t>
            </a:r>
            <a:r>
              <a:rPr lang="en-US" sz="2800" dirty="0">
                <a:solidFill>
                  <a:srgbClr val="FFFF00"/>
                </a:solidFill>
              </a:rPr>
              <a:t>standardization</a:t>
            </a:r>
            <a:endParaRPr lang="ro-RO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63540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ă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1013</TotalTime>
  <Words>1412</Words>
  <Application>Microsoft Office PowerPoint</Application>
  <PresentationFormat>Ecran lat</PresentationFormat>
  <Paragraphs>147</Paragraphs>
  <Slides>28</Slides>
  <Notes>1</Notes>
  <HiddenSlides>0</HiddenSlides>
  <MMClips>0</MMClips>
  <ScaleCrop>false</ScaleCrop>
  <HeadingPairs>
    <vt:vector size="6" baseType="variant">
      <vt:variant>
        <vt:lpstr>Fonturi utilizate</vt:lpstr>
      </vt:variant>
      <vt:variant>
        <vt:i4>5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28</vt:i4>
      </vt:variant>
    </vt:vector>
  </HeadingPairs>
  <TitlesOfParts>
    <vt:vector size="34" baseType="lpstr">
      <vt:lpstr>Aptos</vt:lpstr>
      <vt:lpstr>Arial</vt:lpstr>
      <vt:lpstr>Calibri</vt:lpstr>
      <vt:lpstr>Tw Cen MT</vt:lpstr>
      <vt:lpstr>Wingdings</vt:lpstr>
      <vt:lpstr>Circuit</vt:lpstr>
      <vt:lpstr>Logos Similarity project</vt:lpstr>
      <vt:lpstr>Table of contents</vt:lpstr>
      <vt:lpstr>The flow of the project</vt:lpstr>
      <vt:lpstr>Step 1 – Data extraction</vt:lpstr>
      <vt:lpstr>Data extraction workflow</vt:lpstr>
      <vt:lpstr>Finding logos in websites</vt:lpstr>
      <vt:lpstr>Extraction process – key components</vt:lpstr>
      <vt:lpstr>Statistics of the extracted logos</vt:lpstr>
      <vt:lpstr>Step 2: Preprocess the extracted logos</vt:lpstr>
      <vt:lpstr>Verify the URL types</vt:lpstr>
      <vt:lpstr>Preprocessing actions </vt:lpstr>
      <vt:lpstr>Handling different file formats</vt:lpstr>
      <vt:lpstr>Standardizing logo sizes</vt:lpstr>
      <vt:lpstr>Improving image contrast </vt:lpstr>
      <vt:lpstr>Storing processed logos </vt:lpstr>
      <vt:lpstr>Step 3: Analyze &amp; cluster the logos</vt:lpstr>
      <vt:lpstr>Feature extraction &amp; clustering </vt:lpstr>
      <vt:lpstr>Model architecture</vt:lpstr>
      <vt:lpstr>Data preprocessing for the model</vt:lpstr>
      <vt:lpstr>Training &amp; feature extraction</vt:lpstr>
      <vt:lpstr>Clustering with DBSCAN</vt:lpstr>
      <vt:lpstr>Results - grouped logos</vt:lpstr>
      <vt:lpstr>Prezentare PowerPoint</vt:lpstr>
      <vt:lpstr>Group example displaying</vt:lpstr>
      <vt:lpstr>Conclusions and key takeaways </vt:lpstr>
      <vt:lpstr>Key learnings and challenges </vt:lpstr>
      <vt:lpstr>Future improvements and next steps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Georgian Ion</dc:creator>
  <cp:lastModifiedBy>Georgian Ion</cp:lastModifiedBy>
  <cp:revision>2</cp:revision>
  <dcterms:created xsi:type="dcterms:W3CDTF">2025-03-17T09:52:31Z</dcterms:created>
  <dcterms:modified xsi:type="dcterms:W3CDTF">2025-03-18T12:32:11Z</dcterms:modified>
</cp:coreProperties>
</file>