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4" r:id="rId9"/>
    <p:sldId id="265" r:id="rId10"/>
    <p:sldId id="266"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p:restoredTop sz="77143"/>
  </p:normalViewPr>
  <p:slideViewPr>
    <p:cSldViewPr snapToGrid="0">
      <p:cViewPr varScale="1">
        <p:scale>
          <a:sx n="97" d="100"/>
          <a:sy n="97" d="100"/>
        </p:scale>
        <p:origin x="1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094C7-FAAF-5948-8FAB-031B1E569055}" type="datetimeFigureOut">
              <a:rPr lang="en-US" smtClean="0"/>
              <a:t>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77A71-9608-6A47-88F0-DC0BDC90D6C4}" type="slidenum">
              <a:rPr lang="en-US" smtClean="0"/>
              <a:t>‹#›</a:t>
            </a:fld>
            <a:endParaRPr lang="en-US"/>
          </a:p>
        </p:txBody>
      </p:sp>
    </p:spTree>
    <p:extLst>
      <p:ext uri="{BB962C8B-B14F-4D97-AF65-F5344CB8AC3E}">
        <p14:creationId xmlns:p14="http://schemas.microsoft.com/office/powerpoint/2010/main" val="163297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linear regression we then nail down the two betas by the following equation</a:t>
            </a:r>
          </a:p>
        </p:txBody>
      </p:sp>
      <p:sp>
        <p:nvSpPr>
          <p:cNvPr id="4" name="Slide Number Placeholder 3"/>
          <p:cNvSpPr>
            <a:spLocks noGrp="1"/>
          </p:cNvSpPr>
          <p:nvPr>
            <p:ph type="sldNum" sz="quarter" idx="5"/>
          </p:nvPr>
        </p:nvSpPr>
        <p:spPr/>
        <p:txBody>
          <a:bodyPr/>
          <a:lstStyle/>
          <a:p>
            <a:fld id="{A1D77A71-9608-6A47-88F0-DC0BDC90D6C4}" type="slidenum">
              <a:rPr lang="en-US" smtClean="0"/>
              <a:t>5</a:t>
            </a:fld>
            <a:endParaRPr lang="en-US"/>
          </a:p>
        </p:txBody>
      </p:sp>
    </p:spTree>
    <p:extLst>
      <p:ext uri="{BB962C8B-B14F-4D97-AF65-F5344CB8AC3E}">
        <p14:creationId xmlns:p14="http://schemas.microsoft.com/office/powerpoint/2010/main" val="66003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X, U here are all random variables, with U being defined by Y and X. Not this is statistical, that is the two betas can be anything</a:t>
            </a:r>
          </a:p>
          <a:p>
            <a:r>
              <a:rPr lang="en-US" dirty="0"/>
              <a:t>Not, here we are using expectations, that is we are talking about the population, and not inference</a:t>
            </a:r>
          </a:p>
          <a:p>
            <a:r>
              <a:rPr lang="en-US" dirty="0"/>
              <a:t>Why these assumptions? E[U] is simple, we want the fitted model to have an average error of 0</a:t>
            </a:r>
          </a:p>
          <a:p>
            <a:r>
              <a:rPr lang="en-US" dirty="0"/>
              <a:t>E[UX] is more complex, what this implies is </a:t>
            </a:r>
            <a:r>
              <a:rPr lang="en-US" dirty="0" err="1"/>
              <a:t>Cov</a:t>
            </a:r>
            <a:r>
              <a:rPr lang="en-US" dirty="0"/>
              <a:t>[UX] = E[UX] – E[U] E[X] = 0. So U and X are not linearly correlated</a:t>
            </a:r>
          </a:p>
        </p:txBody>
      </p:sp>
      <p:sp>
        <p:nvSpPr>
          <p:cNvPr id="4" name="Slide Number Placeholder 3"/>
          <p:cNvSpPr>
            <a:spLocks noGrp="1"/>
          </p:cNvSpPr>
          <p:nvPr>
            <p:ph type="sldNum" sz="quarter" idx="5"/>
          </p:nvPr>
        </p:nvSpPr>
        <p:spPr/>
        <p:txBody>
          <a:bodyPr/>
          <a:lstStyle/>
          <a:p>
            <a:fld id="{A1D77A71-9608-6A47-88F0-DC0BDC90D6C4}" type="slidenum">
              <a:rPr lang="en-US" smtClean="0"/>
              <a:t>6</a:t>
            </a:fld>
            <a:endParaRPr lang="en-US"/>
          </a:p>
        </p:txBody>
      </p:sp>
    </p:spTree>
    <p:extLst>
      <p:ext uri="{BB962C8B-B14F-4D97-AF65-F5344CB8AC3E}">
        <p14:creationId xmlns:p14="http://schemas.microsoft.com/office/powerpoint/2010/main" val="359565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we get how much Y and X vary together over how much X vary.</a:t>
            </a:r>
          </a:p>
          <a:p>
            <a:r>
              <a:rPr lang="en-US" dirty="0"/>
              <a:t>Why is Var of X below: lets think of a line, what happen of X is stretched while X, Y remains the same, while the slope drops</a:t>
            </a:r>
          </a:p>
          <a:p>
            <a:endParaRPr lang="en-US" dirty="0"/>
          </a:p>
          <a:p>
            <a:endParaRPr lang="en-US" dirty="0"/>
          </a:p>
        </p:txBody>
      </p:sp>
      <p:sp>
        <p:nvSpPr>
          <p:cNvPr id="4" name="Slide Number Placeholder 3"/>
          <p:cNvSpPr>
            <a:spLocks noGrp="1"/>
          </p:cNvSpPr>
          <p:nvPr>
            <p:ph type="sldNum" sz="quarter" idx="5"/>
          </p:nvPr>
        </p:nvSpPr>
        <p:spPr/>
        <p:txBody>
          <a:bodyPr/>
          <a:lstStyle/>
          <a:p>
            <a:fld id="{A1D77A71-9608-6A47-88F0-DC0BDC90D6C4}" type="slidenum">
              <a:rPr lang="en-US" smtClean="0"/>
              <a:t>7</a:t>
            </a:fld>
            <a:endParaRPr lang="en-US"/>
          </a:p>
        </p:txBody>
      </p:sp>
    </p:spTree>
    <p:extLst>
      <p:ext uri="{BB962C8B-B14F-4D97-AF65-F5344CB8AC3E}">
        <p14:creationId xmlns:p14="http://schemas.microsoft.com/office/powerpoint/2010/main" val="210411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may say how does this relate to the normal OLS estimator</a:t>
            </a:r>
          </a:p>
          <a:p>
            <a:r>
              <a:rPr lang="en-US" dirty="0"/>
              <a:t>Okay lets try to solve the question of OLS, you will see the first order conditions are exactly the assumptions above. So this is in fact the same problem.</a:t>
            </a:r>
          </a:p>
          <a:p>
            <a:r>
              <a:rPr lang="en-US" dirty="0"/>
              <a:t>Alternatively, we can say this is a projection onto the vector space of X, what is left is the part diagonal to Y. This might be not that easy to see in 2D, but ones we draw this in 3D everything is very clear. The key is to see the beta_0 not as a separate intercept, but as a different dimension</a:t>
            </a:r>
          </a:p>
          <a:p>
            <a:r>
              <a:rPr lang="en-US" dirty="0"/>
              <a:t>This is all slightly abstract, but ones you get into metrics, you need to get accustomed to thinking with vectors and matrixes, because that is more workable than lots of equations</a:t>
            </a:r>
          </a:p>
          <a:p>
            <a:endParaRPr lang="en-US" dirty="0"/>
          </a:p>
        </p:txBody>
      </p:sp>
      <p:sp>
        <p:nvSpPr>
          <p:cNvPr id="4" name="Slide Number Placeholder 3"/>
          <p:cNvSpPr>
            <a:spLocks noGrp="1"/>
          </p:cNvSpPr>
          <p:nvPr>
            <p:ph type="sldNum" sz="quarter" idx="5"/>
          </p:nvPr>
        </p:nvSpPr>
        <p:spPr/>
        <p:txBody>
          <a:bodyPr/>
          <a:lstStyle/>
          <a:p>
            <a:fld id="{A1D77A71-9608-6A47-88F0-DC0BDC90D6C4}" type="slidenum">
              <a:rPr lang="en-US" smtClean="0"/>
              <a:t>8</a:t>
            </a:fld>
            <a:endParaRPr lang="en-US"/>
          </a:p>
        </p:txBody>
      </p:sp>
    </p:spTree>
    <p:extLst>
      <p:ext uri="{BB962C8B-B14F-4D97-AF65-F5344CB8AC3E}">
        <p14:creationId xmlns:p14="http://schemas.microsoft.com/office/powerpoint/2010/main" val="361255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set that aside and consider a different question. When we are looking at models, we are often considered with a variable called R^2</a:t>
            </a:r>
          </a:p>
          <a:p>
            <a:r>
              <a:rPr lang="en-US" dirty="0"/>
              <a:t>I am not going to how this is calculated, but R^2 measures how good the fit is. The larger the R^2, the better the fit. It can also be seen as the squared correlation between Y and fitted Y.</a:t>
            </a:r>
          </a:p>
          <a:p>
            <a:r>
              <a:rPr lang="en-US" dirty="0"/>
              <a:t>Or alternatively, as the percentage of variation of the data that is covered by the model.</a:t>
            </a:r>
          </a:p>
          <a:p>
            <a:r>
              <a:rPr lang="en-US" dirty="0"/>
              <a:t>Please note, in linear regression, R^2 is always smaller </a:t>
            </a:r>
            <a:r>
              <a:rPr lang="en-US"/>
              <a:t>than 1</a:t>
            </a:r>
            <a:endParaRPr lang="en-US" dirty="0"/>
          </a:p>
        </p:txBody>
      </p:sp>
      <p:sp>
        <p:nvSpPr>
          <p:cNvPr id="4" name="Slide Number Placeholder 3"/>
          <p:cNvSpPr>
            <a:spLocks noGrp="1"/>
          </p:cNvSpPr>
          <p:nvPr>
            <p:ph type="sldNum" sz="quarter" idx="5"/>
          </p:nvPr>
        </p:nvSpPr>
        <p:spPr/>
        <p:txBody>
          <a:bodyPr/>
          <a:lstStyle/>
          <a:p>
            <a:fld id="{A1D77A71-9608-6A47-88F0-DC0BDC90D6C4}" type="slidenum">
              <a:rPr lang="en-US" smtClean="0"/>
              <a:t>9</a:t>
            </a:fld>
            <a:endParaRPr lang="en-US"/>
          </a:p>
        </p:txBody>
      </p:sp>
    </p:spTree>
    <p:extLst>
      <p:ext uri="{BB962C8B-B14F-4D97-AF65-F5344CB8AC3E}">
        <p14:creationId xmlns:p14="http://schemas.microsoft.com/office/powerpoint/2010/main" val="2573277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think of inference within the sample. Recall how we can use the plug in principle. – sample analogues to population stats. This uses the weak law of large numbers.  We also need a few more theorems to prove this is true in the multivariate case. It is sufficient for now to know that the plug in principle works for the general steps of linear regression and we can directly define the inference sample stats from the population ones. </a:t>
            </a:r>
          </a:p>
        </p:txBody>
      </p:sp>
      <p:sp>
        <p:nvSpPr>
          <p:cNvPr id="4" name="Slide Number Placeholder 3"/>
          <p:cNvSpPr>
            <a:spLocks noGrp="1"/>
          </p:cNvSpPr>
          <p:nvPr>
            <p:ph type="sldNum" sz="quarter" idx="5"/>
          </p:nvPr>
        </p:nvSpPr>
        <p:spPr/>
        <p:txBody>
          <a:bodyPr/>
          <a:lstStyle/>
          <a:p>
            <a:fld id="{A1D77A71-9608-6A47-88F0-DC0BDC90D6C4}" type="slidenum">
              <a:rPr lang="en-US" smtClean="0"/>
              <a:t>10</a:t>
            </a:fld>
            <a:endParaRPr lang="en-US"/>
          </a:p>
        </p:txBody>
      </p:sp>
    </p:spTree>
    <p:extLst>
      <p:ext uri="{BB962C8B-B14F-4D97-AF65-F5344CB8AC3E}">
        <p14:creationId xmlns:p14="http://schemas.microsoft.com/office/powerpoint/2010/main" val="415366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assumption is normality. This is useful for inference on beta. What this is useful is in estimating the standard error. We would not go into the details of how the estimators of standard error is constructed, since R and </a:t>
            </a:r>
            <a:r>
              <a:rPr lang="en-US" dirty="0" err="1"/>
              <a:t>stata</a:t>
            </a:r>
            <a:r>
              <a:rPr lang="en-US" dirty="0"/>
              <a:t> do a good drop of calculating these stats. But lets talk in general about the categories and why it is important, since it is highly important in how we can interpret linear regressions.</a:t>
            </a:r>
          </a:p>
          <a:p>
            <a:r>
              <a:rPr lang="en-US" dirty="0"/>
              <a:t>This is of course not the only way we can do inference, since we can also do this asymptotically</a:t>
            </a:r>
          </a:p>
          <a:p>
            <a:r>
              <a:rPr lang="en-US" dirty="0"/>
              <a:t>All of this matter if we want to construct the estimator for the variance of beta, which we are not going into details here.</a:t>
            </a:r>
          </a:p>
          <a:p>
            <a:r>
              <a:rPr lang="en-US" dirty="0"/>
              <a:t>A crucial question to consider: homo vs </a:t>
            </a:r>
            <a:r>
              <a:rPr lang="en-US" dirty="0" err="1"/>
              <a:t>hetereskasdatic</a:t>
            </a:r>
            <a:r>
              <a:rPr lang="en-US" dirty="0"/>
              <a:t> error.</a:t>
            </a:r>
          </a:p>
          <a:p>
            <a:r>
              <a:rPr lang="en-US" dirty="0"/>
              <a:t>HC3&lt; HC2 &lt; EHW, more conservative estimates, usually: HC2 or HC3 if </a:t>
            </a:r>
            <a:r>
              <a:rPr lang="en-US" dirty="0" err="1"/>
              <a:t>hereoskedastic</a:t>
            </a:r>
            <a:endParaRPr lang="en-US" dirty="0"/>
          </a:p>
          <a:p>
            <a:endParaRPr lang="en-US" dirty="0"/>
          </a:p>
        </p:txBody>
      </p:sp>
      <p:sp>
        <p:nvSpPr>
          <p:cNvPr id="4" name="Slide Number Placeholder 3"/>
          <p:cNvSpPr>
            <a:spLocks noGrp="1"/>
          </p:cNvSpPr>
          <p:nvPr>
            <p:ph type="sldNum" sz="quarter" idx="5"/>
          </p:nvPr>
        </p:nvSpPr>
        <p:spPr/>
        <p:txBody>
          <a:bodyPr/>
          <a:lstStyle/>
          <a:p>
            <a:fld id="{A1D77A71-9608-6A47-88F0-DC0BDC90D6C4}" type="slidenum">
              <a:rPr lang="en-US" smtClean="0"/>
              <a:t>11</a:t>
            </a:fld>
            <a:endParaRPr lang="en-US"/>
          </a:p>
        </p:txBody>
      </p:sp>
    </p:spTree>
    <p:extLst>
      <p:ext uri="{BB962C8B-B14F-4D97-AF65-F5344CB8AC3E}">
        <p14:creationId xmlns:p14="http://schemas.microsoft.com/office/powerpoint/2010/main" val="380361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think about roughly (not mathematically) how we want to extend all of these to the general continuous case. We still want to assume that D’s affect on Y is the same at each level of D and we want to know on average how much increasing a unit of D would help. This would mean in fact that structural residuals is uncorrelated with treatment. That is other factors that generate Y should not be correlated with the treatment.</a:t>
            </a:r>
          </a:p>
          <a:p>
            <a:r>
              <a:rPr lang="en-US" dirty="0"/>
              <a:t>Give the example of summer, drowning and ice-cream as an example of when </a:t>
            </a:r>
            <a:r>
              <a:rPr lang="en-US"/>
              <a:t>this break.</a:t>
            </a:r>
            <a:endParaRPr lang="en-US" dirty="0"/>
          </a:p>
        </p:txBody>
      </p:sp>
      <p:sp>
        <p:nvSpPr>
          <p:cNvPr id="4" name="Slide Number Placeholder 3"/>
          <p:cNvSpPr>
            <a:spLocks noGrp="1"/>
          </p:cNvSpPr>
          <p:nvPr>
            <p:ph type="sldNum" sz="quarter" idx="5"/>
          </p:nvPr>
        </p:nvSpPr>
        <p:spPr/>
        <p:txBody>
          <a:bodyPr/>
          <a:lstStyle/>
          <a:p>
            <a:fld id="{A1D77A71-9608-6A47-88F0-DC0BDC90D6C4}" type="slidenum">
              <a:rPr lang="en-US" smtClean="0"/>
              <a:t>12</a:t>
            </a:fld>
            <a:endParaRPr lang="en-US"/>
          </a:p>
        </p:txBody>
      </p:sp>
    </p:spTree>
    <p:extLst>
      <p:ext uri="{BB962C8B-B14F-4D97-AF65-F5344CB8AC3E}">
        <p14:creationId xmlns:p14="http://schemas.microsoft.com/office/powerpoint/2010/main" val="100638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AB2-9BA1-8D0C-C89C-FD4969ECC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9C7A42-AAE5-D800-262A-5E66F392B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C58E6E-47F0-7204-F838-DFA269D475F0}"/>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17D96B91-B9CB-7F9E-6C9D-13BC5333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6C4AD-9BEE-3E4A-5933-85C257D4E3DB}"/>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373073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E2B3-14F9-BF29-95BB-E24B94BF2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88F11E-A001-42DA-9BC7-920A28395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2A461-60E9-336F-D5E8-42E084C1FCA0}"/>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5E572019-42B2-E8C8-A44E-DF5B6ADD8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1446A-E0E4-FEC1-C514-1619AA7435BD}"/>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357644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FDB73-7542-8B73-0180-B5BA2F0125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3AB60-4684-C091-44C1-BEA85B512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03631-F807-C575-C4EA-BB22084A2BC7}"/>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11083F2F-4BF7-522A-116F-0467DB6CE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93A28-F1B1-DA3D-AEC0-3DF871D187B0}"/>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184123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9436-2E1E-F94E-FDC7-FD788F766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E688D-E3DA-0427-373A-946A30FD6E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67544-2CEA-EE1A-2F22-9496BBF2246E}"/>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67E857D9-5BB5-E15D-7AAF-24CDC3791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D10B4-6050-F645-7207-5BB6FE5CFDB4}"/>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406211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7E62-67A2-3266-12BF-6B1B97723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5FE687-1BD9-58B2-C8EB-1D8741D24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D073A-C31F-EE0E-EB35-0E9A41193410}"/>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E88F0F11-5DA0-79D7-FC34-8B097C89F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C04D9-1FC4-37FC-AF35-2411EBC666AC}"/>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406334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164C-4AD8-756A-CCF2-D43AB8AB4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73AAF-E1C9-004D-5B65-5488D760C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E7B297-01F4-8C4A-5473-F7A23F6D0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AD198-993F-D6B4-2D17-FB7B9D7DA758}"/>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6" name="Footer Placeholder 5">
            <a:extLst>
              <a:ext uri="{FF2B5EF4-FFF2-40B4-BE49-F238E27FC236}">
                <a16:creationId xmlns:a16="http://schemas.microsoft.com/office/drawing/2014/main" id="{6A6E7D6F-12EB-7679-101F-CFD33D7EF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22F02-8DEB-8304-5EC7-B619FE4F7C49}"/>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107865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C1C0-D5D9-BBA2-614F-FF85F7BCC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FD302-B514-C1D1-D3E3-9AE9228CD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9C481-85BD-4CB4-C263-89155BC303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D7854F-A1E4-0C6F-27F9-32C3AEB55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447D9-4A5E-6E15-3355-5A0C78047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B9102-DDED-E43F-2240-103C5BB7B3C9}"/>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8" name="Footer Placeholder 7">
            <a:extLst>
              <a:ext uri="{FF2B5EF4-FFF2-40B4-BE49-F238E27FC236}">
                <a16:creationId xmlns:a16="http://schemas.microsoft.com/office/drawing/2014/main" id="{195F23C7-5FAD-880F-032D-37911B0427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A81072-3839-5A57-73C4-6C8CC4A45BF5}"/>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50143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3737-26B7-A32F-53E0-2CF1033CC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BAECFA-2467-7512-3C2A-E12C858A1010}"/>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4" name="Footer Placeholder 3">
            <a:extLst>
              <a:ext uri="{FF2B5EF4-FFF2-40B4-BE49-F238E27FC236}">
                <a16:creationId xmlns:a16="http://schemas.microsoft.com/office/drawing/2014/main" id="{2E58BECE-BAD1-3AC0-9130-CEDCCD150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4BD5C7-C16A-E5C7-6C79-799F1641FD71}"/>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292663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EDC28-CAAF-1D91-760A-4640CE3E47D4}"/>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3" name="Footer Placeholder 2">
            <a:extLst>
              <a:ext uri="{FF2B5EF4-FFF2-40B4-BE49-F238E27FC236}">
                <a16:creationId xmlns:a16="http://schemas.microsoft.com/office/drawing/2014/main" id="{EA8A96EF-E55F-BA93-3650-209257E454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51C278-77C4-8DCE-DC18-14BE1A246795}"/>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169368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A045-63AA-9484-069D-7B0A635BA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BC6B86-2131-2A60-7F32-A2F273376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A9FE1F-4B66-FB76-E111-84FEC7CF7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1183E-3789-3712-4B5F-1F1057C21F59}"/>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6" name="Footer Placeholder 5">
            <a:extLst>
              <a:ext uri="{FF2B5EF4-FFF2-40B4-BE49-F238E27FC236}">
                <a16:creationId xmlns:a16="http://schemas.microsoft.com/office/drawing/2014/main" id="{77E08910-57D2-E8AE-32BA-8A95BA948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68D09-B268-0272-00C1-4404C6D099BC}"/>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382523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DE5A-754E-A83F-A4D8-75AC07BAB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6F97F-73E8-807B-9869-86B2EFF1A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CA1DA6-BAE7-6CE3-C7E6-35FD168A5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DC02B-0E9A-134C-C93F-BF900E7A05E8}"/>
              </a:ext>
            </a:extLst>
          </p:cNvPr>
          <p:cNvSpPr>
            <a:spLocks noGrp="1"/>
          </p:cNvSpPr>
          <p:nvPr>
            <p:ph type="dt" sz="half" idx="10"/>
          </p:nvPr>
        </p:nvSpPr>
        <p:spPr/>
        <p:txBody>
          <a:bodyPr/>
          <a:lstStyle/>
          <a:p>
            <a:fld id="{CC1A8B04-1453-564F-A605-7CE1E074100F}" type="datetimeFigureOut">
              <a:rPr lang="en-US" smtClean="0"/>
              <a:t>1/4/24</a:t>
            </a:fld>
            <a:endParaRPr lang="en-US"/>
          </a:p>
        </p:txBody>
      </p:sp>
      <p:sp>
        <p:nvSpPr>
          <p:cNvPr id="6" name="Footer Placeholder 5">
            <a:extLst>
              <a:ext uri="{FF2B5EF4-FFF2-40B4-BE49-F238E27FC236}">
                <a16:creationId xmlns:a16="http://schemas.microsoft.com/office/drawing/2014/main" id="{06BF86A1-6041-D7C5-B9B1-9F86E5B45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DD62C-7893-E581-1E5A-24C812CFBCB2}"/>
              </a:ext>
            </a:extLst>
          </p:cNvPr>
          <p:cNvSpPr>
            <a:spLocks noGrp="1"/>
          </p:cNvSpPr>
          <p:nvPr>
            <p:ph type="sldNum" sz="quarter" idx="12"/>
          </p:nvPr>
        </p:nvSpPr>
        <p:spPr/>
        <p:txBody>
          <a:bodyPr/>
          <a:lstStyle/>
          <a:p>
            <a:fld id="{FB1D338A-F7B3-B14F-A56E-BD0A6CFEBBCC}" type="slidenum">
              <a:rPr lang="en-US" smtClean="0"/>
              <a:t>‹#›</a:t>
            </a:fld>
            <a:endParaRPr lang="en-US"/>
          </a:p>
        </p:txBody>
      </p:sp>
    </p:spTree>
    <p:extLst>
      <p:ext uri="{BB962C8B-B14F-4D97-AF65-F5344CB8AC3E}">
        <p14:creationId xmlns:p14="http://schemas.microsoft.com/office/powerpoint/2010/main" val="99162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6A1AD-FBB0-5E3C-B7D8-335E1DFCE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B831B2-3FF6-8026-9951-EC60346E6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72037-F766-524D-2677-12BDBCFC6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A8B04-1453-564F-A605-7CE1E074100F}" type="datetimeFigureOut">
              <a:rPr lang="en-US" smtClean="0"/>
              <a:t>1/4/24</a:t>
            </a:fld>
            <a:endParaRPr lang="en-US"/>
          </a:p>
        </p:txBody>
      </p:sp>
      <p:sp>
        <p:nvSpPr>
          <p:cNvPr id="5" name="Footer Placeholder 4">
            <a:extLst>
              <a:ext uri="{FF2B5EF4-FFF2-40B4-BE49-F238E27FC236}">
                <a16:creationId xmlns:a16="http://schemas.microsoft.com/office/drawing/2014/main" id="{18097EA2-2B23-7BFD-4BB7-4EB665718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584194-639B-CF25-62BF-947F050C5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D338A-F7B3-B14F-A56E-BD0A6CFEBBCC}" type="slidenum">
              <a:rPr lang="en-US" smtClean="0"/>
              <a:t>‹#›</a:t>
            </a:fld>
            <a:endParaRPr lang="en-US"/>
          </a:p>
        </p:txBody>
      </p:sp>
    </p:spTree>
    <p:extLst>
      <p:ext uri="{BB962C8B-B14F-4D97-AF65-F5344CB8AC3E}">
        <p14:creationId xmlns:p14="http://schemas.microsoft.com/office/powerpoint/2010/main" val="178520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750A-2DE3-4335-4ED2-EE137AF32047}"/>
              </a:ext>
            </a:extLst>
          </p:cNvPr>
          <p:cNvSpPr>
            <a:spLocks noGrp="1"/>
          </p:cNvSpPr>
          <p:nvPr>
            <p:ph type="ctrTitle"/>
          </p:nvPr>
        </p:nvSpPr>
        <p:spPr/>
        <p:txBody>
          <a:bodyPr/>
          <a:lstStyle/>
          <a:p>
            <a:r>
              <a:rPr lang="en-US" dirty="0"/>
              <a:t>Review of Autumn Quarter</a:t>
            </a:r>
          </a:p>
        </p:txBody>
      </p:sp>
      <p:sp>
        <p:nvSpPr>
          <p:cNvPr id="3" name="Subtitle 2">
            <a:extLst>
              <a:ext uri="{FF2B5EF4-FFF2-40B4-BE49-F238E27FC236}">
                <a16:creationId xmlns:a16="http://schemas.microsoft.com/office/drawing/2014/main" id="{2D14E0E1-0336-46AF-5346-CDBBFA73843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3562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 (Sample)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endParaRPr lang="en-US" b="0" dirty="0"/>
              </a:p>
              <a:p>
                <a:r>
                  <a:rPr lang="en-US" dirty="0"/>
                  <a:t>Recall: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r>
                  <a:rPr lang="en-US" b="0" dirty="0"/>
                  <a:t> </a:t>
                </a:r>
                <a14:m>
                  <m:oMath xmlns:m="http://schemas.openxmlformats.org/officeDocument/2006/math">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𝑝</m:t>
                        </m:r>
                      </m:e>
                    </m:groupChr>
                  </m:oMath>
                </a14:m>
                <a:r>
                  <a:rPr lang="en-US" b="0" dirty="0"/>
                  <a:t>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 </m:t>
                    </m:r>
                  </m:oMath>
                </a14:m>
                <a:r>
                  <a:rPr lang="en-US" b="0" dirty="0"/>
                  <a:t>by WLLN if  Var(X) &lt; infinity</a:t>
                </a:r>
              </a:p>
              <a:p>
                <a:r>
                  <a:rPr lang="en-US" dirty="0"/>
                  <a:t>OLS: minimize</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𝐸𝑆𝑆</m:t>
                        </m:r>
                      </m:num>
                      <m:den>
                        <m:r>
                          <a:rPr lang="en-US" b="0" i="1" smtClean="0">
                            <a:latin typeface="Cambria Math" panose="02040503050406030204" pitchFamily="18" charset="0"/>
                          </a:rPr>
                          <m:t>𝑇𝑆𝑆</m:t>
                        </m:r>
                      </m:den>
                    </m:f>
                  </m:oMath>
                </a14:m>
                <a:endParaRPr lang="en-US" b="0" dirty="0"/>
              </a:p>
              <a:p>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2616"/>
                </a:stretch>
              </a:blipFill>
            </p:spPr>
            <p:txBody>
              <a:bodyPr/>
              <a:lstStyle/>
              <a:p>
                <a:r>
                  <a:rPr lang="en-US">
                    <a:noFill/>
                  </a:rPr>
                  <a:t> </a:t>
                </a:r>
              </a:p>
            </p:txBody>
          </p:sp>
        </mc:Fallback>
      </mc:AlternateContent>
    </p:spTree>
    <p:extLst>
      <p:ext uri="{BB962C8B-B14F-4D97-AF65-F5344CB8AC3E}">
        <p14:creationId xmlns:p14="http://schemas.microsoft.com/office/powerpoint/2010/main" val="98195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 (Sample)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endParaRPr lang="en-US" b="0" dirty="0"/>
              </a:p>
              <a:p>
                <a:r>
                  <a:rPr lang="en-US" dirty="0"/>
                  <a:t>Recall: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r>
                  <a:rPr lang="en-US" b="0" dirty="0"/>
                  <a:t> </a:t>
                </a:r>
                <a14:m>
                  <m:oMath xmlns:m="http://schemas.openxmlformats.org/officeDocument/2006/math">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𝑝</m:t>
                        </m:r>
                      </m:e>
                    </m:groupChr>
                  </m:oMath>
                </a14:m>
                <a:r>
                  <a:rPr lang="en-US" b="0" dirty="0"/>
                  <a:t>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 </m:t>
                    </m:r>
                  </m:oMath>
                </a14:m>
                <a:r>
                  <a:rPr lang="en-US" b="0" dirty="0"/>
                  <a:t>by WLLN if  Var(X) &lt; infinity</a:t>
                </a:r>
              </a:p>
              <a:p>
                <a:r>
                  <a:rPr lang="en-US" dirty="0"/>
                  <a:t>OLS: minimize</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𝐸𝑆𝑆</m:t>
                        </m:r>
                      </m:num>
                      <m:den>
                        <m:r>
                          <a:rPr lang="en-US" b="0" i="1" smtClean="0">
                            <a:latin typeface="Cambria Math" panose="02040503050406030204" pitchFamily="18" charset="0"/>
                          </a:rPr>
                          <m:t>𝑇𝑆𝑆</m:t>
                        </m:r>
                      </m:den>
                    </m:f>
                  </m:oMath>
                </a14:m>
                <a:endParaRPr lang="en-US" b="0" dirty="0"/>
              </a:p>
              <a:p>
                <a:r>
                  <a:rPr lang="en-US" dirty="0"/>
                  <a:t>A common assumption: conditional distribution of Y given X is normal</a:t>
                </a:r>
              </a:p>
              <a:p>
                <a:r>
                  <a:rPr lang="en-US" dirty="0"/>
                  <a:t>A critical question: </a:t>
                </a:r>
                <a:r>
                  <a:rPr lang="en-US" dirty="0" err="1"/>
                  <a:t>homoskedastic</a:t>
                </a:r>
                <a:r>
                  <a:rPr lang="en-US" dirty="0"/>
                  <a:t> vs heteroskedastic data</a:t>
                </a:r>
              </a:p>
              <a:p>
                <a:r>
                  <a:rPr lang="en-US" dirty="0"/>
                  <a:t>Common estimators of inference: EHW(plug in), HC2, HC3</a:t>
                </a:r>
              </a:p>
              <a:p>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2616" r="-603"/>
                </a:stretch>
              </a:blipFill>
            </p:spPr>
            <p:txBody>
              <a:bodyPr/>
              <a:lstStyle/>
              <a:p>
                <a:r>
                  <a:rPr lang="en-US">
                    <a:noFill/>
                  </a:rPr>
                  <a:t> </a:t>
                </a:r>
              </a:p>
            </p:txBody>
          </p:sp>
        </mc:Fallback>
      </mc:AlternateContent>
    </p:spTree>
    <p:extLst>
      <p:ext uri="{BB962C8B-B14F-4D97-AF65-F5344CB8AC3E}">
        <p14:creationId xmlns:p14="http://schemas.microsoft.com/office/powerpoint/2010/main" val="71298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A325-7DB1-43E9-043C-AFB70AF7943B}"/>
              </a:ext>
            </a:extLst>
          </p:cNvPr>
          <p:cNvSpPr>
            <a:spLocks noGrp="1"/>
          </p:cNvSpPr>
          <p:nvPr>
            <p:ph type="title"/>
          </p:nvPr>
        </p:nvSpPr>
        <p:spPr/>
        <p:txBody>
          <a:bodyPr/>
          <a:lstStyle/>
          <a:p>
            <a:r>
              <a:rPr lang="en-US" dirty="0"/>
              <a:t>Establishing causality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1FB39D-35F5-E377-5885-C078383C46C4}"/>
                  </a:ext>
                </a:extLst>
              </p:cNvPr>
              <p:cNvSpPr>
                <a:spLocks noGrp="1"/>
              </p:cNvSpPr>
              <p:nvPr>
                <p:ph idx="1"/>
              </p:nvPr>
            </p:nvSpPr>
            <p:spPr/>
            <p:txBody>
              <a:bodyPr/>
              <a:lstStyle/>
              <a:p>
                <a:pPr marL="0" indent="0">
                  <a:buNone/>
                </a:pPr>
                <a:r>
                  <a:rPr lang="en-US" dirty="0"/>
                  <a:t>Aim : ATE</a:t>
                </a:r>
              </a:p>
              <a:p>
                <a:pPr marL="0" indent="0">
                  <a:buNone/>
                </a:pPr>
                <a:r>
                  <a:rPr lang="en-US" dirty="0"/>
                  <a:t>Assumption: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oMath>
                </a14:m>
                <a:endParaRPr lang="en-US" dirty="0"/>
              </a:p>
              <a:p>
                <a:pPr marL="0" indent="0">
                  <a:buNone/>
                </a:pPr>
                <a:r>
                  <a:rPr lang="en-US" dirty="0"/>
                  <a:t>Conditional assumption: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𝐴𝑇𝑇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𝑠𝑒𝑙𝑒𝑐𝑡𝑖𝑜𝑛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𝑏𝑖𝑎𝑠</m:t>
                      </m:r>
                    </m:oMath>
                  </m:oMathPara>
                </a14:m>
                <a:endParaRPr lang="en-US" dirty="0"/>
              </a:p>
              <a:p>
                <a:pPr marL="0" indent="0">
                  <a:buNone/>
                </a:pPr>
                <a:r>
                  <a:rPr lang="en-US" dirty="0"/>
                  <a:t>Extend to discrete case: discrete to binary variables</a:t>
                </a:r>
              </a:p>
              <a:p>
                <a:pPr marL="0" indent="0">
                  <a:buNone/>
                </a:pPr>
                <a:r>
                  <a:rPr lang="en-US" dirty="0"/>
                  <a:t>Controls: including X in the equation =&gt; help reduce some limitations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81FB39D-35F5-E377-5885-C078383C46C4}"/>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9506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FCDF-291D-859F-0E34-7E9E55832F0F}"/>
              </a:ext>
            </a:extLst>
          </p:cNvPr>
          <p:cNvSpPr>
            <a:spLocks noGrp="1"/>
          </p:cNvSpPr>
          <p:nvPr>
            <p:ph type="title"/>
          </p:nvPr>
        </p:nvSpPr>
        <p:spPr/>
        <p:txBody>
          <a:bodyPr/>
          <a:lstStyle/>
          <a:p>
            <a:r>
              <a:rPr lang="en-US" dirty="0"/>
              <a:t>Some key things to consider in real application</a:t>
            </a:r>
          </a:p>
        </p:txBody>
      </p:sp>
      <p:sp>
        <p:nvSpPr>
          <p:cNvPr id="3" name="Content Placeholder 2">
            <a:extLst>
              <a:ext uri="{FF2B5EF4-FFF2-40B4-BE49-F238E27FC236}">
                <a16:creationId xmlns:a16="http://schemas.microsoft.com/office/drawing/2014/main" id="{BCA2C1B6-70B5-A85F-118C-123CBE9FABBB}"/>
              </a:ext>
            </a:extLst>
          </p:cNvPr>
          <p:cNvSpPr>
            <a:spLocks noGrp="1"/>
          </p:cNvSpPr>
          <p:nvPr>
            <p:ph idx="1"/>
          </p:nvPr>
        </p:nvSpPr>
        <p:spPr/>
        <p:txBody>
          <a:bodyPr/>
          <a:lstStyle/>
          <a:p>
            <a:r>
              <a:rPr lang="en-US" dirty="0"/>
              <a:t>Omitted variables</a:t>
            </a:r>
          </a:p>
          <a:p>
            <a:r>
              <a:rPr lang="en-US" dirty="0"/>
              <a:t>Measurement error</a:t>
            </a:r>
          </a:p>
          <a:p>
            <a:r>
              <a:rPr lang="en-US" dirty="0"/>
              <a:t>Reverse causality</a:t>
            </a:r>
          </a:p>
          <a:p>
            <a:r>
              <a:rPr lang="en-US"/>
              <a:t>Self selection</a:t>
            </a:r>
          </a:p>
        </p:txBody>
      </p:sp>
    </p:spTree>
    <p:extLst>
      <p:ext uri="{BB962C8B-B14F-4D97-AF65-F5344CB8AC3E}">
        <p14:creationId xmlns:p14="http://schemas.microsoft.com/office/powerpoint/2010/main" val="336261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339B-2A1E-4C68-87ED-AA5474CB9E67}"/>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C82EF1D-48F7-EF71-B4B0-0E03415CB0A3}"/>
              </a:ext>
            </a:extLst>
          </p:cNvPr>
          <p:cNvSpPr>
            <a:spLocks noGrp="1"/>
          </p:cNvSpPr>
          <p:nvPr>
            <p:ph idx="1"/>
          </p:nvPr>
        </p:nvSpPr>
        <p:spPr/>
        <p:txBody>
          <a:bodyPr/>
          <a:lstStyle/>
          <a:p>
            <a:r>
              <a:rPr lang="en-US" dirty="0"/>
              <a:t>3</a:t>
            </a:r>
            <a:r>
              <a:rPr lang="en-US" baseline="30000" dirty="0"/>
              <a:t>rd</a:t>
            </a:r>
            <a:r>
              <a:rPr lang="en-US" dirty="0"/>
              <a:t> year, math spec econ + econ major</a:t>
            </a:r>
          </a:p>
          <a:p>
            <a:r>
              <a:rPr lang="en-US" dirty="0"/>
              <a:t>Interested in applied micro + metrics + spatial economics</a:t>
            </a:r>
          </a:p>
          <a:p>
            <a:r>
              <a:rPr lang="en-US" dirty="0"/>
              <a:t>Feel free to ask me about:</a:t>
            </a:r>
          </a:p>
          <a:p>
            <a:pPr lvl="1"/>
            <a:r>
              <a:rPr lang="en-US" dirty="0"/>
              <a:t>Interesting economics questions (to discuss together)</a:t>
            </a:r>
          </a:p>
          <a:p>
            <a:pPr lvl="1"/>
            <a:r>
              <a:rPr lang="en-US" dirty="0"/>
              <a:t>The economics major + economics course selection</a:t>
            </a:r>
          </a:p>
          <a:p>
            <a:pPr lvl="1"/>
            <a:r>
              <a:rPr lang="en-US" dirty="0"/>
              <a:t>How to find economics research on campus</a:t>
            </a:r>
          </a:p>
        </p:txBody>
      </p:sp>
    </p:spTree>
    <p:extLst>
      <p:ext uri="{BB962C8B-B14F-4D97-AF65-F5344CB8AC3E}">
        <p14:creationId xmlns:p14="http://schemas.microsoft.com/office/powerpoint/2010/main" val="245052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DDD1-27AE-4379-3469-6CABF5A6F518}"/>
              </a:ext>
            </a:extLst>
          </p:cNvPr>
          <p:cNvSpPr>
            <a:spLocks noGrp="1"/>
          </p:cNvSpPr>
          <p:nvPr>
            <p:ph type="title"/>
          </p:nvPr>
        </p:nvSpPr>
        <p:spPr/>
        <p:txBody>
          <a:bodyPr/>
          <a:lstStyle/>
          <a:p>
            <a:r>
              <a:rPr lang="en-US" dirty="0"/>
              <a:t>Plans for Winter Quarter</a:t>
            </a:r>
          </a:p>
        </p:txBody>
      </p:sp>
      <p:sp>
        <p:nvSpPr>
          <p:cNvPr id="3" name="Content Placeholder 2">
            <a:extLst>
              <a:ext uri="{FF2B5EF4-FFF2-40B4-BE49-F238E27FC236}">
                <a16:creationId xmlns:a16="http://schemas.microsoft.com/office/drawing/2014/main" id="{ECE949B2-D512-745F-A370-D2CF1E4BEE4D}"/>
              </a:ext>
            </a:extLst>
          </p:cNvPr>
          <p:cNvSpPr>
            <a:spLocks noGrp="1"/>
          </p:cNvSpPr>
          <p:nvPr>
            <p:ph idx="1"/>
          </p:nvPr>
        </p:nvSpPr>
        <p:spPr/>
        <p:txBody>
          <a:bodyPr/>
          <a:lstStyle/>
          <a:p>
            <a:r>
              <a:rPr lang="en-US" dirty="0"/>
              <a:t>Review material in Autumn quarter</a:t>
            </a:r>
          </a:p>
          <a:p>
            <a:r>
              <a:rPr lang="en-US" dirty="0" err="1"/>
              <a:t>Github</a:t>
            </a:r>
            <a:endParaRPr lang="en-US" dirty="0"/>
          </a:p>
          <a:p>
            <a:r>
              <a:rPr lang="en-US" dirty="0"/>
              <a:t>Latex 101</a:t>
            </a:r>
          </a:p>
          <a:p>
            <a:r>
              <a:rPr lang="en-US" dirty="0"/>
              <a:t>More on </a:t>
            </a:r>
            <a:r>
              <a:rPr lang="en-US" dirty="0" err="1"/>
              <a:t>tidyverse</a:t>
            </a:r>
            <a:r>
              <a:rPr lang="en-US" dirty="0"/>
              <a:t> + ggplot2 in R</a:t>
            </a:r>
          </a:p>
          <a:p>
            <a:r>
              <a:rPr lang="en-US" dirty="0"/>
              <a:t>Instrumental variables</a:t>
            </a:r>
          </a:p>
          <a:p>
            <a:r>
              <a:rPr lang="en-US" dirty="0"/>
              <a:t>Diff-in-diff (if we have time)</a:t>
            </a:r>
          </a:p>
        </p:txBody>
      </p:sp>
    </p:spTree>
    <p:extLst>
      <p:ext uri="{BB962C8B-B14F-4D97-AF65-F5344CB8AC3E}">
        <p14:creationId xmlns:p14="http://schemas.microsoft.com/office/powerpoint/2010/main" val="363077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ADF9-C81B-8179-627B-D96F7118A0B0}"/>
              </a:ext>
            </a:extLst>
          </p:cNvPr>
          <p:cNvSpPr>
            <a:spLocks noGrp="1"/>
          </p:cNvSpPr>
          <p:nvPr>
            <p:ph type="title"/>
          </p:nvPr>
        </p:nvSpPr>
        <p:spPr/>
        <p:txBody>
          <a:bodyPr/>
          <a:lstStyle/>
          <a:p>
            <a:r>
              <a:rPr lang="en-US" dirty="0"/>
              <a:t>Solving the econometrics question</a:t>
            </a:r>
          </a:p>
        </p:txBody>
      </p:sp>
      <p:sp>
        <p:nvSpPr>
          <p:cNvPr id="5" name="Rectangle 4">
            <a:extLst>
              <a:ext uri="{FF2B5EF4-FFF2-40B4-BE49-F238E27FC236}">
                <a16:creationId xmlns:a16="http://schemas.microsoft.com/office/drawing/2014/main" id="{C6D90483-359D-FECB-A5B6-2C72B6E7BE1F}"/>
              </a:ext>
            </a:extLst>
          </p:cNvPr>
          <p:cNvSpPr/>
          <p:nvPr/>
        </p:nvSpPr>
        <p:spPr>
          <a:xfrm>
            <a:off x="838200" y="2070218"/>
            <a:ext cx="2246832" cy="886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12CAC2C7-87A0-2A51-9974-10373565B50B}"/>
              </a:ext>
            </a:extLst>
          </p:cNvPr>
          <p:cNvSpPr txBox="1"/>
          <p:nvPr/>
        </p:nvSpPr>
        <p:spPr>
          <a:xfrm>
            <a:off x="991313" y="2204814"/>
            <a:ext cx="1931350" cy="646331"/>
          </a:xfrm>
          <a:prstGeom prst="rect">
            <a:avLst/>
          </a:prstGeom>
          <a:noFill/>
        </p:spPr>
        <p:txBody>
          <a:bodyPr wrap="square" rtlCol="0">
            <a:spAutoFit/>
          </a:bodyPr>
          <a:lstStyle/>
          <a:p>
            <a:r>
              <a:rPr lang="en-US" dirty="0"/>
              <a:t>World of Potential Outcomes</a:t>
            </a:r>
          </a:p>
        </p:txBody>
      </p:sp>
      <p:sp>
        <p:nvSpPr>
          <p:cNvPr id="7" name="Rectangle 6">
            <a:extLst>
              <a:ext uri="{FF2B5EF4-FFF2-40B4-BE49-F238E27FC236}">
                <a16:creationId xmlns:a16="http://schemas.microsoft.com/office/drawing/2014/main" id="{958B77A8-BFDE-FFAE-AED3-D36CF95D98A5}"/>
              </a:ext>
            </a:extLst>
          </p:cNvPr>
          <p:cNvSpPr/>
          <p:nvPr/>
        </p:nvSpPr>
        <p:spPr>
          <a:xfrm>
            <a:off x="4511468" y="4282154"/>
            <a:ext cx="2246832" cy="886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850DBCF-72AA-D66C-460B-3BCD99805BA7}"/>
              </a:ext>
            </a:extLst>
          </p:cNvPr>
          <p:cNvSpPr txBox="1"/>
          <p:nvPr/>
        </p:nvSpPr>
        <p:spPr>
          <a:xfrm>
            <a:off x="4946591" y="4540801"/>
            <a:ext cx="1931350" cy="369332"/>
          </a:xfrm>
          <a:prstGeom prst="rect">
            <a:avLst/>
          </a:prstGeom>
          <a:noFill/>
        </p:spPr>
        <p:txBody>
          <a:bodyPr wrap="square" rtlCol="0">
            <a:spAutoFit/>
          </a:bodyPr>
          <a:lstStyle/>
          <a:p>
            <a:r>
              <a:rPr lang="en-US" dirty="0"/>
              <a:t>Population</a:t>
            </a:r>
          </a:p>
        </p:txBody>
      </p:sp>
      <p:sp>
        <p:nvSpPr>
          <p:cNvPr id="9" name="Rectangle 8">
            <a:extLst>
              <a:ext uri="{FF2B5EF4-FFF2-40B4-BE49-F238E27FC236}">
                <a16:creationId xmlns:a16="http://schemas.microsoft.com/office/drawing/2014/main" id="{49348F45-5727-E7C5-FE55-D722CFDDD87C}"/>
              </a:ext>
            </a:extLst>
          </p:cNvPr>
          <p:cNvSpPr/>
          <p:nvPr/>
        </p:nvSpPr>
        <p:spPr>
          <a:xfrm>
            <a:off x="8587811" y="2099793"/>
            <a:ext cx="2246832" cy="886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9C17BE9-7E16-43E1-9A2D-A1A6626ACC12}"/>
              </a:ext>
            </a:extLst>
          </p:cNvPr>
          <p:cNvSpPr txBox="1"/>
          <p:nvPr/>
        </p:nvSpPr>
        <p:spPr>
          <a:xfrm>
            <a:off x="9269337" y="2343313"/>
            <a:ext cx="1931350" cy="369332"/>
          </a:xfrm>
          <a:prstGeom prst="rect">
            <a:avLst/>
          </a:prstGeom>
          <a:noFill/>
        </p:spPr>
        <p:txBody>
          <a:bodyPr wrap="square" rtlCol="0">
            <a:spAutoFit/>
          </a:bodyPr>
          <a:lstStyle/>
          <a:p>
            <a:r>
              <a:rPr lang="en-US" dirty="0"/>
              <a:t>Sample</a:t>
            </a:r>
          </a:p>
        </p:txBody>
      </p:sp>
      <p:cxnSp>
        <p:nvCxnSpPr>
          <p:cNvPr id="12" name="Straight Arrow Connector 11">
            <a:extLst>
              <a:ext uri="{FF2B5EF4-FFF2-40B4-BE49-F238E27FC236}">
                <a16:creationId xmlns:a16="http://schemas.microsoft.com/office/drawing/2014/main" id="{974A4A1F-CA42-4CEE-1476-3C4356A977FE}"/>
              </a:ext>
            </a:extLst>
          </p:cNvPr>
          <p:cNvCxnSpPr/>
          <p:nvPr/>
        </p:nvCxnSpPr>
        <p:spPr>
          <a:xfrm flipH="1" flipV="1">
            <a:off x="2922663" y="2986420"/>
            <a:ext cx="1588805" cy="12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35BFD8-10B5-EA82-9AC8-B3425504616D}"/>
              </a:ext>
            </a:extLst>
          </p:cNvPr>
          <p:cNvSpPr txBox="1"/>
          <p:nvPr/>
        </p:nvSpPr>
        <p:spPr>
          <a:xfrm>
            <a:off x="3604190" y="3221764"/>
            <a:ext cx="1506195" cy="369332"/>
          </a:xfrm>
          <a:prstGeom prst="rect">
            <a:avLst/>
          </a:prstGeom>
          <a:noFill/>
        </p:spPr>
        <p:txBody>
          <a:bodyPr wrap="square" rtlCol="0">
            <a:spAutoFit/>
          </a:bodyPr>
          <a:lstStyle/>
          <a:p>
            <a:r>
              <a:rPr lang="en-US" dirty="0"/>
              <a:t>Identification</a:t>
            </a:r>
          </a:p>
        </p:txBody>
      </p:sp>
      <p:cxnSp>
        <p:nvCxnSpPr>
          <p:cNvPr id="15" name="Straight Arrow Connector 14">
            <a:extLst>
              <a:ext uri="{FF2B5EF4-FFF2-40B4-BE49-F238E27FC236}">
                <a16:creationId xmlns:a16="http://schemas.microsoft.com/office/drawing/2014/main" id="{08F2FD57-7D5A-A7BE-760D-07555DAE09CD}"/>
              </a:ext>
            </a:extLst>
          </p:cNvPr>
          <p:cNvCxnSpPr/>
          <p:nvPr/>
        </p:nvCxnSpPr>
        <p:spPr>
          <a:xfrm flipH="1">
            <a:off x="6877941" y="2986420"/>
            <a:ext cx="2300242" cy="155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4AFA6F-8625-7E68-6BB9-31230716DFCB}"/>
              </a:ext>
            </a:extLst>
          </p:cNvPr>
          <p:cNvSpPr txBox="1"/>
          <p:nvPr/>
        </p:nvSpPr>
        <p:spPr>
          <a:xfrm>
            <a:off x="7088025" y="3226716"/>
            <a:ext cx="1880074" cy="646331"/>
          </a:xfrm>
          <a:prstGeom prst="rect">
            <a:avLst/>
          </a:prstGeom>
          <a:noFill/>
        </p:spPr>
        <p:txBody>
          <a:bodyPr wrap="square" rtlCol="0">
            <a:spAutoFit/>
          </a:bodyPr>
          <a:lstStyle/>
          <a:p>
            <a:r>
              <a:rPr lang="en-US" dirty="0"/>
              <a:t>Statistical inference</a:t>
            </a:r>
          </a:p>
        </p:txBody>
      </p:sp>
      <p:sp>
        <p:nvSpPr>
          <p:cNvPr id="17" name="TextBox 16">
            <a:extLst>
              <a:ext uri="{FF2B5EF4-FFF2-40B4-BE49-F238E27FC236}">
                <a16:creationId xmlns:a16="http://schemas.microsoft.com/office/drawing/2014/main" id="{47161DD9-F91A-F585-8CC9-70E7030F31FE}"/>
              </a:ext>
            </a:extLst>
          </p:cNvPr>
          <p:cNvSpPr txBox="1"/>
          <p:nvPr/>
        </p:nvSpPr>
        <p:spPr>
          <a:xfrm>
            <a:off x="8956704" y="2961855"/>
            <a:ext cx="1931349" cy="338554"/>
          </a:xfrm>
          <a:prstGeom prst="rect">
            <a:avLst/>
          </a:prstGeom>
          <a:noFill/>
        </p:spPr>
        <p:txBody>
          <a:bodyPr wrap="square" rtlCol="0">
            <a:spAutoFit/>
          </a:bodyPr>
          <a:lstStyle/>
          <a:p>
            <a:r>
              <a:rPr lang="en-US" sz="1600" i="1" dirty="0"/>
              <a:t>Sample statistics</a:t>
            </a:r>
          </a:p>
        </p:txBody>
      </p:sp>
      <p:sp>
        <p:nvSpPr>
          <p:cNvPr id="18" name="TextBox 17">
            <a:extLst>
              <a:ext uri="{FF2B5EF4-FFF2-40B4-BE49-F238E27FC236}">
                <a16:creationId xmlns:a16="http://schemas.microsoft.com/office/drawing/2014/main" id="{92DCDF27-05AE-D96B-07DD-C96E7AD62B79}"/>
              </a:ext>
            </a:extLst>
          </p:cNvPr>
          <p:cNvSpPr txBox="1"/>
          <p:nvPr/>
        </p:nvSpPr>
        <p:spPr>
          <a:xfrm>
            <a:off x="4721552" y="5158809"/>
            <a:ext cx="2366473" cy="338554"/>
          </a:xfrm>
          <a:prstGeom prst="rect">
            <a:avLst/>
          </a:prstGeom>
          <a:noFill/>
        </p:spPr>
        <p:txBody>
          <a:bodyPr wrap="square" rtlCol="0">
            <a:spAutoFit/>
          </a:bodyPr>
          <a:lstStyle/>
          <a:p>
            <a:r>
              <a:rPr lang="en-US" sz="1600" i="1" dirty="0"/>
              <a:t>Population statistics</a:t>
            </a:r>
          </a:p>
        </p:txBody>
      </p:sp>
      <p:sp>
        <p:nvSpPr>
          <p:cNvPr id="19" name="TextBox 18">
            <a:extLst>
              <a:ext uri="{FF2B5EF4-FFF2-40B4-BE49-F238E27FC236}">
                <a16:creationId xmlns:a16="http://schemas.microsoft.com/office/drawing/2014/main" id="{C73541AA-A84F-518B-877A-3ED14D838029}"/>
              </a:ext>
            </a:extLst>
          </p:cNvPr>
          <p:cNvSpPr txBox="1"/>
          <p:nvPr/>
        </p:nvSpPr>
        <p:spPr>
          <a:xfrm>
            <a:off x="991313" y="2997821"/>
            <a:ext cx="2366473" cy="338554"/>
          </a:xfrm>
          <a:prstGeom prst="rect">
            <a:avLst/>
          </a:prstGeom>
          <a:noFill/>
        </p:spPr>
        <p:txBody>
          <a:bodyPr wrap="square" rtlCol="0">
            <a:spAutoFit/>
          </a:bodyPr>
          <a:lstStyle/>
          <a:p>
            <a:r>
              <a:rPr lang="en-US" sz="1600" i="1" dirty="0"/>
              <a:t>Casual Relationship</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EF4CEF9-2490-B89A-F7EB-9A0F9CAAFA96}"/>
                  </a:ext>
                </a:extLst>
              </p:cNvPr>
              <p:cNvSpPr txBox="1"/>
              <p:nvPr/>
            </p:nvSpPr>
            <p:spPr>
              <a:xfrm>
                <a:off x="9269337" y="3300409"/>
                <a:ext cx="9656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21" name="TextBox 20">
                <a:extLst>
                  <a:ext uri="{FF2B5EF4-FFF2-40B4-BE49-F238E27FC236}">
                    <a16:creationId xmlns:a16="http://schemas.microsoft.com/office/drawing/2014/main" id="{FEF4CEF9-2490-B89A-F7EB-9A0F9CAAFA96}"/>
                  </a:ext>
                </a:extLst>
              </p:cNvPr>
              <p:cNvSpPr txBox="1">
                <a:spLocks noRot="1" noChangeAspect="1" noMove="1" noResize="1" noEditPoints="1" noAdjustHandles="1" noChangeArrowheads="1" noChangeShapeType="1" noTextEdit="1"/>
              </p:cNvSpPr>
              <p:nvPr/>
            </p:nvSpPr>
            <p:spPr>
              <a:xfrm>
                <a:off x="9269337" y="3300409"/>
                <a:ext cx="965675"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3D1CD41-808F-ABE3-4D2E-15649DA55C58}"/>
                  </a:ext>
                </a:extLst>
              </p:cNvPr>
              <p:cNvSpPr txBox="1"/>
              <p:nvPr/>
            </p:nvSpPr>
            <p:spPr>
              <a:xfrm>
                <a:off x="6605187" y="4688403"/>
                <a:ext cx="9656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oMath>
                  </m:oMathPara>
                </a14:m>
                <a:endParaRPr lang="en-US" dirty="0"/>
              </a:p>
            </p:txBody>
          </p:sp>
        </mc:Choice>
        <mc:Fallback xmlns="">
          <p:sp>
            <p:nvSpPr>
              <p:cNvPr id="22" name="TextBox 21">
                <a:extLst>
                  <a:ext uri="{FF2B5EF4-FFF2-40B4-BE49-F238E27FC236}">
                    <a16:creationId xmlns:a16="http://schemas.microsoft.com/office/drawing/2014/main" id="{93D1CD41-808F-ABE3-4D2E-15649DA55C58}"/>
                  </a:ext>
                </a:extLst>
              </p:cNvPr>
              <p:cNvSpPr txBox="1">
                <a:spLocks noRot="1" noChangeAspect="1" noMove="1" noResize="1" noEditPoints="1" noAdjustHandles="1" noChangeArrowheads="1" noChangeShapeType="1" noTextEdit="1"/>
              </p:cNvSpPr>
              <p:nvPr/>
            </p:nvSpPr>
            <p:spPr>
              <a:xfrm>
                <a:off x="6605187" y="4688403"/>
                <a:ext cx="965675" cy="369332"/>
              </a:xfrm>
              <a:prstGeom prst="rect">
                <a:avLst/>
              </a:prstGeom>
              <a:blipFill>
                <a:blip r:embed="rId3"/>
                <a:stretch>
                  <a:fillRect b="-333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05F1E65-0A00-94A3-6015-7DA57C9EA4EB}"/>
              </a:ext>
            </a:extLst>
          </p:cNvPr>
          <p:cNvSpPr txBox="1"/>
          <p:nvPr/>
        </p:nvSpPr>
        <p:spPr>
          <a:xfrm>
            <a:off x="3121351" y="2527979"/>
            <a:ext cx="965675" cy="369332"/>
          </a:xfrm>
          <a:prstGeom prst="rect">
            <a:avLst/>
          </a:prstGeom>
          <a:noFill/>
        </p:spPr>
        <p:txBody>
          <a:bodyPr wrap="square" rtlCol="0">
            <a:spAutoFit/>
          </a:bodyPr>
          <a:lstStyle/>
          <a:p>
            <a:r>
              <a:rPr lang="en-US" dirty="0"/>
              <a:t>ATE</a:t>
            </a:r>
          </a:p>
        </p:txBody>
      </p:sp>
    </p:spTree>
    <p:extLst>
      <p:ext uri="{BB962C8B-B14F-4D97-AF65-F5344CB8AC3E}">
        <p14:creationId xmlns:p14="http://schemas.microsoft.com/office/powerpoint/2010/main" val="42005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X</m:t>
                    </m:r>
                    <m:r>
                      <a:rPr lang="en-US">
                        <a:latin typeface="Cambria Math" panose="02040503050406030204" pitchFamily="18" charset="0"/>
                      </a:rPr>
                      <m:t>+</m:t>
                    </m:r>
                    <m:r>
                      <m:rPr>
                        <m:sty m:val="p"/>
                      </m:rPr>
                      <a:rPr lang="en-US" b="0" i="0" smtClean="0">
                        <a:latin typeface="Cambria Math" panose="02040503050406030204" pitchFamily="18" charset="0"/>
                      </a:rPr>
                      <m:t>U</m:t>
                    </m:r>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288619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X</m:t>
                    </m:r>
                    <m:r>
                      <a:rPr lang="en-US">
                        <a:latin typeface="Cambria Math" panose="02040503050406030204" pitchFamily="18" charset="0"/>
                      </a:rPr>
                      <m:t>+</m:t>
                    </m:r>
                    <m:r>
                      <m:rPr>
                        <m:sty m:val="p"/>
                      </m:rPr>
                      <a:rPr lang="en-US" b="0" i="0" smtClean="0">
                        <a:latin typeface="Cambria Math" panose="02040503050406030204" pitchFamily="18" charset="0"/>
                      </a:rPr>
                      <m:t>U</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𝑈𝑋</m:t>
                        </m:r>
                      </m:e>
                    </m:d>
                    <m:r>
                      <a:rPr lang="en-US" b="0" i="1" smtClean="0">
                        <a:latin typeface="Cambria Math" panose="02040503050406030204" pitchFamily="18" charset="0"/>
                      </a:rPr>
                      <m:t>=0</m:t>
                    </m:r>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88181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X</m:t>
                    </m:r>
                    <m:r>
                      <a:rPr lang="en-US">
                        <a:latin typeface="Cambria Math" panose="02040503050406030204" pitchFamily="18" charset="0"/>
                      </a:rPr>
                      <m:t>+</m:t>
                    </m:r>
                    <m:r>
                      <m:rPr>
                        <m:sty m:val="p"/>
                      </m:rPr>
                      <a:rPr lang="en-US" b="0" i="0" smtClean="0">
                        <a:latin typeface="Cambria Math" panose="02040503050406030204" pitchFamily="18" charset="0"/>
                      </a:rPr>
                      <m:t>U</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𝑈𝑋</m:t>
                        </m:r>
                      </m:e>
                    </m:d>
                    <m:r>
                      <a:rPr lang="en-US" b="0" i="1" smtClean="0">
                        <a:latin typeface="Cambria Math" panose="02040503050406030204" pitchFamily="18" charset="0"/>
                      </a:rPr>
                      <m:t>=0</m:t>
                    </m:r>
                  </m:oMath>
                </a14:m>
                <a:endParaRPr lang="en-US" b="0" dirty="0"/>
              </a:p>
              <a:p>
                <a:r>
                  <a:rPr lang="en-US" b="0" dirty="0"/>
                  <a:t>Solution: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𝐶𝑜𝑣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𝑉𝑎𝑟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den>
                    </m:f>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240001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X</m:t>
                    </m:r>
                    <m:r>
                      <a:rPr lang="en-US">
                        <a:latin typeface="Cambria Math" panose="02040503050406030204" pitchFamily="18" charset="0"/>
                      </a:rPr>
                      <m:t>+</m:t>
                    </m:r>
                    <m:r>
                      <m:rPr>
                        <m:sty m:val="p"/>
                      </m:rPr>
                      <a:rPr lang="en-US" b="0" i="0" smtClean="0">
                        <a:latin typeface="Cambria Math" panose="02040503050406030204" pitchFamily="18" charset="0"/>
                      </a:rPr>
                      <m:t>U</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𝑈𝑋</m:t>
                        </m:r>
                      </m:e>
                    </m:d>
                    <m:r>
                      <a:rPr lang="en-US" b="0" i="1" smtClean="0">
                        <a:latin typeface="Cambria Math" panose="02040503050406030204" pitchFamily="18" charset="0"/>
                      </a:rPr>
                      <m:t>=0</m:t>
                    </m:r>
                  </m:oMath>
                </a14:m>
                <a:endParaRPr lang="en-US" b="0" dirty="0"/>
              </a:p>
              <a:p>
                <a:r>
                  <a:rPr lang="en-US" b="0" dirty="0"/>
                  <a:t>Solution: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𝐶𝑜𝑣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𝑉𝑎𝑟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den>
                    </m:f>
                  </m:oMath>
                </a14:m>
                <a:endParaRPr lang="en-US" b="0" dirty="0"/>
              </a:p>
              <a:p>
                <a:r>
                  <a:rPr lang="en-US" dirty="0"/>
                  <a:t>OLS: minimize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16323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002-CFA3-0551-9686-DE285426B3C3}"/>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4D93-3D2A-4A75-F8BD-15FA615D732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X</m:t>
                    </m:r>
                    <m:r>
                      <a:rPr lang="en-US">
                        <a:latin typeface="Cambria Math" panose="02040503050406030204" pitchFamily="18" charset="0"/>
                      </a:rPr>
                      <m:t>+</m:t>
                    </m:r>
                    <m:r>
                      <m:rPr>
                        <m:sty m:val="p"/>
                      </m:rPr>
                      <a:rPr lang="en-US" b="0" i="0" smtClean="0">
                        <a:latin typeface="Cambria Math" panose="02040503050406030204" pitchFamily="18" charset="0"/>
                      </a:rPr>
                      <m:t>U</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𝑈𝑋</m:t>
                        </m:r>
                      </m:e>
                    </m:d>
                    <m:r>
                      <a:rPr lang="en-US" b="0" i="1" smtClean="0">
                        <a:latin typeface="Cambria Math" panose="02040503050406030204" pitchFamily="18" charset="0"/>
                      </a:rPr>
                      <m:t>=0</m:t>
                    </m:r>
                  </m:oMath>
                </a14:m>
                <a:endParaRPr lang="en-US" b="0" dirty="0"/>
              </a:p>
              <a:p>
                <a:r>
                  <a:rPr lang="en-US" b="0" dirty="0"/>
                  <a:t>Solution: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𝐶𝑜𝑣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𝑉𝑎𝑟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den>
                    </m:f>
                  </m:oMath>
                </a14:m>
                <a:endParaRPr lang="en-US" b="0" dirty="0"/>
              </a:p>
              <a:p>
                <a:r>
                  <a:rPr lang="en-US" dirty="0"/>
                  <a:t>OLS: minimize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num>
                      <m:den>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oMath>
                </a14:m>
                <a:r>
                  <a:rPr lang="en-US" b="0"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e>
                          <m:sup>
                            <m:r>
                              <a:rPr lang="en-US" b="0" i="1" smtClean="0">
                                <a:latin typeface="Cambria Math" panose="02040503050406030204" pitchFamily="18" charset="0"/>
                              </a:rPr>
                              <m:t>2</m:t>
                            </m:r>
                          </m:sup>
                        </m:sSup>
                      </m:num>
                      <m:den>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den>
                    </m:f>
                  </m:oMath>
                </a14:m>
                <a:r>
                  <a:rPr lang="en-US" b="0"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𝑌</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e>
                          <m:sup>
                            <m:r>
                              <a:rPr lang="en-US" i="1">
                                <a:latin typeface="Cambria Math" panose="02040503050406030204" pitchFamily="18" charset="0"/>
                              </a:rPr>
                              <m:t>2</m:t>
                            </m:r>
                          </m:sup>
                        </m:sSup>
                        <m:r>
                          <a:rPr lang="en-US" i="1">
                            <a:latin typeface="Cambria Math" panose="02040503050406030204" pitchFamily="18" charset="0"/>
                          </a:rPr>
                          <m:t>]</m:t>
                        </m:r>
                      </m:den>
                    </m:f>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134B4D93-3D2A-4A75-F8BD-15FA615D7328}"/>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3321240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7674</TotalTime>
  <Words>1185</Words>
  <Application>Microsoft Macintosh PowerPoint</Application>
  <PresentationFormat>Widescreen</PresentationFormat>
  <Paragraphs>103</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Review of Autumn Quarter</vt:lpstr>
      <vt:lpstr>About myself</vt:lpstr>
      <vt:lpstr>Plans for Winter Quarter</vt:lpstr>
      <vt:lpstr>Solving the econometrics question</vt:lpstr>
      <vt:lpstr>Linear regression</vt:lpstr>
      <vt:lpstr>Linear regression</vt:lpstr>
      <vt:lpstr>Linear regression</vt:lpstr>
      <vt:lpstr>Linear regression</vt:lpstr>
      <vt:lpstr>Linear regression</vt:lpstr>
      <vt:lpstr>Linear regression (Sample)</vt:lpstr>
      <vt:lpstr>Linear regression (Sample)</vt:lpstr>
      <vt:lpstr>Establishing causality</vt:lpstr>
      <vt:lpstr>Some key things to consider in real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Autumn Quarter</dc:title>
  <dc:creator>Georgiana Liang</dc:creator>
  <cp:lastModifiedBy>Georgiana Liang</cp:lastModifiedBy>
  <cp:revision>36</cp:revision>
  <dcterms:created xsi:type="dcterms:W3CDTF">2023-12-18T03:00:03Z</dcterms:created>
  <dcterms:modified xsi:type="dcterms:W3CDTF">2024-01-05T00:55:04Z</dcterms:modified>
</cp:coreProperties>
</file>