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8" r:id="rId3"/>
    <p:sldId id="259" r:id="rId4"/>
    <p:sldId id="260" r:id="rId5"/>
    <p:sldId id="261" r:id="rId6"/>
    <p:sldId id="262"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86"/>
    <p:restoredTop sz="94694"/>
  </p:normalViewPr>
  <p:slideViewPr>
    <p:cSldViewPr snapToGrid="0">
      <p:cViewPr varScale="1">
        <p:scale>
          <a:sx n="121" d="100"/>
          <a:sy n="121" d="100"/>
        </p:scale>
        <p:origin x="8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F6F470-4920-F44F-AB5E-CE0F23D88C17}" type="datetimeFigureOut">
              <a:rPr lang="en-US" smtClean="0"/>
              <a:t>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67C419-421F-594E-A93D-E3D30101BCF5}" type="slidenum">
              <a:rPr lang="en-US" smtClean="0"/>
              <a:t>‹#›</a:t>
            </a:fld>
            <a:endParaRPr lang="en-US"/>
          </a:p>
        </p:txBody>
      </p:sp>
    </p:spTree>
    <p:extLst>
      <p:ext uri="{BB962C8B-B14F-4D97-AF65-F5344CB8AC3E}">
        <p14:creationId xmlns:p14="http://schemas.microsoft.com/office/powerpoint/2010/main" val="288621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Instrumental variables come from the classical question: what do we do if we can not use conditioning to separate out the causal effect. That is, what do we do if there are some unobservable variable that both effect the treatment and result.</a:t>
            </a:r>
          </a:p>
          <a:p>
            <a:r>
              <a:rPr lang="en-US" dirty="0"/>
              <a:t>Lets consider this question with a classical example, the result of schooling on earning.</a:t>
            </a:r>
          </a:p>
        </p:txBody>
      </p:sp>
      <p:sp>
        <p:nvSpPr>
          <p:cNvPr id="4" name="Slide Number Placeholder 3"/>
          <p:cNvSpPr>
            <a:spLocks noGrp="1"/>
          </p:cNvSpPr>
          <p:nvPr>
            <p:ph type="sldNum" sz="quarter" idx="5"/>
          </p:nvPr>
        </p:nvSpPr>
        <p:spPr/>
        <p:txBody>
          <a:bodyPr/>
          <a:lstStyle/>
          <a:p>
            <a:fld id="{7867C419-421F-594E-A93D-E3D30101BCF5}" type="slidenum">
              <a:rPr lang="en-US" smtClean="0"/>
              <a:t>2</a:t>
            </a:fld>
            <a:endParaRPr lang="en-US"/>
          </a:p>
        </p:txBody>
      </p:sp>
    </p:spTree>
    <p:extLst>
      <p:ext uri="{BB962C8B-B14F-4D97-AF65-F5344CB8AC3E}">
        <p14:creationId xmlns:p14="http://schemas.microsoft.com/office/powerpoint/2010/main" val="2107330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on the board</a:t>
            </a:r>
          </a:p>
          <a:p>
            <a:endParaRPr lang="en-US" dirty="0"/>
          </a:p>
        </p:txBody>
      </p:sp>
      <p:sp>
        <p:nvSpPr>
          <p:cNvPr id="4" name="Slide Number Placeholder 3"/>
          <p:cNvSpPr>
            <a:spLocks noGrp="1"/>
          </p:cNvSpPr>
          <p:nvPr>
            <p:ph type="sldNum" sz="quarter" idx="5"/>
          </p:nvPr>
        </p:nvSpPr>
        <p:spPr/>
        <p:txBody>
          <a:bodyPr/>
          <a:lstStyle/>
          <a:p>
            <a:fld id="{7867C419-421F-594E-A93D-E3D30101BCF5}" type="slidenum">
              <a:rPr lang="en-US" smtClean="0"/>
              <a:t>4</a:t>
            </a:fld>
            <a:endParaRPr lang="en-US"/>
          </a:p>
        </p:txBody>
      </p:sp>
    </p:spTree>
    <p:extLst>
      <p:ext uri="{BB962C8B-B14F-4D97-AF65-F5344CB8AC3E}">
        <p14:creationId xmlns:p14="http://schemas.microsoft.com/office/powerpoint/2010/main" val="782585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9F8C3-69A2-BD9F-65E1-A9B79C5A26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C73F0B-2DDE-4DC2-D05B-68848852EC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4F1E96-1382-9AED-5261-7D2960D1E6B6}"/>
              </a:ext>
            </a:extLst>
          </p:cNvPr>
          <p:cNvSpPr>
            <a:spLocks noGrp="1"/>
          </p:cNvSpPr>
          <p:nvPr>
            <p:ph type="dt" sz="half" idx="10"/>
          </p:nvPr>
        </p:nvSpPr>
        <p:spPr/>
        <p:txBody>
          <a:bodyPr/>
          <a:lstStyle/>
          <a:p>
            <a:fld id="{CFC5ACD8-89F2-134A-B2B5-0563D5C29B69}" type="datetimeFigureOut">
              <a:rPr lang="en-US" smtClean="0"/>
              <a:t>1/4/24</a:t>
            </a:fld>
            <a:endParaRPr lang="en-US"/>
          </a:p>
        </p:txBody>
      </p:sp>
      <p:sp>
        <p:nvSpPr>
          <p:cNvPr id="5" name="Footer Placeholder 4">
            <a:extLst>
              <a:ext uri="{FF2B5EF4-FFF2-40B4-BE49-F238E27FC236}">
                <a16:creationId xmlns:a16="http://schemas.microsoft.com/office/drawing/2014/main" id="{E10DF2D8-B6B8-13AF-757F-7F89ED055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6B350-8C9B-DBDB-BB22-63CFB046B8EB}"/>
              </a:ext>
            </a:extLst>
          </p:cNvPr>
          <p:cNvSpPr>
            <a:spLocks noGrp="1"/>
          </p:cNvSpPr>
          <p:nvPr>
            <p:ph type="sldNum" sz="quarter" idx="12"/>
          </p:nvPr>
        </p:nvSpPr>
        <p:spPr/>
        <p:txBody>
          <a:bodyPr/>
          <a:lstStyle/>
          <a:p>
            <a:fld id="{CFBE488F-76AD-3C45-B568-587A5092BC67}" type="slidenum">
              <a:rPr lang="en-US" smtClean="0"/>
              <a:t>‹#›</a:t>
            </a:fld>
            <a:endParaRPr lang="en-US"/>
          </a:p>
        </p:txBody>
      </p:sp>
    </p:spTree>
    <p:extLst>
      <p:ext uri="{BB962C8B-B14F-4D97-AF65-F5344CB8AC3E}">
        <p14:creationId xmlns:p14="http://schemas.microsoft.com/office/powerpoint/2010/main" val="3996830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4EB59-A3CF-DCD9-1E15-3DC13C7B8E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982D50-9569-D7E1-4523-9C5578CD68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C02479-1D9C-21AC-1A05-8563AC258356}"/>
              </a:ext>
            </a:extLst>
          </p:cNvPr>
          <p:cNvSpPr>
            <a:spLocks noGrp="1"/>
          </p:cNvSpPr>
          <p:nvPr>
            <p:ph type="dt" sz="half" idx="10"/>
          </p:nvPr>
        </p:nvSpPr>
        <p:spPr/>
        <p:txBody>
          <a:bodyPr/>
          <a:lstStyle/>
          <a:p>
            <a:fld id="{CFC5ACD8-89F2-134A-B2B5-0563D5C29B69}" type="datetimeFigureOut">
              <a:rPr lang="en-US" smtClean="0"/>
              <a:t>1/4/24</a:t>
            </a:fld>
            <a:endParaRPr lang="en-US"/>
          </a:p>
        </p:txBody>
      </p:sp>
      <p:sp>
        <p:nvSpPr>
          <p:cNvPr id="5" name="Footer Placeholder 4">
            <a:extLst>
              <a:ext uri="{FF2B5EF4-FFF2-40B4-BE49-F238E27FC236}">
                <a16:creationId xmlns:a16="http://schemas.microsoft.com/office/drawing/2014/main" id="{D37A081D-D63B-CE54-20D8-DB6743D18C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1C1D04-6F9B-CD79-CC6D-6054FB4CA982}"/>
              </a:ext>
            </a:extLst>
          </p:cNvPr>
          <p:cNvSpPr>
            <a:spLocks noGrp="1"/>
          </p:cNvSpPr>
          <p:nvPr>
            <p:ph type="sldNum" sz="quarter" idx="12"/>
          </p:nvPr>
        </p:nvSpPr>
        <p:spPr/>
        <p:txBody>
          <a:bodyPr/>
          <a:lstStyle/>
          <a:p>
            <a:fld id="{CFBE488F-76AD-3C45-B568-587A5092BC67}" type="slidenum">
              <a:rPr lang="en-US" smtClean="0"/>
              <a:t>‹#›</a:t>
            </a:fld>
            <a:endParaRPr lang="en-US"/>
          </a:p>
        </p:txBody>
      </p:sp>
    </p:spTree>
    <p:extLst>
      <p:ext uri="{BB962C8B-B14F-4D97-AF65-F5344CB8AC3E}">
        <p14:creationId xmlns:p14="http://schemas.microsoft.com/office/powerpoint/2010/main" val="214692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C1BE59-94D8-537B-3532-914342B44F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E85216-FAB9-859F-DAFB-6E345B9107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982918-A205-A978-FCDD-C62FD84718C5}"/>
              </a:ext>
            </a:extLst>
          </p:cNvPr>
          <p:cNvSpPr>
            <a:spLocks noGrp="1"/>
          </p:cNvSpPr>
          <p:nvPr>
            <p:ph type="dt" sz="half" idx="10"/>
          </p:nvPr>
        </p:nvSpPr>
        <p:spPr/>
        <p:txBody>
          <a:bodyPr/>
          <a:lstStyle/>
          <a:p>
            <a:fld id="{CFC5ACD8-89F2-134A-B2B5-0563D5C29B69}" type="datetimeFigureOut">
              <a:rPr lang="en-US" smtClean="0"/>
              <a:t>1/4/24</a:t>
            </a:fld>
            <a:endParaRPr lang="en-US"/>
          </a:p>
        </p:txBody>
      </p:sp>
      <p:sp>
        <p:nvSpPr>
          <p:cNvPr id="5" name="Footer Placeholder 4">
            <a:extLst>
              <a:ext uri="{FF2B5EF4-FFF2-40B4-BE49-F238E27FC236}">
                <a16:creationId xmlns:a16="http://schemas.microsoft.com/office/drawing/2014/main" id="{2E967225-2B8D-5291-9A3E-8ABD653A7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181A0E-099F-D8B9-9C66-89F8DA1966C2}"/>
              </a:ext>
            </a:extLst>
          </p:cNvPr>
          <p:cNvSpPr>
            <a:spLocks noGrp="1"/>
          </p:cNvSpPr>
          <p:nvPr>
            <p:ph type="sldNum" sz="quarter" idx="12"/>
          </p:nvPr>
        </p:nvSpPr>
        <p:spPr/>
        <p:txBody>
          <a:bodyPr/>
          <a:lstStyle/>
          <a:p>
            <a:fld id="{CFBE488F-76AD-3C45-B568-587A5092BC67}" type="slidenum">
              <a:rPr lang="en-US" smtClean="0"/>
              <a:t>‹#›</a:t>
            </a:fld>
            <a:endParaRPr lang="en-US"/>
          </a:p>
        </p:txBody>
      </p:sp>
    </p:spTree>
    <p:extLst>
      <p:ext uri="{BB962C8B-B14F-4D97-AF65-F5344CB8AC3E}">
        <p14:creationId xmlns:p14="http://schemas.microsoft.com/office/powerpoint/2010/main" val="3215533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03599-B2BB-9DBC-520C-267AD0A726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E2C698-FCAC-F3E6-94D0-7A4B306461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D3B633-F586-D3F7-422C-0CEF2C522C34}"/>
              </a:ext>
            </a:extLst>
          </p:cNvPr>
          <p:cNvSpPr>
            <a:spLocks noGrp="1"/>
          </p:cNvSpPr>
          <p:nvPr>
            <p:ph type="dt" sz="half" idx="10"/>
          </p:nvPr>
        </p:nvSpPr>
        <p:spPr/>
        <p:txBody>
          <a:bodyPr/>
          <a:lstStyle/>
          <a:p>
            <a:fld id="{CFC5ACD8-89F2-134A-B2B5-0563D5C29B69}" type="datetimeFigureOut">
              <a:rPr lang="en-US" smtClean="0"/>
              <a:t>1/4/24</a:t>
            </a:fld>
            <a:endParaRPr lang="en-US"/>
          </a:p>
        </p:txBody>
      </p:sp>
      <p:sp>
        <p:nvSpPr>
          <p:cNvPr id="5" name="Footer Placeholder 4">
            <a:extLst>
              <a:ext uri="{FF2B5EF4-FFF2-40B4-BE49-F238E27FC236}">
                <a16:creationId xmlns:a16="http://schemas.microsoft.com/office/drawing/2014/main" id="{40269EE0-1DE1-9ECD-2ECD-E51EBF9EE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1D37D-8E8B-2C77-5B28-47F00B3A070C}"/>
              </a:ext>
            </a:extLst>
          </p:cNvPr>
          <p:cNvSpPr>
            <a:spLocks noGrp="1"/>
          </p:cNvSpPr>
          <p:nvPr>
            <p:ph type="sldNum" sz="quarter" idx="12"/>
          </p:nvPr>
        </p:nvSpPr>
        <p:spPr/>
        <p:txBody>
          <a:bodyPr/>
          <a:lstStyle/>
          <a:p>
            <a:fld id="{CFBE488F-76AD-3C45-B568-587A5092BC67}" type="slidenum">
              <a:rPr lang="en-US" smtClean="0"/>
              <a:t>‹#›</a:t>
            </a:fld>
            <a:endParaRPr lang="en-US"/>
          </a:p>
        </p:txBody>
      </p:sp>
    </p:spTree>
    <p:extLst>
      <p:ext uri="{BB962C8B-B14F-4D97-AF65-F5344CB8AC3E}">
        <p14:creationId xmlns:p14="http://schemas.microsoft.com/office/powerpoint/2010/main" val="2325387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DC3B3-5954-F907-3ABA-7904A556CB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4D7360-DB9E-C29E-1864-23C8C7B4BA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3BAE9B-3283-52AA-35FD-0C2B5E36C321}"/>
              </a:ext>
            </a:extLst>
          </p:cNvPr>
          <p:cNvSpPr>
            <a:spLocks noGrp="1"/>
          </p:cNvSpPr>
          <p:nvPr>
            <p:ph type="dt" sz="half" idx="10"/>
          </p:nvPr>
        </p:nvSpPr>
        <p:spPr/>
        <p:txBody>
          <a:bodyPr/>
          <a:lstStyle/>
          <a:p>
            <a:fld id="{CFC5ACD8-89F2-134A-B2B5-0563D5C29B69}" type="datetimeFigureOut">
              <a:rPr lang="en-US" smtClean="0"/>
              <a:t>1/4/24</a:t>
            </a:fld>
            <a:endParaRPr lang="en-US"/>
          </a:p>
        </p:txBody>
      </p:sp>
      <p:sp>
        <p:nvSpPr>
          <p:cNvPr id="5" name="Footer Placeholder 4">
            <a:extLst>
              <a:ext uri="{FF2B5EF4-FFF2-40B4-BE49-F238E27FC236}">
                <a16:creationId xmlns:a16="http://schemas.microsoft.com/office/drawing/2014/main" id="{5D3C997F-9678-0D9A-5BBD-ADBA6C2FFF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97737-1087-7997-4371-52F98BAD1235}"/>
              </a:ext>
            </a:extLst>
          </p:cNvPr>
          <p:cNvSpPr>
            <a:spLocks noGrp="1"/>
          </p:cNvSpPr>
          <p:nvPr>
            <p:ph type="sldNum" sz="quarter" idx="12"/>
          </p:nvPr>
        </p:nvSpPr>
        <p:spPr/>
        <p:txBody>
          <a:bodyPr/>
          <a:lstStyle/>
          <a:p>
            <a:fld id="{CFBE488F-76AD-3C45-B568-587A5092BC67}" type="slidenum">
              <a:rPr lang="en-US" smtClean="0"/>
              <a:t>‹#›</a:t>
            </a:fld>
            <a:endParaRPr lang="en-US"/>
          </a:p>
        </p:txBody>
      </p:sp>
    </p:spTree>
    <p:extLst>
      <p:ext uri="{BB962C8B-B14F-4D97-AF65-F5344CB8AC3E}">
        <p14:creationId xmlns:p14="http://schemas.microsoft.com/office/powerpoint/2010/main" val="1964231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01DA-1BE1-7F90-4A11-852A156F87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3CD98E-BBF4-CAE0-288C-BE4EC86D3E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4FDFDE-BDB3-7C09-8FB4-55AC059509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95F66E-8805-4868-DDEA-042D3BE2E16C}"/>
              </a:ext>
            </a:extLst>
          </p:cNvPr>
          <p:cNvSpPr>
            <a:spLocks noGrp="1"/>
          </p:cNvSpPr>
          <p:nvPr>
            <p:ph type="dt" sz="half" idx="10"/>
          </p:nvPr>
        </p:nvSpPr>
        <p:spPr/>
        <p:txBody>
          <a:bodyPr/>
          <a:lstStyle/>
          <a:p>
            <a:fld id="{CFC5ACD8-89F2-134A-B2B5-0563D5C29B69}" type="datetimeFigureOut">
              <a:rPr lang="en-US" smtClean="0"/>
              <a:t>1/4/24</a:t>
            </a:fld>
            <a:endParaRPr lang="en-US"/>
          </a:p>
        </p:txBody>
      </p:sp>
      <p:sp>
        <p:nvSpPr>
          <p:cNvPr id="6" name="Footer Placeholder 5">
            <a:extLst>
              <a:ext uri="{FF2B5EF4-FFF2-40B4-BE49-F238E27FC236}">
                <a16:creationId xmlns:a16="http://schemas.microsoft.com/office/drawing/2014/main" id="{0226EF2E-2AB4-B513-B5DB-787024AD32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9E871-6437-0A64-147D-CA8837DB0DC8}"/>
              </a:ext>
            </a:extLst>
          </p:cNvPr>
          <p:cNvSpPr>
            <a:spLocks noGrp="1"/>
          </p:cNvSpPr>
          <p:nvPr>
            <p:ph type="sldNum" sz="quarter" idx="12"/>
          </p:nvPr>
        </p:nvSpPr>
        <p:spPr/>
        <p:txBody>
          <a:bodyPr/>
          <a:lstStyle/>
          <a:p>
            <a:fld id="{CFBE488F-76AD-3C45-B568-587A5092BC67}" type="slidenum">
              <a:rPr lang="en-US" smtClean="0"/>
              <a:t>‹#›</a:t>
            </a:fld>
            <a:endParaRPr lang="en-US"/>
          </a:p>
        </p:txBody>
      </p:sp>
    </p:spTree>
    <p:extLst>
      <p:ext uri="{BB962C8B-B14F-4D97-AF65-F5344CB8AC3E}">
        <p14:creationId xmlns:p14="http://schemas.microsoft.com/office/powerpoint/2010/main" val="1097243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83400-F359-D442-92AA-5E882DB03E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2CA9EF-D488-A92D-3BB8-0943EAA261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75EE79-6B8B-5AEE-89F1-90674BAABC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4FD65B-4A90-11CB-7D2B-02FF668F9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9B281D-E54D-C91A-A9BA-D38D4AF876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612E3D-5690-E91D-CB21-5F878495C2FC}"/>
              </a:ext>
            </a:extLst>
          </p:cNvPr>
          <p:cNvSpPr>
            <a:spLocks noGrp="1"/>
          </p:cNvSpPr>
          <p:nvPr>
            <p:ph type="dt" sz="half" idx="10"/>
          </p:nvPr>
        </p:nvSpPr>
        <p:spPr/>
        <p:txBody>
          <a:bodyPr/>
          <a:lstStyle/>
          <a:p>
            <a:fld id="{CFC5ACD8-89F2-134A-B2B5-0563D5C29B69}" type="datetimeFigureOut">
              <a:rPr lang="en-US" smtClean="0"/>
              <a:t>1/4/24</a:t>
            </a:fld>
            <a:endParaRPr lang="en-US"/>
          </a:p>
        </p:txBody>
      </p:sp>
      <p:sp>
        <p:nvSpPr>
          <p:cNvPr id="8" name="Footer Placeholder 7">
            <a:extLst>
              <a:ext uri="{FF2B5EF4-FFF2-40B4-BE49-F238E27FC236}">
                <a16:creationId xmlns:a16="http://schemas.microsoft.com/office/drawing/2014/main" id="{FF062480-DDCA-20F3-4FCA-581EFC53FB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30CAE7-E537-EC66-6133-889F13568DE7}"/>
              </a:ext>
            </a:extLst>
          </p:cNvPr>
          <p:cNvSpPr>
            <a:spLocks noGrp="1"/>
          </p:cNvSpPr>
          <p:nvPr>
            <p:ph type="sldNum" sz="quarter" idx="12"/>
          </p:nvPr>
        </p:nvSpPr>
        <p:spPr/>
        <p:txBody>
          <a:bodyPr/>
          <a:lstStyle/>
          <a:p>
            <a:fld id="{CFBE488F-76AD-3C45-B568-587A5092BC67}" type="slidenum">
              <a:rPr lang="en-US" smtClean="0"/>
              <a:t>‹#›</a:t>
            </a:fld>
            <a:endParaRPr lang="en-US"/>
          </a:p>
        </p:txBody>
      </p:sp>
    </p:spTree>
    <p:extLst>
      <p:ext uri="{BB962C8B-B14F-4D97-AF65-F5344CB8AC3E}">
        <p14:creationId xmlns:p14="http://schemas.microsoft.com/office/powerpoint/2010/main" val="2805858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65BBD-13E6-E20B-1A40-BB3A4EE7A1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475030-4433-439A-7405-96F719481E63}"/>
              </a:ext>
            </a:extLst>
          </p:cNvPr>
          <p:cNvSpPr>
            <a:spLocks noGrp="1"/>
          </p:cNvSpPr>
          <p:nvPr>
            <p:ph type="dt" sz="half" idx="10"/>
          </p:nvPr>
        </p:nvSpPr>
        <p:spPr/>
        <p:txBody>
          <a:bodyPr/>
          <a:lstStyle/>
          <a:p>
            <a:fld id="{CFC5ACD8-89F2-134A-B2B5-0563D5C29B69}" type="datetimeFigureOut">
              <a:rPr lang="en-US" smtClean="0"/>
              <a:t>1/4/24</a:t>
            </a:fld>
            <a:endParaRPr lang="en-US"/>
          </a:p>
        </p:txBody>
      </p:sp>
      <p:sp>
        <p:nvSpPr>
          <p:cNvPr id="4" name="Footer Placeholder 3">
            <a:extLst>
              <a:ext uri="{FF2B5EF4-FFF2-40B4-BE49-F238E27FC236}">
                <a16:creationId xmlns:a16="http://schemas.microsoft.com/office/drawing/2014/main" id="{FCC2EB7E-FA19-4D32-0892-F27C443885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6C46C5-3132-ECF5-60DE-E01D6927559D}"/>
              </a:ext>
            </a:extLst>
          </p:cNvPr>
          <p:cNvSpPr>
            <a:spLocks noGrp="1"/>
          </p:cNvSpPr>
          <p:nvPr>
            <p:ph type="sldNum" sz="quarter" idx="12"/>
          </p:nvPr>
        </p:nvSpPr>
        <p:spPr/>
        <p:txBody>
          <a:bodyPr/>
          <a:lstStyle/>
          <a:p>
            <a:fld id="{CFBE488F-76AD-3C45-B568-587A5092BC67}" type="slidenum">
              <a:rPr lang="en-US" smtClean="0"/>
              <a:t>‹#›</a:t>
            </a:fld>
            <a:endParaRPr lang="en-US"/>
          </a:p>
        </p:txBody>
      </p:sp>
    </p:spTree>
    <p:extLst>
      <p:ext uri="{BB962C8B-B14F-4D97-AF65-F5344CB8AC3E}">
        <p14:creationId xmlns:p14="http://schemas.microsoft.com/office/powerpoint/2010/main" val="3100887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A7155B-84E0-BCCC-926C-2E494C980FA7}"/>
              </a:ext>
            </a:extLst>
          </p:cNvPr>
          <p:cNvSpPr>
            <a:spLocks noGrp="1"/>
          </p:cNvSpPr>
          <p:nvPr>
            <p:ph type="dt" sz="half" idx="10"/>
          </p:nvPr>
        </p:nvSpPr>
        <p:spPr/>
        <p:txBody>
          <a:bodyPr/>
          <a:lstStyle/>
          <a:p>
            <a:fld id="{CFC5ACD8-89F2-134A-B2B5-0563D5C29B69}" type="datetimeFigureOut">
              <a:rPr lang="en-US" smtClean="0"/>
              <a:t>1/4/24</a:t>
            </a:fld>
            <a:endParaRPr lang="en-US"/>
          </a:p>
        </p:txBody>
      </p:sp>
      <p:sp>
        <p:nvSpPr>
          <p:cNvPr id="3" name="Footer Placeholder 2">
            <a:extLst>
              <a:ext uri="{FF2B5EF4-FFF2-40B4-BE49-F238E27FC236}">
                <a16:creationId xmlns:a16="http://schemas.microsoft.com/office/drawing/2014/main" id="{DB60339C-0036-6581-21AD-5DA081F413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12D269-7F42-5A2E-F60D-8A36907DF4B0}"/>
              </a:ext>
            </a:extLst>
          </p:cNvPr>
          <p:cNvSpPr>
            <a:spLocks noGrp="1"/>
          </p:cNvSpPr>
          <p:nvPr>
            <p:ph type="sldNum" sz="quarter" idx="12"/>
          </p:nvPr>
        </p:nvSpPr>
        <p:spPr/>
        <p:txBody>
          <a:bodyPr/>
          <a:lstStyle/>
          <a:p>
            <a:fld id="{CFBE488F-76AD-3C45-B568-587A5092BC67}" type="slidenum">
              <a:rPr lang="en-US" smtClean="0"/>
              <a:t>‹#›</a:t>
            </a:fld>
            <a:endParaRPr lang="en-US"/>
          </a:p>
        </p:txBody>
      </p:sp>
    </p:spTree>
    <p:extLst>
      <p:ext uri="{BB962C8B-B14F-4D97-AF65-F5344CB8AC3E}">
        <p14:creationId xmlns:p14="http://schemas.microsoft.com/office/powerpoint/2010/main" val="3298301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2A10D-7638-7FD1-1B77-D442423AC3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F7B91B-8064-2FF3-F808-030B0A3ED4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AB60AD-C7EB-2DC5-F52F-F2977377B5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E7AC9B-6309-4849-931A-3646CBFA8778}"/>
              </a:ext>
            </a:extLst>
          </p:cNvPr>
          <p:cNvSpPr>
            <a:spLocks noGrp="1"/>
          </p:cNvSpPr>
          <p:nvPr>
            <p:ph type="dt" sz="half" idx="10"/>
          </p:nvPr>
        </p:nvSpPr>
        <p:spPr/>
        <p:txBody>
          <a:bodyPr/>
          <a:lstStyle/>
          <a:p>
            <a:fld id="{CFC5ACD8-89F2-134A-B2B5-0563D5C29B69}" type="datetimeFigureOut">
              <a:rPr lang="en-US" smtClean="0"/>
              <a:t>1/4/24</a:t>
            </a:fld>
            <a:endParaRPr lang="en-US"/>
          </a:p>
        </p:txBody>
      </p:sp>
      <p:sp>
        <p:nvSpPr>
          <p:cNvPr id="6" name="Footer Placeholder 5">
            <a:extLst>
              <a:ext uri="{FF2B5EF4-FFF2-40B4-BE49-F238E27FC236}">
                <a16:creationId xmlns:a16="http://schemas.microsoft.com/office/drawing/2014/main" id="{1706A0C6-A674-A0D7-774F-2872061A55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017AF1-4D7A-C6F6-6FAC-1B00350A8EE4}"/>
              </a:ext>
            </a:extLst>
          </p:cNvPr>
          <p:cNvSpPr>
            <a:spLocks noGrp="1"/>
          </p:cNvSpPr>
          <p:nvPr>
            <p:ph type="sldNum" sz="quarter" idx="12"/>
          </p:nvPr>
        </p:nvSpPr>
        <p:spPr/>
        <p:txBody>
          <a:bodyPr/>
          <a:lstStyle/>
          <a:p>
            <a:fld id="{CFBE488F-76AD-3C45-B568-587A5092BC67}" type="slidenum">
              <a:rPr lang="en-US" smtClean="0"/>
              <a:t>‹#›</a:t>
            </a:fld>
            <a:endParaRPr lang="en-US"/>
          </a:p>
        </p:txBody>
      </p:sp>
    </p:spTree>
    <p:extLst>
      <p:ext uri="{BB962C8B-B14F-4D97-AF65-F5344CB8AC3E}">
        <p14:creationId xmlns:p14="http://schemas.microsoft.com/office/powerpoint/2010/main" val="3412782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E8858-F18B-8AB0-0DD1-7309CDE519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36B4F0-AF59-07D5-83A2-AFD1B0847F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627A55-282A-D547-4948-EAD9D6F627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0C0AD4-A695-B984-9BD9-3AFC28418D22}"/>
              </a:ext>
            </a:extLst>
          </p:cNvPr>
          <p:cNvSpPr>
            <a:spLocks noGrp="1"/>
          </p:cNvSpPr>
          <p:nvPr>
            <p:ph type="dt" sz="half" idx="10"/>
          </p:nvPr>
        </p:nvSpPr>
        <p:spPr/>
        <p:txBody>
          <a:bodyPr/>
          <a:lstStyle/>
          <a:p>
            <a:fld id="{CFC5ACD8-89F2-134A-B2B5-0563D5C29B69}" type="datetimeFigureOut">
              <a:rPr lang="en-US" smtClean="0"/>
              <a:t>1/4/24</a:t>
            </a:fld>
            <a:endParaRPr lang="en-US"/>
          </a:p>
        </p:txBody>
      </p:sp>
      <p:sp>
        <p:nvSpPr>
          <p:cNvPr id="6" name="Footer Placeholder 5">
            <a:extLst>
              <a:ext uri="{FF2B5EF4-FFF2-40B4-BE49-F238E27FC236}">
                <a16:creationId xmlns:a16="http://schemas.microsoft.com/office/drawing/2014/main" id="{A02B3411-50C5-8412-A8C1-60625F0463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A1663B-C0D1-19BE-B0D5-63EC552DD808}"/>
              </a:ext>
            </a:extLst>
          </p:cNvPr>
          <p:cNvSpPr>
            <a:spLocks noGrp="1"/>
          </p:cNvSpPr>
          <p:nvPr>
            <p:ph type="sldNum" sz="quarter" idx="12"/>
          </p:nvPr>
        </p:nvSpPr>
        <p:spPr/>
        <p:txBody>
          <a:bodyPr/>
          <a:lstStyle/>
          <a:p>
            <a:fld id="{CFBE488F-76AD-3C45-B568-587A5092BC67}" type="slidenum">
              <a:rPr lang="en-US" smtClean="0"/>
              <a:t>‹#›</a:t>
            </a:fld>
            <a:endParaRPr lang="en-US"/>
          </a:p>
        </p:txBody>
      </p:sp>
    </p:spTree>
    <p:extLst>
      <p:ext uri="{BB962C8B-B14F-4D97-AF65-F5344CB8AC3E}">
        <p14:creationId xmlns:p14="http://schemas.microsoft.com/office/powerpoint/2010/main" val="1739550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049F6E-1F1D-7BF6-A5E7-920DA2E95D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C52893-E9C7-8DF2-9E2D-BEB080B567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A9B005-F159-DECA-890E-8A5D105E96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C5ACD8-89F2-134A-B2B5-0563D5C29B69}" type="datetimeFigureOut">
              <a:rPr lang="en-US" smtClean="0"/>
              <a:t>1/4/24</a:t>
            </a:fld>
            <a:endParaRPr lang="en-US"/>
          </a:p>
        </p:txBody>
      </p:sp>
      <p:sp>
        <p:nvSpPr>
          <p:cNvPr id="5" name="Footer Placeholder 4">
            <a:extLst>
              <a:ext uri="{FF2B5EF4-FFF2-40B4-BE49-F238E27FC236}">
                <a16:creationId xmlns:a16="http://schemas.microsoft.com/office/drawing/2014/main" id="{D813E31C-0E2A-DB00-1AE0-EF02CA636B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9E5909-D392-032B-7328-1D49829D14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BE488F-76AD-3C45-B568-587A5092BC67}" type="slidenum">
              <a:rPr lang="en-US" smtClean="0"/>
              <a:t>‹#›</a:t>
            </a:fld>
            <a:endParaRPr lang="en-US"/>
          </a:p>
        </p:txBody>
      </p:sp>
    </p:spTree>
    <p:extLst>
      <p:ext uri="{BB962C8B-B14F-4D97-AF65-F5344CB8AC3E}">
        <p14:creationId xmlns:p14="http://schemas.microsoft.com/office/powerpoint/2010/main" val="3815399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F5EBE-B48E-53F6-1892-FD02D0877735}"/>
              </a:ext>
            </a:extLst>
          </p:cNvPr>
          <p:cNvSpPr>
            <a:spLocks noGrp="1"/>
          </p:cNvSpPr>
          <p:nvPr>
            <p:ph type="ctrTitle"/>
          </p:nvPr>
        </p:nvSpPr>
        <p:spPr/>
        <p:txBody>
          <a:bodyPr/>
          <a:lstStyle/>
          <a:p>
            <a:r>
              <a:rPr lang="en-US" dirty="0"/>
              <a:t>Instrumental Variables</a:t>
            </a:r>
          </a:p>
        </p:txBody>
      </p:sp>
      <p:sp>
        <p:nvSpPr>
          <p:cNvPr id="3" name="Subtitle 2">
            <a:extLst>
              <a:ext uri="{FF2B5EF4-FFF2-40B4-BE49-F238E27FC236}">
                <a16:creationId xmlns:a16="http://schemas.microsoft.com/office/drawing/2014/main" id="{3825EF10-8EEA-2E34-F6EB-5D8E4FF64D9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2788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03F0E-206A-EBC4-F764-0EF9782C173B}"/>
              </a:ext>
            </a:extLst>
          </p:cNvPr>
          <p:cNvSpPr>
            <a:spLocks noGrp="1"/>
          </p:cNvSpPr>
          <p:nvPr>
            <p:ph type="title"/>
          </p:nvPr>
        </p:nvSpPr>
        <p:spPr/>
        <p:txBody>
          <a:bodyPr/>
          <a:lstStyle/>
          <a:p>
            <a:r>
              <a:rPr lang="en-US" dirty="0"/>
              <a:t>Other things to consider- week instruments</a:t>
            </a:r>
          </a:p>
        </p:txBody>
      </p:sp>
      <p:sp>
        <p:nvSpPr>
          <p:cNvPr id="4" name="Text Placeholder 3">
            <a:extLst>
              <a:ext uri="{FF2B5EF4-FFF2-40B4-BE49-F238E27FC236}">
                <a16:creationId xmlns:a16="http://schemas.microsoft.com/office/drawing/2014/main" id="{612A70AD-1C36-815B-EDE4-168B53115BB8}"/>
              </a:ext>
            </a:extLst>
          </p:cNvPr>
          <p:cNvSpPr>
            <a:spLocks noGrp="1"/>
          </p:cNvSpPr>
          <p:nvPr>
            <p:ph type="body" sz="half" idx="2"/>
          </p:nvPr>
        </p:nvSpPr>
        <p:spPr/>
        <p:txBody>
          <a:bodyPr>
            <a:normAutofit/>
          </a:bodyPr>
          <a:lstStyle/>
          <a:p>
            <a:r>
              <a:rPr lang="en-US" dirty="0"/>
              <a:t>Students can drop out of schooling when they turn 16, but all start school at a fixed month.</a:t>
            </a:r>
          </a:p>
          <a:p>
            <a:r>
              <a:rPr lang="en-US" dirty="0"/>
              <a:t>Y: earnings</a:t>
            </a:r>
          </a:p>
          <a:p>
            <a:r>
              <a:rPr lang="en-US" dirty="0"/>
              <a:t>S: amount of schooling </a:t>
            </a:r>
          </a:p>
          <a:p>
            <a:r>
              <a:rPr lang="en-US" dirty="0"/>
              <a:t>M: month of birth</a:t>
            </a:r>
          </a:p>
          <a:p>
            <a:r>
              <a:rPr lang="en-US" dirty="0"/>
              <a:t>U: other variables</a:t>
            </a:r>
          </a:p>
          <a:p>
            <a:r>
              <a:rPr lang="en-US" dirty="0"/>
              <a:t>Problem: only a small amount of variation of amount of schooling can be explained by month of birth</a:t>
            </a:r>
          </a:p>
          <a:p>
            <a:r>
              <a:rPr lang="en-US" dirty="0"/>
              <a:t>What is the problem of two many weak instruments: it increases the bias of the 2SLS estimator.</a:t>
            </a:r>
          </a:p>
          <a:p>
            <a:endParaRPr lang="en-US" dirty="0"/>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59C67AA0-1CFD-68AC-7F1F-A76CC1181B80}"/>
              </a:ext>
            </a:extLst>
          </p:cNvPr>
          <p:cNvSpPr txBox="1"/>
          <p:nvPr/>
        </p:nvSpPr>
        <p:spPr>
          <a:xfrm>
            <a:off x="7419977" y="1922295"/>
            <a:ext cx="544286" cy="769441"/>
          </a:xfrm>
          <a:prstGeom prst="rect">
            <a:avLst/>
          </a:prstGeom>
          <a:noFill/>
        </p:spPr>
        <p:txBody>
          <a:bodyPr wrap="square" rtlCol="0">
            <a:spAutoFit/>
          </a:bodyPr>
          <a:lstStyle/>
          <a:p>
            <a:r>
              <a:rPr lang="en-US" sz="4400" dirty="0"/>
              <a:t>S</a:t>
            </a:r>
          </a:p>
        </p:txBody>
      </p:sp>
      <p:sp>
        <p:nvSpPr>
          <p:cNvPr id="6" name="TextBox 5">
            <a:extLst>
              <a:ext uri="{FF2B5EF4-FFF2-40B4-BE49-F238E27FC236}">
                <a16:creationId xmlns:a16="http://schemas.microsoft.com/office/drawing/2014/main" id="{C271832D-BA22-342E-D9CF-C95438977816}"/>
              </a:ext>
            </a:extLst>
          </p:cNvPr>
          <p:cNvSpPr txBox="1"/>
          <p:nvPr/>
        </p:nvSpPr>
        <p:spPr>
          <a:xfrm>
            <a:off x="7257607" y="3663902"/>
            <a:ext cx="544286" cy="769441"/>
          </a:xfrm>
          <a:prstGeom prst="rect">
            <a:avLst/>
          </a:prstGeom>
          <a:noFill/>
        </p:spPr>
        <p:txBody>
          <a:bodyPr wrap="square" rtlCol="0">
            <a:spAutoFit/>
          </a:bodyPr>
          <a:lstStyle/>
          <a:p>
            <a:r>
              <a:rPr lang="en-US" sz="4400" dirty="0"/>
              <a:t>U</a:t>
            </a:r>
          </a:p>
        </p:txBody>
      </p:sp>
      <p:sp>
        <p:nvSpPr>
          <p:cNvPr id="7" name="TextBox 6">
            <a:extLst>
              <a:ext uri="{FF2B5EF4-FFF2-40B4-BE49-F238E27FC236}">
                <a16:creationId xmlns:a16="http://schemas.microsoft.com/office/drawing/2014/main" id="{36C3345B-9261-A324-A25B-C4976E43D6C8}"/>
              </a:ext>
            </a:extLst>
          </p:cNvPr>
          <p:cNvSpPr txBox="1"/>
          <p:nvPr/>
        </p:nvSpPr>
        <p:spPr>
          <a:xfrm>
            <a:off x="9277682" y="2836695"/>
            <a:ext cx="544286" cy="769441"/>
          </a:xfrm>
          <a:prstGeom prst="rect">
            <a:avLst/>
          </a:prstGeom>
          <a:noFill/>
        </p:spPr>
        <p:txBody>
          <a:bodyPr wrap="square" rtlCol="0">
            <a:spAutoFit/>
          </a:bodyPr>
          <a:lstStyle/>
          <a:p>
            <a:r>
              <a:rPr lang="en-US" sz="4400" dirty="0"/>
              <a:t>Y</a:t>
            </a:r>
          </a:p>
        </p:txBody>
      </p:sp>
      <p:sp>
        <p:nvSpPr>
          <p:cNvPr id="8" name="TextBox 7">
            <a:extLst>
              <a:ext uri="{FF2B5EF4-FFF2-40B4-BE49-F238E27FC236}">
                <a16:creationId xmlns:a16="http://schemas.microsoft.com/office/drawing/2014/main" id="{03801211-7D7E-9119-EE7D-C141471A6892}"/>
              </a:ext>
            </a:extLst>
          </p:cNvPr>
          <p:cNvSpPr txBox="1"/>
          <p:nvPr/>
        </p:nvSpPr>
        <p:spPr>
          <a:xfrm>
            <a:off x="5755490" y="1922295"/>
            <a:ext cx="544286" cy="769441"/>
          </a:xfrm>
          <a:prstGeom prst="rect">
            <a:avLst/>
          </a:prstGeom>
          <a:noFill/>
        </p:spPr>
        <p:txBody>
          <a:bodyPr wrap="square" rtlCol="0">
            <a:spAutoFit/>
          </a:bodyPr>
          <a:lstStyle/>
          <a:p>
            <a:r>
              <a:rPr lang="en-US" sz="4400" dirty="0"/>
              <a:t>M</a:t>
            </a:r>
          </a:p>
        </p:txBody>
      </p:sp>
      <p:sp>
        <p:nvSpPr>
          <p:cNvPr id="9" name="TextBox 8">
            <a:extLst>
              <a:ext uri="{FF2B5EF4-FFF2-40B4-BE49-F238E27FC236}">
                <a16:creationId xmlns:a16="http://schemas.microsoft.com/office/drawing/2014/main" id="{A74519E2-5279-0EB3-5C95-A9B80C8795E7}"/>
              </a:ext>
            </a:extLst>
          </p:cNvPr>
          <p:cNvSpPr txBox="1"/>
          <p:nvPr/>
        </p:nvSpPr>
        <p:spPr>
          <a:xfrm>
            <a:off x="8602563" y="4956053"/>
            <a:ext cx="544286" cy="769441"/>
          </a:xfrm>
          <a:prstGeom prst="rect">
            <a:avLst/>
          </a:prstGeom>
          <a:noFill/>
        </p:spPr>
        <p:txBody>
          <a:bodyPr wrap="square" rtlCol="0">
            <a:spAutoFit/>
          </a:bodyPr>
          <a:lstStyle/>
          <a:p>
            <a:endParaRPr lang="en-US" sz="4400" dirty="0"/>
          </a:p>
        </p:txBody>
      </p:sp>
      <p:cxnSp>
        <p:nvCxnSpPr>
          <p:cNvPr id="11" name="Straight Arrow Connector 10">
            <a:extLst>
              <a:ext uri="{FF2B5EF4-FFF2-40B4-BE49-F238E27FC236}">
                <a16:creationId xmlns:a16="http://schemas.microsoft.com/office/drawing/2014/main" id="{D2973254-2266-3927-3D98-29BE65964B90}"/>
              </a:ext>
            </a:extLst>
          </p:cNvPr>
          <p:cNvCxnSpPr>
            <a:stCxn id="8" idx="3"/>
            <a:endCxn id="5" idx="1"/>
          </p:cNvCxnSpPr>
          <p:nvPr/>
        </p:nvCxnSpPr>
        <p:spPr>
          <a:xfrm>
            <a:off x="6299776" y="2307016"/>
            <a:ext cx="1120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EEC060B-2EBF-CBC4-C170-B4A86C2E47CF}"/>
              </a:ext>
            </a:extLst>
          </p:cNvPr>
          <p:cNvCxnSpPr>
            <a:stCxn id="5" idx="3"/>
            <a:endCxn id="7" idx="1"/>
          </p:cNvCxnSpPr>
          <p:nvPr/>
        </p:nvCxnSpPr>
        <p:spPr>
          <a:xfrm>
            <a:off x="7964263" y="2307016"/>
            <a:ext cx="1313419"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F6ED07D-EF8F-6DDB-CBAA-1D86C31B87DA}"/>
              </a:ext>
            </a:extLst>
          </p:cNvPr>
          <p:cNvCxnSpPr>
            <a:stCxn id="6" idx="3"/>
            <a:endCxn id="7" idx="1"/>
          </p:cNvCxnSpPr>
          <p:nvPr/>
        </p:nvCxnSpPr>
        <p:spPr>
          <a:xfrm flipV="1">
            <a:off x="7801893" y="3221416"/>
            <a:ext cx="1475789" cy="82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75E405A-C5C6-1C31-6FB1-79F4AD069D69}"/>
              </a:ext>
            </a:extLst>
          </p:cNvPr>
          <p:cNvCxnSpPr>
            <a:stCxn id="6" idx="0"/>
            <a:endCxn id="5" idx="2"/>
          </p:cNvCxnSpPr>
          <p:nvPr/>
        </p:nvCxnSpPr>
        <p:spPr>
          <a:xfrm flipV="1">
            <a:off x="7529750" y="2691736"/>
            <a:ext cx="162370" cy="972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7116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03F0E-206A-EBC4-F764-0EF9782C173B}"/>
              </a:ext>
            </a:extLst>
          </p:cNvPr>
          <p:cNvSpPr>
            <a:spLocks noGrp="1"/>
          </p:cNvSpPr>
          <p:nvPr>
            <p:ph type="title"/>
          </p:nvPr>
        </p:nvSpPr>
        <p:spPr/>
        <p:txBody>
          <a:bodyPr/>
          <a:lstStyle/>
          <a:p>
            <a:r>
              <a:rPr lang="en-US" dirty="0"/>
              <a:t>Other things to consider – heterogenous effects</a:t>
            </a:r>
          </a:p>
        </p:txBody>
      </p:sp>
      <p:sp>
        <p:nvSpPr>
          <p:cNvPr id="4" name="Text Placeholder 3">
            <a:extLst>
              <a:ext uri="{FF2B5EF4-FFF2-40B4-BE49-F238E27FC236}">
                <a16:creationId xmlns:a16="http://schemas.microsoft.com/office/drawing/2014/main" id="{612A70AD-1C36-815B-EDE4-168B53115BB8}"/>
              </a:ext>
            </a:extLst>
          </p:cNvPr>
          <p:cNvSpPr>
            <a:spLocks noGrp="1"/>
          </p:cNvSpPr>
          <p:nvPr>
            <p:ph type="body" sz="half" idx="2"/>
          </p:nvPr>
        </p:nvSpPr>
        <p:spPr/>
        <p:txBody>
          <a:bodyPr>
            <a:normAutofit/>
          </a:bodyPr>
          <a:lstStyle/>
          <a:p>
            <a:r>
              <a:rPr lang="en-US" dirty="0"/>
              <a:t>Students can drop out of schooling when they turn 16, but all start school at a fixed month.</a:t>
            </a:r>
          </a:p>
          <a:p>
            <a:r>
              <a:rPr lang="en-US" dirty="0"/>
              <a:t>Y: earnings</a:t>
            </a:r>
          </a:p>
          <a:p>
            <a:r>
              <a:rPr lang="en-US" dirty="0"/>
              <a:t>S: amount of schooling </a:t>
            </a:r>
          </a:p>
          <a:p>
            <a:r>
              <a:rPr lang="en-US" dirty="0"/>
              <a:t>M: month of birth</a:t>
            </a:r>
          </a:p>
          <a:p>
            <a:r>
              <a:rPr lang="en-US" dirty="0"/>
              <a:t>U: other variables</a:t>
            </a:r>
          </a:p>
          <a:p>
            <a:r>
              <a:rPr lang="en-US" dirty="0"/>
              <a:t>The question: is the treatment effect of education the same for those predicted by the instrument vs those who do not?</a:t>
            </a:r>
          </a:p>
          <a:p>
            <a:endParaRPr lang="en-US" dirty="0"/>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59C67AA0-1CFD-68AC-7F1F-A76CC1181B80}"/>
              </a:ext>
            </a:extLst>
          </p:cNvPr>
          <p:cNvSpPr txBox="1"/>
          <p:nvPr/>
        </p:nvSpPr>
        <p:spPr>
          <a:xfrm>
            <a:off x="7419977" y="1922295"/>
            <a:ext cx="544286" cy="769441"/>
          </a:xfrm>
          <a:prstGeom prst="rect">
            <a:avLst/>
          </a:prstGeom>
          <a:noFill/>
        </p:spPr>
        <p:txBody>
          <a:bodyPr wrap="square" rtlCol="0">
            <a:spAutoFit/>
          </a:bodyPr>
          <a:lstStyle/>
          <a:p>
            <a:r>
              <a:rPr lang="en-US" sz="4400" dirty="0"/>
              <a:t>S</a:t>
            </a:r>
          </a:p>
        </p:txBody>
      </p:sp>
      <p:sp>
        <p:nvSpPr>
          <p:cNvPr id="6" name="TextBox 5">
            <a:extLst>
              <a:ext uri="{FF2B5EF4-FFF2-40B4-BE49-F238E27FC236}">
                <a16:creationId xmlns:a16="http://schemas.microsoft.com/office/drawing/2014/main" id="{C271832D-BA22-342E-D9CF-C95438977816}"/>
              </a:ext>
            </a:extLst>
          </p:cNvPr>
          <p:cNvSpPr txBox="1"/>
          <p:nvPr/>
        </p:nvSpPr>
        <p:spPr>
          <a:xfrm>
            <a:off x="7257607" y="3663902"/>
            <a:ext cx="544286" cy="769441"/>
          </a:xfrm>
          <a:prstGeom prst="rect">
            <a:avLst/>
          </a:prstGeom>
          <a:noFill/>
        </p:spPr>
        <p:txBody>
          <a:bodyPr wrap="square" rtlCol="0">
            <a:spAutoFit/>
          </a:bodyPr>
          <a:lstStyle/>
          <a:p>
            <a:r>
              <a:rPr lang="en-US" sz="4400" dirty="0"/>
              <a:t>U</a:t>
            </a:r>
          </a:p>
        </p:txBody>
      </p:sp>
      <p:sp>
        <p:nvSpPr>
          <p:cNvPr id="7" name="TextBox 6">
            <a:extLst>
              <a:ext uri="{FF2B5EF4-FFF2-40B4-BE49-F238E27FC236}">
                <a16:creationId xmlns:a16="http://schemas.microsoft.com/office/drawing/2014/main" id="{36C3345B-9261-A324-A25B-C4976E43D6C8}"/>
              </a:ext>
            </a:extLst>
          </p:cNvPr>
          <p:cNvSpPr txBox="1"/>
          <p:nvPr/>
        </p:nvSpPr>
        <p:spPr>
          <a:xfrm>
            <a:off x="9277682" y="2836695"/>
            <a:ext cx="544286" cy="769441"/>
          </a:xfrm>
          <a:prstGeom prst="rect">
            <a:avLst/>
          </a:prstGeom>
          <a:noFill/>
        </p:spPr>
        <p:txBody>
          <a:bodyPr wrap="square" rtlCol="0">
            <a:spAutoFit/>
          </a:bodyPr>
          <a:lstStyle/>
          <a:p>
            <a:r>
              <a:rPr lang="en-US" sz="4400" dirty="0"/>
              <a:t>Y</a:t>
            </a:r>
          </a:p>
        </p:txBody>
      </p:sp>
      <p:sp>
        <p:nvSpPr>
          <p:cNvPr id="8" name="TextBox 7">
            <a:extLst>
              <a:ext uri="{FF2B5EF4-FFF2-40B4-BE49-F238E27FC236}">
                <a16:creationId xmlns:a16="http://schemas.microsoft.com/office/drawing/2014/main" id="{03801211-7D7E-9119-EE7D-C141471A6892}"/>
              </a:ext>
            </a:extLst>
          </p:cNvPr>
          <p:cNvSpPr txBox="1"/>
          <p:nvPr/>
        </p:nvSpPr>
        <p:spPr>
          <a:xfrm>
            <a:off x="5755490" y="1922295"/>
            <a:ext cx="544286" cy="769441"/>
          </a:xfrm>
          <a:prstGeom prst="rect">
            <a:avLst/>
          </a:prstGeom>
          <a:noFill/>
        </p:spPr>
        <p:txBody>
          <a:bodyPr wrap="square" rtlCol="0">
            <a:spAutoFit/>
          </a:bodyPr>
          <a:lstStyle/>
          <a:p>
            <a:r>
              <a:rPr lang="en-US" sz="4400" dirty="0"/>
              <a:t>M</a:t>
            </a:r>
          </a:p>
        </p:txBody>
      </p:sp>
      <p:sp>
        <p:nvSpPr>
          <p:cNvPr id="9" name="TextBox 8">
            <a:extLst>
              <a:ext uri="{FF2B5EF4-FFF2-40B4-BE49-F238E27FC236}">
                <a16:creationId xmlns:a16="http://schemas.microsoft.com/office/drawing/2014/main" id="{A74519E2-5279-0EB3-5C95-A9B80C8795E7}"/>
              </a:ext>
            </a:extLst>
          </p:cNvPr>
          <p:cNvSpPr txBox="1"/>
          <p:nvPr/>
        </p:nvSpPr>
        <p:spPr>
          <a:xfrm>
            <a:off x="8602563" y="4956053"/>
            <a:ext cx="544286" cy="769441"/>
          </a:xfrm>
          <a:prstGeom prst="rect">
            <a:avLst/>
          </a:prstGeom>
          <a:noFill/>
        </p:spPr>
        <p:txBody>
          <a:bodyPr wrap="square" rtlCol="0">
            <a:spAutoFit/>
          </a:bodyPr>
          <a:lstStyle/>
          <a:p>
            <a:endParaRPr lang="en-US" sz="4400" dirty="0"/>
          </a:p>
        </p:txBody>
      </p:sp>
      <p:cxnSp>
        <p:nvCxnSpPr>
          <p:cNvPr id="11" name="Straight Arrow Connector 10">
            <a:extLst>
              <a:ext uri="{FF2B5EF4-FFF2-40B4-BE49-F238E27FC236}">
                <a16:creationId xmlns:a16="http://schemas.microsoft.com/office/drawing/2014/main" id="{D2973254-2266-3927-3D98-29BE65964B90}"/>
              </a:ext>
            </a:extLst>
          </p:cNvPr>
          <p:cNvCxnSpPr>
            <a:stCxn id="8" idx="3"/>
            <a:endCxn id="5" idx="1"/>
          </p:cNvCxnSpPr>
          <p:nvPr/>
        </p:nvCxnSpPr>
        <p:spPr>
          <a:xfrm>
            <a:off x="6299776" y="2307016"/>
            <a:ext cx="1120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EEC060B-2EBF-CBC4-C170-B4A86C2E47CF}"/>
              </a:ext>
            </a:extLst>
          </p:cNvPr>
          <p:cNvCxnSpPr>
            <a:stCxn id="5" idx="3"/>
            <a:endCxn id="7" idx="1"/>
          </p:cNvCxnSpPr>
          <p:nvPr/>
        </p:nvCxnSpPr>
        <p:spPr>
          <a:xfrm>
            <a:off x="7964263" y="2307016"/>
            <a:ext cx="1313419"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F6ED07D-EF8F-6DDB-CBAA-1D86C31B87DA}"/>
              </a:ext>
            </a:extLst>
          </p:cNvPr>
          <p:cNvCxnSpPr>
            <a:stCxn id="6" idx="3"/>
            <a:endCxn id="7" idx="1"/>
          </p:cNvCxnSpPr>
          <p:nvPr/>
        </p:nvCxnSpPr>
        <p:spPr>
          <a:xfrm flipV="1">
            <a:off x="7801893" y="3221416"/>
            <a:ext cx="1475789" cy="82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75E405A-C5C6-1C31-6FB1-79F4AD069D69}"/>
              </a:ext>
            </a:extLst>
          </p:cNvPr>
          <p:cNvCxnSpPr>
            <a:stCxn id="6" idx="0"/>
            <a:endCxn id="5" idx="2"/>
          </p:cNvCxnSpPr>
          <p:nvPr/>
        </p:nvCxnSpPr>
        <p:spPr>
          <a:xfrm flipV="1">
            <a:off x="7529750" y="2691736"/>
            <a:ext cx="162370" cy="972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9145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D16D1-B93D-68AD-634B-405437905282}"/>
              </a:ext>
            </a:extLst>
          </p:cNvPr>
          <p:cNvSpPr>
            <a:spLocks noGrp="1"/>
          </p:cNvSpPr>
          <p:nvPr>
            <p:ph type="title"/>
          </p:nvPr>
        </p:nvSpPr>
        <p:spPr/>
        <p:txBody>
          <a:bodyPr/>
          <a:lstStyle/>
          <a:p>
            <a:r>
              <a:rPr lang="en-US" dirty="0"/>
              <a:t>Let’s read papers</a:t>
            </a:r>
          </a:p>
        </p:txBody>
      </p:sp>
      <p:sp>
        <p:nvSpPr>
          <p:cNvPr id="3" name="Content Placeholder 2">
            <a:extLst>
              <a:ext uri="{FF2B5EF4-FFF2-40B4-BE49-F238E27FC236}">
                <a16:creationId xmlns:a16="http://schemas.microsoft.com/office/drawing/2014/main" id="{44F4DA5C-5D97-8616-E946-E2EA1B3AC752}"/>
              </a:ext>
            </a:extLst>
          </p:cNvPr>
          <p:cNvSpPr>
            <a:spLocks noGrp="1"/>
          </p:cNvSpPr>
          <p:nvPr>
            <p:ph idx="1"/>
          </p:nvPr>
        </p:nvSpPr>
        <p:spPr/>
        <p:txBody>
          <a:bodyPr>
            <a:normAutofit fontScale="92500" lnSpcReduction="10000"/>
          </a:bodyPr>
          <a:lstStyle/>
          <a:p>
            <a:r>
              <a:rPr lang="en-US" dirty="0"/>
              <a:t>Read the following papers (only the section on the instrument needed) and consider the following questions:</a:t>
            </a:r>
          </a:p>
          <a:p>
            <a:pPr lvl="1"/>
            <a:r>
              <a:rPr lang="en-US" dirty="0"/>
              <a:t>What is the treatment? The outcome? The instrument?</a:t>
            </a:r>
          </a:p>
          <a:p>
            <a:pPr lvl="1"/>
            <a:r>
              <a:rPr lang="en-US" dirty="0"/>
              <a:t>Why does the instrument work? How does the paper justify relevance? Exclusion? Does these explanations make sense?</a:t>
            </a:r>
          </a:p>
          <a:p>
            <a:pPr lvl="1"/>
            <a:r>
              <a:rPr lang="en-US" dirty="0"/>
              <a:t>Does the paper use additional controls? Why or why not?</a:t>
            </a:r>
          </a:p>
          <a:p>
            <a:pPr lvl="1"/>
            <a:r>
              <a:rPr lang="en-US" dirty="0"/>
              <a:t>How is the outcome of the instrument different from a straightforward linear regression? Is the effect smaller or bigger? Why?</a:t>
            </a:r>
          </a:p>
          <a:p>
            <a:pPr lvl="1"/>
            <a:r>
              <a:rPr lang="en-US" dirty="0"/>
              <a:t>How does the paper deal the question of weak instruments?</a:t>
            </a:r>
          </a:p>
          <a:p>
            <a:pPr lvl="1"/>
            <a:r>
              <a:rPr lang="en-US" dirty="0"/>
              <a:t>How does the paper deal with the question of heterogenous effects? Do you think there is a complier effect? Why or why not?</a:t>
            </a:r>
          </a:p>
          <a:p>
            <a:pPr lvl="1"/>
            <a:r>
              <a:rPr lang="en-US" dirty="0"/>
              <a:t>Can you think of other good instruments for this question? Why is instrumental variables so useful for economics?</a:t>
            </a:r>
          </a:p>
        </p:txBody>
      </p:sp>
    </p:spTree>
    <p:extLst>
      <p:ext uri="{BB962C8B-B14F-4D97-AF65-F5344CB8AC3E}">
        <p14:creationId xmlns:p14="http://schemas.microsoft.com/office/powerpoint/2010/main" val="329134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F3E3E-1785-89A6-C623-3205EA252AC0}"/>
              </a:ext>
            </a:extLst>
          </p:cNvPr>
          <p:cNvSpPr>
            <a:spLocks noGrp="1"/>
          </p:cNvSpPr>
          <p:nvPr>
            <p:ph type="title"/>
          </p:nvPr>
        </p:nvSpPr>
        <p:spPr/>
        <p:txBody>
          <a:bodyPr/>
          <a:lstStyle/>
          <a:p>
            <a:r>
              <a:rPr lang="en-US" dirty="0"/>
              <a:t>Here’s a few papers with IV</a:t>
            </a:r>
          </a:p>
        </p:txBody>
      </p:sp>
      <p:sp>
        <p:nvSpPr>
          <p:cNvPr id="3" name="Content Placeholder 2">
            <a:extLst>
              <a:ext uri="{FF2B5EF4-FFF2-40B4-BE49-F238E27FC236}">
                <a16:creationId xmlns:a16="http://schemas.microsoft.com/office/drawing/2014/main" id="{BF8FA284-7608-EE80-C6CC-C77E2B3AE1D5}"/>
              </a:ext>
            </a:extLst>
          </p:cNvPr>
          <p:cNvSpPr>
            <a:spLocks noGrp="1"/>
          </p:cNvSpPr>
          <p:nvPr>
            <p:ph idx="1"/>
          </p:nvPr>
        </p:nvSpPr>
        <p:spPr/>
        <p:txBody>
          <a:bodyPr>
            <a:normAutofit/>
          </a:bodyPr>
          <a:lstStyle/>
          <a:p>
            <a:r>
              <a:rPr lang="en-US" sz="1800" dirty="0">
                <a:effectLst/>
                <a:latin typeface="HelveticaLTStd"/>
              </a:rPr>
              <a:t>“Income and Democracy</a:t>
            </a:r>
            <a:r>
              <a:rPr lang="en-US" sz="1800" dirty="0">
                <a:latin typeface="HelveticaLTStd"/>
              </a:rPr>
              <a:t>” Daron Acemoglu, Simon Johnson, James A. Robinson, and Pierre </a:t>
            </a:r>
            <a:r>
              <a:rPr lang="en-US" sz="1800" dirty="0" err="1">
                <a:latin typeface="HelveticaLTStd"/>
              </a:rPr>
              <a:t>Yared</a:t>
            </a:r>
            <a:r>
              <a:rPr lang="en-US" sz="1800" dirty="0">
                <a:latin typeface="HelveticaLTStd"/>
              </a:rPr>
              <a:t> (2008) p822-5</a:t>
            </a:r>
          </a:p>
          <a:p>
            <a:r>
              <a:rPr lang="en-US" sz="1800" dirty="0">
                <a:latin typeface="HelveticaLTStd"/>
              </a:rPr>
              <a:t>Does Compulsory School Attendance Affect Schooling and Earnings? By Angrist and Krueger, 1991</a:t>
            </a:r>
          </a:p>
          <a:p>
            <a:r>
              <a:rPr lang="en-US" sz="1800" dirty="0">
                <a:latin typeface="HelveticaLTStd"/>
              </a:rPr>
              <a:t>Lifetime Earnings and the Vietnam Era Draft Lottery: Evidence from Social Security Administrative Records. 1990 by Angrist, Joshua</a:t>
            </a:r>
          </a:p>
          <a:p>
            <a:pPr algn="l">
              <a:buFont typeface="Arial" panose="020B0604020202020204" pitchFamily="34" charset="0"/>
              <a:buChar char="•"/>
            </a:pPr>
            <a:r>
              <a:rPr lang="en-US" sz="1800">
                <a:latin typeface="HelveticaLTStd"/>
              </a:rPr>
              <a:t>The </a:t>
            </a:r>
            <a:r>
              <a:rPr lang="en-US" sz="1800" dirty="0">
                <a:latin typeface="HelveticaLTStd"/>
              </a:rPr>
              <a:t>Old Boys' Club: Schmoozing and the Gender Gap 2021 by Zoë Cullen, Ricardo Perez-</a:t>
            </a:r>
            <a:r>
              <a:rPr lang="en-US" sz="1800" dirty="0" err="1">
                <a:latin typeface="HelveticaLTStd"/>
              </a:rPr>
              <a:t>Truglia</a:t>
            </a:r>
            <a:endParaRPr lang="en-US" sz="1800" dirty="0">
              <a:latin typeface="HelveticaLTStd"/>
            </a:endParaRPr>
          </a:p>
          <a:p>
            <a:pPr algn="l"/>
            <a:br>
              <a:rPr lang="en-US" sz="1000" b="0" i="0" dirty="0">
                <a:solidFill>
                  <a:srgbClr val="353C3F"/>
                </a:solidFill>
                <a:effectLst/>
                <a:latin typeface="ff-more-web-pro"/>
              </a:rPr>
            </a:br>
            <a:endParaRPr lang="en-US" sz="1000" b="0" i="0" dirty="0">
              <a:solidFill>
                <a:srgbClr val="353C3F"/>
              </a:solidFill>
              <a:effectLst/>
              <a:latin typeface="ff-more-web-pro"/>
            </a:endParaRPr>
          </a:p>
          <a:p>
            <a:endParaRPr lang="en-US" sz="1200" b="1" i="0" dirty="0">
              <a:solidFill>
                <a:srgbClr val="353C3F"/>
              </a:solidFill>
              <a:effectLst/>
              <a:latin typeface="jaf-bernino-sans"/>
            </a:endParaRPr>
          </a:p>
          <a:p>
            <a:pPr algn="l">
              <a:buFont typeface="Arial" panose="020B0604020202020204" pitchFamily="34" charset="0"/>
              <a:buChar char="•"/>
            </a:pPr>
            <a:r>
              <a:rPr lang="en-US" sz="1800" dirty="0">
                <a:latin typeface="HelveticaLTStd"/>
              </a:rPr>
              <a:t> </a:t>
            </a:r>
          </a:p>
          <a:p>
            <a:pPr algn="l">
              <a:buFont typeface="Arial" panose="020B0604020202020204" pitchFamily="34" charset="0"/>
              <a:buChar char="•"/>
            </a:pPr>
            <a:endParaRPr lang="en-US" sz="1800" dirty="0">
              <a:latin typeface="HelveticaLTStd"/>
            </a:endParaRPr>
          </a:p>
          <a:p>
            <a:pPr algn="l"/>
            <a:br>
              <a:rPr lang="en-US" sz="1000" b="0" i="0" dirty="0">
                <a:solidFill>
                  <a:srgbClr val="353C3F"/>
                </a:solidFill>
                <a:effectLst/>
                <a:latin typeface="ff-more-web-pro"/>
              </a:rPr>
            </a:br>
            <a:endParaRPr lang="en-US" sz="1000" b="0" i="0" dirty="0">
              <a:solidFill>
                <a:srgbClr val="353C3F"/>
              </a:solidFill>
              <a:effectLst/>
              <a:latin typeface="ff-more-web-pro"/>
            </a:endParaRPr>
          </a:p>
          <a:p>
            <a:endParaRPr lang="en-US" sz="1200" b="1" i="0" dirty="0">
              <a:solidFill>
                <a:srgbClr val="353C3F"/>
              </a:solidFill>
              <a:effectLst/>
              <a:latin typeface="jaf-bernino-sans"/>
            </a:endParaRPr>
          </a:p>
          <a:p>
            <a:endParaRPr lang="en-US" sz="1800" dirty="0">
              <a:effectLst/>
              <a:latin typeface="HelveticaLTStd"/>
            </a:endParaRPr>
          </a:p>
          <a:p>
            <a:endParaRPr lang="en-US" sz="1800" dirty="0">
              <a:latin typeface="HelveticaLTStd"/>
            </a:endParaRPr>
          </a:p>
          <a:p>
            <a:endParaRPr lang="en-US" dirty="0"/>
          </a:p>
          <a:p>
            <a:endParaRPr lang="en-US" dirty="0"/>
          </a:p>
        </p:txBody>
      </p:sp>
    </p:spTree>
    <p:extLst>
      <p:ext uri="{BB962C8B-B14F-4D97-AF65-F5344CB8AC3E}">
        <p14:creationId xmlns:p14="http://schemas.microsoft.com/office/powerpoint/2010/main" val="2353998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03F0E-206A-EBC4-F764-0EF9782C173B}"/>
              </a:ext>
            </a:extLst>
          </p:cNvPr>
          <p:cNvSpPr>
            <a:spLocks noGrp="1"/>
          </p:cNvSpPr>
          <p:nvPr>
            <p:ph type="title"/>
          </p:nvPr>
        </p:nvSpPr>
        <p:spPr/>
        <p:txBody>
          <a:bodyPr/>
          <a:lstStyle/>
          <a:p>
            <a:r>
              <a:rPr lang="en-US" dirty="0"/>
              <a:t>Why instrumental variables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612A70AD-1C36-815B-EDE4-168B53115BB8}"/>
                  </a:ext>
                </a:extLst>
              </p:cNvPr>
              <p:cNvSpPr>
                <a:spLocks noGrp="1"/>
              </p:cNvSpPr>
              <p:nvPr>
                <p:ph type="body" sz="half" idx="2"/>
              </p:nvPr>
            </p:nvSpPr>
            <p:spPr/>
            <p:txBody>
              <a:bodyPr/>
              <a:lstStyle/>
              <a:p>
                <a:r>
                  <a:rPr lang="en-US" dirty="0"/>
                  <a:t>Structural model:</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𝑈</m:t>
                          </m:r>
                        </m:e>
                        <m:sub>
                          <m:r>
                            <a:rPr lang="en-US" b="0" i="1" smtClean="0">
                              <a:latin typeface="Cambria Math" panose="02040503050406030204" pitchFamily="18" charset="0"/>
                              <a:ea typeface="Cambria Math" panose="02040503050406030204" pitchFamily="18" charset="0"/>
                            </a:rPr>
                            <m:t>𝑖</m:t>
                          </m:r>
                        </m:sub>
                      </m:sSub>
                    </m:oMath>
                  </m:oMathPara>
                </a14:m>
                <a:endParaRPr lang="en-US" dirty="0"/>
              </a:p>
              <a:p>
                <a:r>
                  <a:rPr lang="en-US" dirty="0"/>
                  <a:t>where </a:t>
                </a:r>
                <a14:m>
                  <m:oMath xmlns:m="http://schemas.openxmlformats.org/officeDocument/2006/math">
                    <m:r>
                      <a:rPr lang="en-US" b="0" i="1" smtClean="0">
                        <a:latin typeface="Cambria Math" panose="02040503050406030204" pitchFamily="18" charset="0"/>
                      </a:rPr>
                      <m:t>𝐶𝑜𝑣</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rPr>
                          <m:t>𝑈</m:t>
                        </m:r>
                      </m:e>
                    </m:d>
                    <m:r>
                      <a:rPr lang="en-US" b="0" i="1" smtClean="0">
                        <a:latin typeface="Cambria Math" panose="02040503050406030204" pitchFamily="18" charset="0"/>
                      </a:rPr>
                      <m:t>=</m:t>
                    </m:r>
                    <m:r>
                      <a:rPr lang="en-US" b="0" i="1" smtClean="0">
                        <a:latin typeface="Cambria Math" panose="02040503050406030204" pitchFamily="18" charset="0"/>
                      </a:rPr>
                      <m:t>𝐶𝑜𝑣</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𝑈</m:t>
                        </m:r>
                      </m:e>
                    </m:d>
                    <m:r>
                      <a:rPr lang="en-US" b="0" i="1" smtClean="0">
                        <a:latin typeface="Cambria Math" panose="02040503050406030204" pitchFamily="18" charset="0"/>
                      </a:rPr>
                      <m:t>=0</m:t>
                    </m:r>
                  </m:oMath>
                </a14:m>
                <a:endParaRPr lang="en-US" b="0" dirty="0"/>
              </a:p>
              <a:p>
                <a:r>
                  <a:rPr lang="en-US" dirty="0"/>
                  <a:t>and </a:t>
                </a:r>
                <a14:m>
                  <m:oMath xmlns:m="http://schemas.openxmlformats.org/officeDocument/2006/math">
                    <m:r>
                      <a:rPr lang="en-US" b="0" i="1" smtClean="0">
                        <a:latin typeface="Cambria Math" panose="02040503050406030204" pitchFamily="18" charset="0"/>
                      </a:rPr>
                      <m:t>𝐶𝑜𝑣</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≠0</m:t>
                    </m:r>
                  </m:oMath>
                </a14:m>
                <a:endParaRPr lang="en-US" dirty="0"/>
              </a:p>
              <a:p>
                <a:r>
                  <a:rPr lang="en-US" dirty="0"/>
                  <a:t>Y: earning</a:t>
                </a:r>
              </a:p>
              <a:p>
                <a:r>
                  <a:rPr lang="en-US" dirty="0"/>
                  <a:t>S: schooling</a:t>
                </a:r>
              </a:p>
              <a:p>
                <a:r>
                  <a:rPr lang="en-US" dirty="0"/>
                  <a:t>A: ability (unknown)</a:t>
                </a:r>
              </a:p>
              <a:p>
                <a:endParaRPr lang="en-US" dirty="0"/>
              </a:p>
              <a:p>
                <a:r>
                  <a:rPr lang="en-US" dirty="0"/>
                  <a:t>We can only run:</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𝑠</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𝑠</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𝑒</m:t>
                          </m:r>
                        </m:e>
                        <m:sub>
                          <m:r>
                            <a:rPr lang="en-US" b="0" i="1" smtClean="0">
                              <a:latin typeface="Cambria Math" panose="02040503050406030204" pitchFamily="18" charset="0"/>
                              <a:ea typeface="Cambria Math" panose="02040503050406030204" pitchFamily="18" charset="0"/>
                            </a:rPr>
                            <m:t>𝑖</m:t>
                          </m:r>
                        </m:sub>
                      </m:sSub>
                    </m:oMath>
                  </m:oMathPara>
                </a14:m>
                <a:endParaRPr lang="en-US" dirty="0"/>
              </a:p>
            </p:txBody>
          </p:sp>
        </mc:Choice>
        <mc:Fallback xmlns="">
          <p:sp>
            <p:nvSpPr>
              <p:cNvPr id="4" name="Text Placeholder 3">
                <a:extLst>
                  <a:ext uri="{FF2B5EF4-FFF2-40B4-BE49-F238E27FC236}">
                    <a16:creationId xmlns:a16="http://schemas.microsoft.com/office/drawing/2014/main" id="{612A70AD-1C36-815B-EDE4-168B53115BB8}"/>
                  </a:ext>
                </a:extLst>
              </p:cNvPr>
              <p:cNvSpPr>
                <a:spLocks noGrp="1" noRot="1" noChangeAspect="1" noMove="1" noResize="1" noEditPoints="1" noAdjustHandles="1" noChangeArrowheads="1" noChangeShapeType="1" noTextEdit="1"/>
              </p:cNvSpPr>
              <p:nvPr>
                <p:ph type="body" sz="half" idx="2"/>
              </p:nvPr>
            </p:nvSpPr>
            <p:spPr>
              <a:blipFill>
                <a:blip r:embed="rId3"/>
                <a:stretch>
                  <a:fillRect l="-968" t="-1329"/>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59C67AA0-1CFD-68AC-7F1F-A76CC1181B80}"/>
              </a:ext>
            </a:extLst>
          </p:cNvPr>
          <p:cNvSpPr txBox="1"/>
          <p:nvPr/>
        </p:nvSpPr>
        <p:spPr>
          <a:xfrm>
            <a:off x="7419977" y="1922295"/>
            <a:ext cx="544286" cy="769441"/>
          </a:xfrm>
          <a:prstGeom prst="rect">
            <a:avLst/>
          </a:prstGeom>
          <a:noFill/>
        </p:spPr>
        <p:txBody>
          <a:bodyPr wrap="square" rtlCol="0">
            <a:spAutoFit/>
          </a:bodyPr>
          <a:lstStyle/>
          <a:p>
            <a:r>
              <a:rPr lang="en-US" sz="4400" dirty="0"/>
              <a:t>S</a:t>
            </a:r>
          </a:p>
        </p:txBody>
      </p:sp>
      <p:sp>
        <p:nvSpPr>
          <p:cNvPr id="6" name="TextBox 5">
            <a:extLst>
              <a:ext uri="{FF2B5EF4-FFF2-40B4-BE49-F238E27FC236}">
                <a16:creationId xmlns:a16="http://schemas.microsoft.com/office/drawing/2014/main" id="{C271832D-BA22-342E-D9CF-C95438977816}"/>
              </a:ext>
            </a:extLst>
          </p:cNvPr>
          <p:cNvSpPr txBox="1"/>
          <p:nvPr/>
        </p:nvSpPr>
        <p:spPr>
          <a:xfrm>
            <a:off x="7257607" y="3663902"/>
            <a:ext cx="544286" cy="769441"/>
          </a:xfrm>
          <a:prstGeom prst="rect">
            <a:avLst/>
          </a:prstGeom>
          <a:noFill/>
        </p:spPr>
        <p:txBody>
          <a:bodyPr wrap="square" rtlCol="0">
            <a:spAutoFit/>
          </a:bodyPr>
          <a:lstStyle/>
          <a:p>
            <a:r>
              <a:rPr lang="en-US" sz="4400" dirty="0"/>
              <a:t>A</a:t>
            </a:r>
          </a:p>
        </p:txBody>
      </p:sp>
      <p:sp>
        <p:nvSpPr>
          <p:cNvPr id="7" name="TextBox 6">
            <a:extLst>
              <a:ext uri="{FF2B5EF4-FFF2-40B4-BE49-F238E27FC236}">
                <a16:creationId xmlns:a16="http://schemas.microsoft.com/office/drawing/2014/main" id="{36C3345B-9261-A324-A25B-C4976E43D6C8}"/>
              </a:ext>
            </a:extLst>
          </p:cNvPr>
          <p:cNvSpPr txBox="1"/>
          <p:nvPr/>
        </p:nvSpPr>
        <p:spPr>
          <a:xfrm>
            <a:off x="9277682" y="2836695"/>
            <a:ext cx="544286" cy="769441"/>
          </a:xfrm>
          <a:prstGeom prst="rect">
            <a:avLst/>
          </a:prstGeom>
          <a:noFill/>
        </p:spPr>
        <p:txBody>
          <a:bodyPr wrap="square" rtlCol="0">
            <a:spAutoFit/>
          </a:bodyPr>
          <a:lstStyle/>
          <a:p>
            <a:r>
              <a:rPr lang="en-US" sz="4400" dirty="0"/>
              <a:t>Y</a:t>
            </a:r>
          </a:p>
        </p:txBody>
      </p:sp>
      <p:cxnSp>
        <p:nvCxnSpPr>
          <p:cNvPr id="13" name="Straight Arrow Connector 12">
            <a:extLst>
              <a:ext uri="{FF2B5EF4-FFF2-40B4-BE49-F238E27FC236}">
                <a16:creationId xmlns:a16="http://schemas.microsoft.com/office/drawing/2014/main" id="{0EEC060B-2EBF-CBC4-C170-B4A86C2E47CF}"/>
              </a:ext>
            </a:extLst>
          </p:cNvPr>
          <p:cNvCxnSpPr>
            <a:stCxn id="5" idx="3"/>
            <a:endCxn id="7" idx="1"/>
          </p:cNvCxnSpPr>
          <p:nvPr/>
        </p:nvCxnSpPr>
        <p:spPr>
          <a:xfrm>
            <a:off x="7964263" y="2307016"/>
            <a:ext cx="1313419"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F6ED07D-EF8F-6DDB-CBAA-1D86C31B87DA}"/>
              </a:ext>
            </a:extLst>
          </p:cNvPr>
          <p:cNvCxnSpPr>
            <a:stCxn id="6" idx="3"/>
            <a:endCxn id="7" idx="1"/>
          </p:cNvCxnSpPr>
          <p:nvPr/>
        </p:nvCxnSpPr>
        <p:spPr>
          <a:xfrm flipV="1">
            <a:off x="7801893" y="3221416"/>
            <a:ext cx="1475789" cy="82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75E405A-C5C6-1C31-6FB1-79F4AD069D69}"/>
              </a:ext>
            </a:extLst>
          </p:cNvPr>
          <p:cNvCxnSpPr>
            <a:stCxn id="6" idx="0"/>
            <a:endCxn id="5" idx="2"/>
          </p:cNvCxnSpPr>
          <p:nvPr/>
        </p:nvCxnSpPr>
        <p:spPr>
          <a:xfrm flipV="1">
            <a:off x="7529750" y="2691736"/>
            <a:ext cx="162370" cy="972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918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03F0E-206A-EBC4-F764-0EF9782C173B}"/>
              </a:ext>
            </a:extLst>
          </p:cNvPr>
          <p:cNvSpPr>
            <a:spLocks noGrp="1"/>
          </p:cNvSpPr>
          <p:nvPr>
            <p:ph type="title"/>
          </p:nvPr>
        </p:nvSpPr>
        <p:spPr/>
        <p:txBody>
          <a:bodyPr/>
          <a:lstStyle/>
          <a:p>
            <a:r>
              <a:rPr lang="en-US" dirty="0"/>
              <a:t>Why instrumental variables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612A70AD-1C36-815B-EDE4-168B53115BB8}"/>
                  </a:ext>
                </a:extLst>
              </p:cNvPr>
              <p:cNvSpPr>
                <a:spLocks noGrp="1"/>
              </p:cNvSpPr>
              <p:nvPr>
                <p:ph type="body" sz="half" idx="2"/>
              </p:nvPr>
            </p:nvSpPr>
            <p:spPr/>
            <p:txBody>
              <a:bodyPr>
                <a:normAutofit fontScale="85000" lnSpcReduction="20000"/>
              </a:bodyPr>
              <a:lstStyle/>
              <a:p>
                <a:r>
                  <a:rPr lang="en-US" dirty="0"/>
                  <a:t>Structural model:</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𝑈</m:t>
                          </m:r>
                        </m:e>
                        <m:sub>
                          <m:r>
                            <a:rPr lang="en-US" b="0" i="1" smtClean="0">
                              <a:latin typeface="Cambria Math" panose="02040503050406030204" pitchFamily="18" charset="0"/>
                              <a:ea typeface="Cambria Math" panose="02040503050406030204" pitchFamily="18" charset="0"/>
                            </a:rPr>
                            <m:t>𝑖</m:t>
                          </m:r>
                        </m:sub>
                      </m:sSub>
                    </m:oMath>
                  </m:oMathPara>
                </a14:m>
                <a:endParaRPr lang="en-US" dirty="0"/>
              </a:p>
              <a:p>
                <a:r>
                  <a:rPr lang="en-US" dirty="0"/>
                  <a:t>where </a:t>
                </a:r>
                <a14:m>
                  <m:oMath xmlns:m="http://schemas.openxmlformats.org/officeDocument/2006/math">
                    <m:r>
                      <a:rPr lang="en-US" b="0" i="1" smtClean="0">
                        <a:latin typeface="Cambria Math" panose="02040503050406030204" pitchFamily="18" charset="0"/>
                      </a:rPr>
                      <m:t>𝐶𝑜𝑣</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rPr>
                          <m:t>𝑈</m:t>
                        </m:r>
                      </m:e>
                    </m:d>
                    <m:r>
                      <a:rPr lang="en-US" b="0" i="1" smtClean="0">
                        <a:latin typeface="Cambria Math" panose="02040503050406030204" pitchFamily="18" charset="0"/>
                      </a:rPr>
                      <m:t>=</m:t>
                    </m:r>
                    <m:r>
                      <a:rPr lang="en-US" b="0" i="1" smtClean="0">
                        <a:latin typeface="Cambria Math" panose="02040503050406030204" pitchFamily="18" charset="0"/>
                      </a:rPr>
                      <m:t>𝐶𝑜𝑣</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𝑈</m:t>
                        </m:r>
                      </m:e>
                    </m:d>
                    <m:r>
                      <a:rPr lang="en-US" b="0" i="1" smtClean="0">
                        <a:latin typeface="Cambria Math" panose="02040503050406030204" pitchFamily="18" charset="0"/>
                      </a:rPr>
                      <m:t>=0</m:t>
                    </m:r>
                  </m:oMath>
                </a14:m>
                <a:endParaRPr lang="en-US" b="0" dirty="0"/>
              </a:p>
              <a:p>
                <a:r>
                  <a:rPr lang="en-US" dirty="0"/>
                  <a:t>and </a:t>
                </a:r>
                <a14:m>
                  <m:oMath xmlns:m="http://schemas.openxmlformats.org/officeDocument/2006/math">
                    <m:r>
                      <a:rPr lang="en-US" b="0" i="1" smtClean="0">
                        <a:latin typeface="Cambria Math" panose="02040503050406030204" pitchFamily="18" charset="0"/>
                      </a:rPr>
                      <m:t>𝐶𝑜𝑣</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≠0</m:t>
                    </m:r>
                  </m:oMath>
                </a14:m>
                <a:endParaRPr lang="en-US" dirty="0"/>
              </a:p>
              <a:p>
                <a:r>
                  <a:rPr lang="en-US" dirty="0"/>
                  <a:t>Y: earning</a:t>
                </a:r>
              </a:p>
              <a:p>
                <a:r>
                  <a:rPr lang="en-US" dirty="0"/>
                  <a:t>S: schooling</a:t>
                </a:r>
              </a:p>
              <a:p>
                <a:r>
                  <a:rPr lang="en-US" dirty="0"/>
                  <a:t>A: ability (unknown)</a:t>
                </a:r>
              </a:p>
              <a:p>
                <a:r>
                  <a:rPr lang="en-US" dirty="0"/>
                  <a:t>Z: random scholarship (the instrument)</a:t>
                </a:r>
              </a:p>
              <a:p>
                <a:r>
                  <a:rPr lang="en-US" b="0" dirty="0">
                    <a:solidFill>
                      <a:schemeClr val="accent1"/>
                    </a:solidFill>
                  </a:rPr>
                  <a:t>Relevance: </a:t>
                </a:r>
                <a14:m>
                  <m:oMath xmlns:m="http://schemas.openxmlformats.org/officeDocument/2006/math">
                    <m:r>
                      <a:rPr lang="en-US" b="0" i="1" smtClean="0">
                        <a:solidFill>
                          <a:schemeClr val="accent1"/>
                        </a:solidFill>
                        <a:latin typeface="Cambria Math" panose="02040503050406030204" pitchFamily="18" charset="0"/>
                      </a:rPr>
                      <m:t>𝐶𝑜𝑣</m:t>
                    </m:r>
                    <m:d>
                      <m:dPr>
                        <m:ctrlPr>
                          <a:rPr lang="en-US" b="0" i="1" smtClean="0">
                            <a:solidFill>
                              <a:schemeClr val="accent1"/>
                            </a:solidFill>
                            <a:latin typeface="Cambria Math" panose="02040503050406030204" pitchFamily="18" charset="0"/>
                          </a:rPr>
                        </m:ctrlPr>
                      </m:dPr>
                      <m:e>
                        <m:r>
                          <a:rPr lang="en-US" b="0" i="1" smtClean="0">
                            <a:solidFill>
                              <a:schemeClr val="accent1"/>
                            </a:solidFill>
                            <a:latin typeface="Cambria Math" panose="02040503050406030204" pitchFamily="18" charset="0"/>
                          </a:rPr>
                          <m:t>𝑆</m:t>
                        </m:r>
                        <m:r>
                          <a:rPr lang="en-US" b="0" i="1" smtClean="0">
                            <a:solidFill>
                              <a:schemeClr val="accent1"/>
                            </a:solidFill>
                            <a:latin typeface="Cambria Math" panose="02040503050406030204" pitchFamily="18" charset="0"/>
                          </a:rPr>
                          <m:t>, </m:t>
                        </m:r>
                        <m:r>
                          <a:rPr lang="en-US" b="0" i="1" smtClean="0">
                            <a:solidFill>
                              <a:schemeClr val="accent1"/>
                            </a:solidFill>
                            <a:latin typeface="Cambria Math" panose="02040503050406030204" pitchFamily="18" charset="0"/>
                          </a:rPr>
                          <m:t>𝑍</m:t>
                        </m:r>
                      </m:e>
                    </m:d>
                    <m:r>
                      <a:rPr lang="en-US" b="0" i="1" smtClean="0">
                        <a:solidFill>
                          <a:schemeClr val="accent1"/>
                        </a:solidFill>
                        <a:latin typeface="Cambria Math" panose="02040503050406030204" pitchFamily="18" charset="0"/>
                        <a:ea typeface="Cambria Math" panose="02040503050406030204" pitchFamily="18" charset="0"/>
                      </a:rPr>
                      <m:t>≠0</m:t>
                    </m:r>
                  </m:oMath>
                </a14:m>
                <a:endParaRPr lang="en-US" b="0" i="1" dirty="0">
                  <a:solidFill>
                    <a:schemeClr val="accent1"/>
                  </a:solidFill>
                  <a:latin typeface="Cambria Math" panose="02040503050406030204" pitchFamily="18" charset="0"/>
                  <a:ea typeface="Cambria Math" panose="02040503050406030204" pitchFamily="18" charset="0"/>
                </a:endParaRPr>
              </a:p>
              <a:p>
                <a:r>
                  <a:rPr lang="en-US" dirty="0">
                    <a:solidFill>
                      <a:schemeClr val="accent1"/>
                    </a:solidFill>
                  </a:rPr>
                  <a:t>Exclusion:</a:t>
                </a:r>
                <a14:m>
                  <m:oMath xmlns:m="http://schemas.openxmlformats.org/officeDocument/2006/math">
                    <m:r>
                      <a:rPr lang="en-US" b="0" i="0" smtClean="0">
                        <a:solidFill>
                          <a:schemeClr val="accent1"/>
                        </a:solidFill>
                        <a:latin typeface="Cambria Math" panose="02040503050406030204" pitchFamily="18" charset="0"/>
                        <a:ea typeface="Cambria Math" panose="02040503050406030204" pitchFamily="18" charset="0"/>
                      </a:rPr>
                      <m:t> </m:t>
                    </m:r>
                    <m:r>
                      <a:rPr lang="en-US" b="0" i="1" smtClean="0">
                        <a:solidFill>
                          <a:schemeClr val="accent1"/>
                        </a:solidFill>
                        <a:latin typeface="Cambria Math" panose="02040503050406030204" pitchFamily="18" charset="0"/>
                        <a:ea typeface="Cambria Math" panose="02040503050406030204" pitchFamily="18" charset="0"/>
                      </a:rPr>
                      <m:t>𝐶𝑜𝑣</m:t>
                    </m:r>
                    <m:d>
                      <m:dPr>
                        <m:ctrlPr>
                          <a:rPr lang="en-US" b="0" i="1" smtClean="0">
                            <a:solidFill>
                              <a:schemeClr val="accent1"/>
                            </a:solidFill>
                            <a:latin typeface="Cambria Math" panose="02040503050406030204" pitchFamily="18" charset="0"/>
                            <a:ea typeface="Cambria Math" panose="02040503050406030204" pitchFamily="18" charset="0"/>
                          </a:rPr>
                        </m:ctrlPr>
                      </m:dPr>
                      <m:e>
                        <m:r>
                          <a:rPr lang="en-US" b="0" i="1" smtClean="0">
                            <a:solidFill>
                              <a:schemeClr val="accent1"/>
                            </a:solidFill>
                            <a:latin typeface="Cambria Math" panose="02040503050406030204" pitchFamily="18" charset="0"/>
                            <a:ea typeface="Cambria Math" panose="02040503050406030204" pitchFamily="18" charset="0"/>
                          </a:rPr>
                          <m:t>𝑍</m:t>
                        </m:r>
                        <m:r>
                          <a:rPr lang="en-US" b="0" i="1" smtClean="0">
                            <a:solidFill>
                              <a:schemeClr val="accent1"/>
                            </a:solidFill>
                            <a:latin typeface="Cambria Math" panose="02040503050406030204" pitchFamily="18" charset="0"/>
                            <a:ea typeface="Cambria Math" panose="02040503050406030204" pitchFamily="18" charset="0"/>
                          </a:rPr>
                          <m:t>, </m:t>
                        </m:r>
                        <m:r>
                          <a:rPr lang="en-US" b="0" i="1" smtClean="0">
                            <a:solidFill>
                              <a:schemeClr val="accent1"/>
                            </a:solidFill>
                            <a:latin typeface="Cambria Math" panose="02040503050406030204" pitchFamily="18" charset="0"/>
                            <a:ea typeface="Cambria Math" panose="02040503050406030204" pitchFamily="18" charset="0"/>
                          </a:rPr>
                          <m:t>𝑒</m:t>
                        </m:r>
                      </m:e>
                    </m:d>
                    <m:r>
                      <a:rPr lang="en-US" b="0" i="1" smtClean="0">
                        <a:solidFill>
                          <a:schemeClr val="accent1"/>
                        </a:solidFill>
                        <a:latin typeface="Cambria Math" panose="02040503050406030204" pitchFamily="18" charset="0"/>
                        <a:ea typeface="Cambria Math" panose="02040503050406030204" pitchFamily="18" charset="0"/>
                      </a:rPr>
                      <m:t>=0 </m:t>
                    </m:r>
                  </m:oMath>
                </a14:m>
                <a:endParaRPr lang="en-US" dirty="0">
                  <a:solidFill>
                    <a:schemeClr val="accent1"/>
                  </a:solidFill>
                </a:endParaRPr>
              </a:p>
              <a:p>
                <a:r>
                  <a:rPr lang="en-US" dirty="0"/>
                  <a:t>We can run:</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𝛾</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𝑍</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𝑖</m:t>
                          </m:r>
                        </m:sub>
                      </m:sSub>
                    </m:oMath>
                  </m:oMathPara>
                </a14:m>
                <a:endParaRPr lang="en-US" dirty="0"/>
              </a:p>
              <a:p>
                <a:r>
                  <a:rPr lang="en-US" dirty="0"/>
                  <a:t>and</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𝜇</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𝑍</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𝑖</m:t>
                          </m:r>
                        </m:sub>
                      </m:sSub>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oMath>
                  </m:oMathPara>
                </a14:m>
                <a:endParaRPr lang="en-US" dirty="0"/>
              </a:p>
              <a:p>
                <a:endParaRPr lang="en-US" dirty="0"/>
              </a:p>
              <a:p>
                <a:endParaRPr lang="en-US" dirty="0"/>
              </a:p>
              <a:p>
                <a:endParaRPr lang="en-US" dirty="0"/>
              </a:p>
              <a:p>
                <a:endParaRPr lang="en-US" dirty="0"/>
              </a:p>
              <a:p>
                <a:endParaRPr lang="en-US" dirty="0"/>
              </a:p>
            </p:txBody>
          </p:sp>
        </mc:Choice>
        <mc:Fallback xmlns="">
          <p:sp>
            <p:nvSpPr>
              <p:cNvPr id="4" name="Text Placeholder 3">
                <a:extLst>
                  <a:ext uri="{FF2B5EF4-FFF2-40B4-BE49-F238E27FC236}">
                    <a16:creationId xmlns:a16="http://schemas.microsoft.com/office/drawing/2014/main" id="{612A70AD-1C36-815B-EDE4-168B53115BB8}"/>
                  </a:ext>
                </a:extLst>
              </p:cNvPr>
              <p:cNvSpPr>
                <a:spLocks noGrp="1" noRot="1" noChangeAspect="1" noMove="1" noResize="1" noEditPoints="1" noAdjustHandles="1" noChangeArrowheads="1" noChangeShapeType="1" noTextEdit="1"/>
              </p:cNvSpPr>
              <p:nvPr>
                <p:ph type="body" sz="half" idx="2"/>
              </p:nvPr>
            </p:nvSpPr>
            <p:spPr>
              <a:blipFill>
                <a:blip r:embed="rId2"/>
                <a:stretch>
                  <a:fillRect l="-645" t="-199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59C67AA0-1CFD-68AC-7F1F-A76CC1181B80}"/>
              </a:ext>
            </a:extLst>
          </p:cNvPr>
          <p:cNvSpPr txBox="1"/>
          <p:nvPr/>
        </p:nvSpPr>
        <p:spPr>
          <a:xfrm>
            <a:off x="7419977" y="1922295"/>
            <a:ext cx="544286" cy="769441"/>
          </a:xfrm>
          <a:prstGeom prst="rect">
            <a:avLst/>
          </a:prstGeom>
          <a:noFill/>
        </p:spPr>
        <p:txBody>
          <a:bodyPr wrap="square" rtlCol="0">
            <a:spAutoFit/>
          </a:bodyPr>
          <a:lstStyle/>
          <a:p>
            <a:r>
              <a:rPr lang="en-US" sz="4400" dirty="0"/>
              <a:t>S</a:t>
            </a:r>
          </a:p>
        </p:txBody>
      </p:sp>
      <p:sp>
        <p:nvSpPr>
          <p:cNvPr id="6" name="TextBox 5">
            <a:extLst>
              <a:ext uri="{FF2B5EF4-FFF2-40B4-BE49-F238E27FC236}">
                <a16:creationId xmlns:a16="http://schemas.microsoft.com/office/drawing/2014/main" id="{C271832D-BA22-342E-D9CF-C95438977816}"/>
              </a:ext>
            </a:extLst>
          </p:cNvPr>
          <p:cNvSpPr txBox="1"/>
          <p:nvPr/>
        </p:nvSpPr>
        <p:spPr>
          <a:xfrm>
            <a:off x="7257607" y="3663902"/>
            <a:ext cx="544286" cy="769441"/>
          </a:xfrm>
          <a:prstGeom prst="rect">
            <a:avLst/>
          </a:prstGeom>
          <a:noFill/>
        </p:spPr>
        <p:txBody>
          <a:bodyPr wrap="square" rtlCol="0">
            <a:spAutoFit/>
          </a:bodyPr>
          <a:lstStyle/>
          <a:p>
            <a:r>
              <a:rPr lang="en-US" sz="4400" dirty="0"/>
              <a:t>A</a:t>
            </a:r>
          </a:p>
        </p:txBody>
      </p:sp>
      <p:sp>
        <p:nvSpPr>
          <p:cNvPr id="7" name="TextBox 6">
            <a:extLst>
              <a:ext uri="{FF2B5EF4-FFF2-40B4-BE49-F238E27FC236}">
                <a16:creationId xmlns:a16="http://schemas.microsoft.com/office/drawing/2014/main" id="{36C3345B-9261-A324-A25B-C4976E43D6C8}"/>
              </a:ext>
            </a:extLst>
          </p:cNvPr>
          <p:cNvSpPr txBox="1"/>
          <p:nvPr/>
        </p:nvSpPr>
        <p:spPr>
          <a:xfrm>
            <a:off x="9277682" y="2836695"/>
            <a:ext cx="544286" cy="769441"/>
          </a:xfrm>
          <a:prstGeom prst="rect">
            <a:avLst/>
          </a:prstGeom>
          <a:noFill/>
        </p:spPr>
        <p:txBody>
          <a:bodyPr wrap="square" rtlCol="0">
            <a:spAutoFit/>
          </a:bodyPr>
          <a:lstStyle/>
          <a:p>
            <a:r>
              <a:rPr lang="en-US" sz="4400" dirty="0"/>
              <a:t>Y</a:t>
            </a:r>
          </a:p>
        </p:txBody>
      </p:sp>
      <p:sp>
        <p:nvSpPr>
          <p:cNvPr id="8" name="TextBox 7">
            <a:extLst>
              <a:ext uri="{FF2B5EF4-FFF2-40B4-BE49-F238E27FC236}">
                <a16:creationId xmlns:a16="http://schemas.microsoft.com/office/drawing/2014/main" id="{03801211-7D7E-9119-EE7D-C141471A6892}"/>
              </a:ext>
            </a:extLst>
          </p:cNvPr>
          <p:cNvSpPr txBox="1"/>
          <p:nvPr/>
        </p:nvSpPr>
        <p:spPr>
          <a:xfrm>
            <a:off x="5755490" y="1922295"/>
            <a:ext cx="544286" cy="769441"/>
          </a:xfrm>
          <a:prstGeom prst="rect">
            <a:avLst/>
          </a:prstGeom>
          <a:noFill/>
        </p:spPr>
        <p:txBody>
          <a:bodyPr wrap="square" rtlCol="0">
            <a:spAutoFit/>
          </a:bodyPr>
          <a:lstStyle/>
          <a:p>
            <a:r>
              <a:rPr lang="en-US" sz="4400" dirty="0"/>
              <a:t>Z</a:t>
            </a:r>
          </a:p>
        </p:txBody>
      </p:sp>
      <p:sp>
        <p:nvSpPr>
          <p:cNvPr id="9" name="TextBox 8">
            <a:extLst>
              <a:ext uri="{FF2B5EF4-FFF2-40B4-BE49-F238E27FC236}">
                <a16:creationId xmlns:a16="http://schemas.microsoft.com/office/drawing/2014/main" id="{A74519E2-5279-0EB3-5C95-A9B80C8795E7}"/>
              </a:ext>
            </a:extLst>
          </p:cNvPr>
          <p:cNvSpPr txBox="1"/>
          <p:nvPr/>
        </p:nvSpPr>
        <p:spPr>
          <a:xfrm>
            <a:off x="8602563" y="4956053"/>
            <a:ext cx="544286" cy="769441"/>
          </a:xfrm>
          <a:prstGeom prst="rect">
            <a:avLst/>
          </a:prstGeom>
          <a:noFill/>
        </p:spPr>
        <p:txBody>
          <a:bodyPr wrap="square" rtlCol="0">
            <a:spAutoFit/>
          </a:bodyPr>
          <a:lstStyle/>
          <a:p>
            <a:endParaRPr lang="en-US" sz="4400" dirty="0"/>
          </a:p>
        </p:txBody>
      </p:sp>
      <p:cxnSp>
        <p:nvCxnSpPr>
          <p:cNvPr id="11" name="Straight Arrow Connector 10">
            <a:extLst>
              <a:ext uri="{FF2B5EF4-FFF2-40B4-BE49-F238E27FC236}">
                <a16:creationId xmlns:a16="http://schemas.microsoft.com/office/drawing/2014/main" id="{D2973254-2266-3927-3D98-29BE65964B90}"/>
              </a:ext>
            </a:extLst>
          </p:cNvPr>
          <p:cNvCxnSpPr>
            <a:stCxn id="8" idx="3"/>
            <a:endCxn id="5" idx="1"/>
          </p:cNvCxnSpPr>
          <p:nvPr/>
        </p:nvCxnSpPr>
        <p:spPr>
          <a:xfrm>
            <a:off x="6299775" y="2307016"/>
            <a:ext cx="1188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EEC060B-2EBF-CBC4-C170-B4A86C2E47CF}"/>
              </a:ext>
            </a:extLst>
          </p:cNvPr>
          <p:cNvCxnSpPr>
            <a:stCxn id="5" idx="3"/>
            <a:endCxn id="7" idx="1"/>
          </p:cNvCxnSpPr>
          <p:nvPr/>
        </p:nvCxnSpPr>
        <p:spPr>
          <a:xfrm>
            <a:off x="7964263" y="2307016"/>
            <a:ext cx="1313419"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F6ED07D-EF8F-6DDB-CBAA-1D86C31B87DA}"/>
              </a:ext>
            </a:extLst>
          </p:cNvPr>
          <p:cNvCxnSpPr>
            <a:stCxn id="6" idx="3"/>
            <a:endCxn id="7" idx="1"/>
          </p:cNvCxnSpPr>
          <p:nvPr/>
        </p:nvCxnSpPr>
        <p:spPr>
          <a:xfrm flipV="1">
            <a:off x="7801893" y="3221416"/>
            <a:ext cx="1475789" cy="82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75E405A-C5C6-1C31-6FB1-79F4AD069D69}"/>
              </a:ext>
            </a:extLst>
          </p:cNvPr>
          <p:cNvCxnSpPr>
            <a:stCxn id="6" idx="0"/>
            <a:endCxn id="5" idx="2"/>
          </p:cNvCxnSpPr>
          <p:nvPr/>
        </p:nvCxnSpPr>
        <p:spPr>
          <a:xfrm flipV="1">
            <a:off x="7529750" y="2691736"/>
            <a:ext cx="162370" cy="972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2097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791C9-A589-7FE2-4810-18F0A2652577}"/>
              </a:ext>
            </a:extLst>
          </p:cNvPr>
          <p:cNvSpPr>
            <a:spLocks noGrp="1"/>
          </p:cNvSpPr>
          <p:nvPr>
            <p:ph type="title"/>
          </p:nvPr>
        </p:nvSpPr>
        <p:spPr/>
        <p:txBody>
          <a:bodyPr/>
          <a:lstStyle/>
          <a:p>
            <a:r>
              <a:rPr lang="en-US" dirty="0"/>
              <a:t>Why does the math work</a:t>
            </a:r>
          </a:p>
        </p:txBody>
      </p:sp>
      <p:sp>
        <p:nvSpPr>
          <p:cNvPr id="3" name="Content Placeholder 2">
            <a:extLst>
              <a:ext uri="{FF2B5EF4-FFF2-40B4-BE49-F238E27FC236}">
                <a16:creationId xmlns:a16="http://schemas.microsoft.com/office/drawing/2014/main" id="{4AFD05B6-DFB3-9A18-0C5A-0B4BACDF7EE9}"/>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489366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03F0E-206A-EBC4-F764-0EF9782C173B}"/>
              </a:ext>
            </a:extLst>
          </p:cNvPr>
          <p:cNvSpPr>
            <a:spLocks noGrp="1"/>
          </p:cNvSpPr>
          <p:nvPr>
            <p:ph type="title"/>
          </p:nvPr>
        </p:nvSpPr>
        <p:spPr/>
        <p:txBody>
          <a:bodyPr/>
          <a:lstStyle/>
          <a:p>
            <a:r>
              <a:rPr lang="en-US" dirty="0"/>
              <a:t>A few more examples</a:t>
            </a:r>
          </a:p>
        </p:txBody>
      </p:sp>
      <p:sp>
        <p:nvSpPr>
          <p:cNvPr id="4" name="Text Placeholder 3">
            <a:extLst>
              <a:ext uri="{FF2B5EF4-FFF2-40B4-BE49-F238E27FC236}">
                <a16:creationId xmlns:a16="http://schemas.microsoft.com/office/drawing/2014/main" id="{612A70AD-1C36-815B-EDE4-168B53115BB8}"/>
              </a:ext>
            </a:extLst>
          </p:cNvPr>
          <p:cNvSpPr>
            <a:spLocks noGrp="1"/>
          </p:cNvSpPr>
          <p:nvPr>
            <p:ph type="body" sz="half" idx="2"/>
          </p:nvPr>
        </p:nvSpPr>
        <p:spPr/>
        <p:txBody>
          <a:bodyPr>
            <a:normAutofit/>
          </a:bodyPr>
          <a:lstStyle/>
          <a:p>
            <a:r>
              <a:rPr lang="en-US" dirty="0"/>
              <a:t>D: some disease</a:t>
            </a:r>
          </a:p>
          <a:p>
            <a:r>
              <a:rPr lang="en-US" dirty="0"/>
              <a:t>F: measurable features (like obesity)</a:t>
            </a:r>
          </a:p>
          <a:p>
            <a:r>
              <a:rPr lang="en-US" dirty="0"/>
              <a:t>Z: genes that influence adulty weight</a:t>
            </a:r>
          </a:p>
          <a:p>
            <a:r>
              <a:rPr lang="en-US" dirty="0"/>
              <a:t>U: other variables</a:t>
            </a:r>
          </a:p>
          <a:p>
            <a:endParaRPr lang="en-US" dirty="0"/>
          </a:p>
          <a:p>
            <a:endParaRPr lang="en-US" dirty="0"/>
          </a:p>
          <a:p>
            <a:endParaRPr lang="en-US" dirty="0"/>
          </a:p>
        </p:txBody>
      </p:sp>
      <p:sp>
        <p:nvSpPr>
          <p:cNvPr id="5" name="TextBox 4">
            <a:extLst>
              <a:ext uri="{FF2B5EF4-FFF2-40B4-BE49-F238E27FC236}">
                <a16:creationId xmlns:a16="http://schemas.microsoft.com/office/drawing/2014/main" id="{59C67AA0-1CFD-68AC-7F1F-A76CC1181B80}"/>
              </a:ext>
            </a:extLst>
          </p:cNvPr>
          <p:cNvSpPr txBox="1"/>
          <p:nvPr/>
        </p:nvSpPr>
        <p:spPr>
          <a:xfrm>
            <a:off x="7419977" y="1922295"/>
            <a:ext cx="544286" cy="769441"/>
          </a:xfrm>
          <a:prstGeom prst="rect">
            <a:avLst/>
          </a:prstGeom>
          <a:noFill/>
        </p:spPr>
        <p:txBody>
          <a:bodyPr wrap="square" rtlCol="0">
            <a:spAutoFit/>
          </a:bodyPr>
          <a:lstStyle/>
          <a:p>
            <a:r>
              <a:rPr lang="en-US" sz="4400" dirty="0"/>
              <a:t>F</a:t>
            </a:r>
          </a:p>
        </p:txBody>
      </p:sp>
      <p:sp>
        <p:nvSpPr>
          <p:cNvPr id="6" name="TextBox 5">
            <a:extLst>
              <a:ext uri="{FF2B5EF4-FFF2-40B4-BE49-F238E27FC236}">
                <a16:creationId xmlns:a16="http://schemas.microsoft.com/office/drawing/2014/main" id="{C271832D-BA22-342E-D9CF-C95438977816}"/>
              </a:ext>
            </a:extLst>
          </p:cNvPr>
          <p:cNvSpPr txBox="1"/>
          <p:nvPr/>
        </p:nvSpPr>
        <p:spPr>
          <a:xfrm>
            <a:off x="7257607" y="3663902"/>
            <a:ext cx="544286" cy="769441"/>
          </a:xfrm>
          <a:prstGeom prst="rect">
            <a:avLst/>
          </a:prstGeom>
          <a:noFill/>
        </p:spPr>
        <p:txBody>
          <a:bodyPr wrap="square" rtlCol="0">
            <a:spAutoFit/>
          </a:bodyPr>
          <a:lstStyle/>
          <a:p>
            <a:r>
              <a:rPr lang="en-US" sz="4400" dirty="0"/>
              <a:t>U</a:t>
            </a:r>
          </a:p>
        </p:txBody>
      </p:sp>
      <p:sp>
        <p:nvSpPr>
          <p:cNvPr id="7" name="TextBox 6">
            <a:extLst>
              <a:ext uri="{FF2B5EF4-FFF2-40B4-BE49-F238E27FC236}">
                <a16:creationId xmlns:a16="http://schemas.microsoft.com/office/drawing/2014/main" id="{36C3345B-9261-A324-A25B-C4976E43D6C8}"/>
              </a:ext>
            </a:extLst>
          </p:cNvPr>
          <p:cNvSpPr txBox="1"/>
          <p:nvPr/>
        </p:nvSpPr>
        <p:spPr>
          <a:xfrm>
            <a:off x="9277682" y="2836695"/>
            <a:ext cx="544286" cy="769441"/>
          </a:xfrm>
          <a:prstGeom prst="rect">
            <a:avLst/>
          </a:prstGeom>
          <a:noFill/>
        </p:spPr>
        <p:txBody>
          <a:bodyPr wrap="square" rtlCol="0">
            <a:spAutoFit/>
          </a:bodyPr>
          <a:lstStyle/>
          <a:p>
            <a:r>
              <a:rPr lang="en-US" sz="4400" dirty="0"/>
              <a:t>D</a:t>
            </a:r>
          </a:p>
        </p:txBody>
      </p:sp>
      <p:sp>
        <p:nvSpPr>
          <p:cNvPr id="8" name="TextBox 7">
            <a:extLst>
              <a:ext uri="{FF2B5EF4-FFF2-40B4-BE49-F238E27FC236}">
                <a16:creationId xmlns:a16="http://schemas.microsoft.com/office/drawing/2014/main" id="{03801211-7D7E-9119-EE7D-C141471A6892}"/>
              </a:ext>
            </a:extLst>
          </p:cNvPr>
          <p:cNvSpPr txBox="1"/>
          <p:nvPr/>
        </p:nvSpPr>
        <p:spPr>
          <a:xfrm>
            <a:off x="5755490" y="1922295"/>
            <a:ext cx="544286" cy="769441"/>
          </a:xfrm>
          <a:prstGeom prst="rect">
            <a:avLst/>
          </a:prstGeom>
          <a:noFill/>
        </p:spPr>
        <p:txBody>
          <a:bodyPr wrap="square" rtlCol="0">
            <a:spAutoFit/>
          </a:bodyPr>
          <a:lstStyle/>
          <a:p>
            <a:r>
              <a:rPr lang="en-US" sz="4400" dirty="0"/>
              <a:t>Z</a:t>
            </a:r>
          </a:p>
        </p:txBody>
      </p:sp>
      <p:sp>
        <p:nvSpPr>
          <p:cNvPr id="9" name="TextBox 8">
            <a:extLst>
              <a:ext uri="{FF2B5EF4-FFF2-40B4-BE49-F238E27FC236}">
                <a16:creationId xmlns:a16="http://schemas.microsoft.com/office/drawing/2014/main" id="{A74519E2-5279-0EB3-5C95-A9B80C8795E7}"/>
              </a:ext>
            </a:extLst>
          </p:cNvPr>
          <p:cNvSpPr txBox="1"/>
          <p:nvPr/>
        </p:nvSpPr>
        <p:spPr>
          <a:xfrm>
            <a:off x="8602563" y="4956053"/>
            <a:ext cx="544286" cy="769441"/>
          </a:xfrm>
          <a:prstGeom prst="rect">
            <a:avLst/>
          </a:prstGeom>
          <a:noFill/>
        </p:spPr>
        <p:txBody>
          <a:bodyPr wrap="square" rtlCol="0">
            <a:spAutoFit/>
          </a:bodyPr>
          <a:lstStyle/>
          <a:p>
            <a:endParaRPr lang="en-US" sz="4400" dirty="0"/>
          </a:p>
        </p:txBody>
      </p:sp>
      <p:cxnSp>
        <p:nvCxnSpPr>
          <p:cNvPr id="11" name="Straight Arrow Connector 10">
            <a:extLst>
              <a:ext uri="{FF2B5EF4-FFF2-40B4-BE49-F238E27FC236}">
                <a16:creationId xmlns:a16="http://schemas.microsoft.com/office/drawing/2014/main" id="{D2973254-2266-3927-3D98-29BE65964B90}"/>
              </a:ext>
            </a:extLst>
          </p:cNvPr>
          <p:cNvCxnSpPr>
            <a:stCxn id="8" idx="3"/>
            <a:endCxn id="5" idx="1"/>
          </p:cNvCxnSpPr>
          <p:nvPr/>
        </p:nvCxnSpPr>
        <p:spPr>
          <a:xfrm>
            <a:off x="6299776" y="2307016"/>
            <a:ext cx="1120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EEC060B-2EBF-CBC4-C170-B4A86C2E47CF}"/>
              </a:ext>
            </a:extLst>
          </p:cNvPr>
          <p:cNvCxnSpPr>
            <a:stCxn id="5" idx="3"/>
            <a:endCxn id="7" idx="1"/>
          </p:cNvCxnSpPr>
          <p:nvPr/>
        </p:nvCxnSpPr>
        <p:spPr>
          <a:xfrm>
            <a:off x="7964263" y="2307016"/>
            <a:ext cx="1313419"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F6ED07D-EF8F-6DDB-CBAA-1D86C31B87DA}"/>
              </a:ext>
            </a:extLst>
          </p:cNvPr>
          <p:cNvCxnSpPr>
            <a:stCxn id="6" idx="3"/>
            <a:endCxn id="7" idx="1"/>
          </p:cNvCxnSpPr>
          <p:nvPr/>
        </p:nvCxnSpPr>
        <p:spPr>
          <a:xfrm flipV="1">
            <a:off x="7801893" y="3221416"/>
            <a:ext cx="1475789" cy="82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75E405A-C5C6-1C31-6FB1-79F4AD069D69}"/>
              </a:ext>
            </a:extLst>
          </p:cNvPr>
          <p:cNvCxnSpPr>
            <a:stCxn id="6" idx="0"/>
            <a:endCxn id="5" idx="2"/>
          </p:cNvCxnSpPr>
          <p:nvPr/>
        </p:nvCxnSpPr>
        <p:spPr>
          <a:xfrm flipV="1">
            <a:off x="7529750" y="2691736"/>
            <a:ext cx="162370" cy="972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063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03F0E-206A-EBC4-F764-0EF9782C173B}"/>
              </a:ext>
            </a:extLst>
          </p:cNvPr>
          <p:cNvSpPr>
            <a:spLocks noGrp="1"/>
          </p:cNvSpPr>
          <p:nvPr>
            <p:ph type="title"/>
          </p:nvPr>
        </p:nvSpPr>
        <p:spPr/>
        <p:txBody>
          <a:bodyPr/>
          <a:lstStyle/>
          <a:p>
            <a:r>
              <a:rPr lang="en-US" dirty="0"/>
              <a:t>A few more examples(Angrist and Krueger, 1991)</a:t>
            </a:r>
          </a:p>
        </p:txBody>
      </p:sp>
      <p:sp>
        <p:nvSpPr>
          <p:cNvPr id="4" name="Text Placeholder 3">
            <a:extLst>
              <a:ext uri="{FF2B5EF4-FFF2-40B4-BE49-F238E27FC236}">
                <a16:creationId xmlns:a16="http://schemas.microsoft.com/office/drawing/2014/main" id="{612A70AD-1C36-815B-EDE4-168B53115BB8}"/>
              </a:ext>
            </a:extLst>
          </p:cNvPr>
          <p:cNvSpPr>
            <a:spLocks noGrp="1"/>
          </p:cNvSpPr>
          <p:nvPr>
            <p:ph type="body" sz="half" idx="2"/>
          </p:nvPr>
        </p:nvSpPr>
        <p:spPr/>
        <p:txBody>
          <a:bodyPr>
            <a:normAutofit/>
          </a:bodyPr>
          <a:lstStyle/>
          <a:p>
            <a:r>
              <a:rPr lang="en-US" dirty="0"/>
              <a:t>Students can drop out of schooling when they turn 16, but all start school at a fixed month.</a:t>
            </a:r>
          </a:p>
          <a:p>
            <a:r>
              <a:rPr lang="en-US" dirty="0"/>
              <a:t>Y: earnings</a:t>
            </a:r>
          </a:p>
          <a:p>
            <a:r>
              <a:rPr lang="en-US" dirty="0"/>
              <a:t>S: amount of schooling </a:t>
            </a:r>
          </a:p>
          <a:p>
            <a:r>
              <a:rPr lang="en-US" dirty="0"/>
              <a:t>M: month of birth</a:t>
            </a:r>
          </a:p>
          <a:p>
            <a:r>
              <a:rPr lang="en-US" dirty="0"/>
              <a:t>U: other variables</a:t>
            </a:r>
          </a:p>
          <a:p>
            <a:endParaRPr lang="en-US" dirty="0"/>
          </a:p>
          <a:p>
            <a:endParaRPr lang="en-US" dirty="0"/>
          </a:p>
          <a:p>
            <a:endParaRPr lang="en-US" dirty="0"/>
          </a:p>
        </p:txBody>
      </p:sp>
      <p:sp>
        <p:nvSpPr>
          <p:cNvPr id="5" name="TextBox 4">
            <a:extLst>
              <a:ext uri="{FF2B5EF4-FFF2-40B4-BE49-F238E27FC236}">
                <a16:creationId xmlns:a16="http://schemas.microsoft.com/office/drawing/2014/main" id="{59C67AA0-1CFD-68AC-7F1F-A76CC1181B80}"/>
              </a:ext>
            </a:extLst>
          </p:cNvPr>
          <p:cNvSpPr txBox="1"/>
          <p:nvPr/>
        </p:nvSpPr>
        <p:spPr>
          <a:xfrm>
            <a:off x="7419977" y="1922295"/>
            <a:ext cx="544286" cy="769441"/>
          </a:xfrm>
          <a:prstGeom prst="rect">
            <a:avLst/>
          </a:prstGeom>
          <a:noFill/>
        </p:spPr>
        <p:txBody>
          <a:bodyPr wrap="square" rtlCol="0">
            <a:spAutoFit/>
          </a:bodyPr>
          <a:lstStyle/>
          <a:p>
            <a:r>
              <a:rPr lang="en-US" sz="4400" dirty="0"/>
              <a:t>S</a:t>
            </a:r>
          </a:p>
        </p:txBody>
      </p:sp>
      <p:sp>
        <p:nvSpPr>
          <p:cNvPr id="6" name="TextBox 5">
            <a:extLst>
              <a:ext uri="{FF2B5EF4-FFF2-40B4-BE49-F238E27FC236}">
                <a16:creationId xmlns:a16="http://schemas.microsoft.com/office/drawing/2014/main" id="{C271832D-BA22-342E-D9CF-C95438977816}"/>
              </a:ext>
            </a:extLst>
          </p:cNvPr>
          <p:cNvSpPr txBox="1"/>
          <p:nvPr/>
        </p:nvSpPr>
        <p:spPr>
          <a:xfrm>
            <a:off x="7257607" y="3663902"/>
            <a:ext cx="544286" cy="769441"/>
          </a:xfrm>
          <a:prstGeom prst="rect">
            <a:avLst/>
          </a:prstGeom>
          <a:noFill/>
        </p:spPr>
        <p:txBody>
          <a:bodyPr wrap="square" rtlCol="0">
            <a:spAutoFit/>
          </a:bodyPr>
          <a:lstStyle/>
          <a:p>
            <a:r>
              <a:rPr lang="en-US" sz="4400" dirty="0"/>
              <a:t>U</a:t>
            </a:r>
          </a:p>
        </p:txBody>
      </p:sp>
      <p:sp>
        <p:nvSpPr>
          <p:cNvPr id="7" name="TextBox 6">
            <a:extLst>
              <a:ext uri="{FF2B5EF4-FFF2-40B4-BE49-F238E27FC236}">
                <a16:creationId xmlns:a16="http://schemas.microsoft.com/office/drawing/2014/main" id="{36C3345B-9261-A324-A25B-C4976E43D6C8}"/>
              </a:ext>
            </a:extLst>
          </p:cNvPr>
          <p:cNvSpPr txBox="1"/>
          <p:nvPr/>
        </p:nvSpPr>
        <p:spPr>
          <a:xfrm>
            <a:off x="9277682" y="2836695"/>
            <a:ext cx="544286" cy="769441"/>
          </a:xfrm>
          <a:prstGeom prst="rect">
            <a:avLst/>
          </a:prstGeom>
          <a:noFill/>
        </p:spPr>
        <p:txBody>
          <a:bodyPr wrap="square" rtlCol="0">
            <a:spAutoFit/>
          </a:bodyPr>
          <a:lstStyle/>
          <a:p>
            <a:r>
              <a:rPr lang="en-US" sz="4400" dirty="0"/>
              <a:t>Y</a:t>
            </a:r>
          </a:p>
        </p:txBody>
      </p:sp>
      <p:sp>
        <p:nvSpPr>
          <p:cNvPr id="8" name="TextBox 7">
            <a:extLst>
              <a:ext uri="{FF2B5EF4-FFF2-40B4-BE49-F238E27FC236}">
                <a16:creationId xmlns:a16="http://schemas.microsoft.com/office/drawing/2014/main" id="{03801211-7D7E-9119-EE7D-C141471A6892}"/>
              </a:ext>
            </a:extLst>
          </p:cNvPr>
          <p:cNvSpPr txBox="1"/>
          <p:nvPr/>
        </p:nvSpPr>
        <p:spPr>
          <a:xfrm>
            <a:off x="5755490" y="1922295"/>
            <a:ext cx="544286" cy="769441"/>
          </a:xfrm>
          <a:prstGeom prst="rect">
            <a:avLst/>
          </a:prstGeom>
          <a:noFill/>
        </p:spPr>
        <p:txBody>
          <a:bodyPr wrap="square" rtlCol="0">
            <a:spAutoFit/>
          </a:bodyPr>
          <a:lstStyle/>
          <a:p>
            <a:r>
              <a:rPr lang="en-US" sz="4400" dirty="0"/>
              <a:t>M</a:t>
            </a:r>
          </a:p>
        </p:txBody>
      </p:sp>
      <p:sp>
        <p:nvSpPr>
          <p:cNvPr id="9" name="TextBox 8">
            <a:extLst>
              <a:ext uri="{FF2B5EF4-FFF2-40B4-BE49-F238E27FC236}">
                <a16:creationId xmlns:a16="http://schemas.microsoft.com/office/drawing/2014/main" id="{A74519E2-5279-0EB3-5C95-A9B80C8795E7}"/>
              </a:ext>
            </a:extLst>
          </p:cNvPr>
          <p:cNvSpPr txBox="1"/>
          <p:nvPr/>
        </p:nvSpPr>
        <p:spPr>
          <a:xfrm>
            <a:off x="8602563" y="4956053"/>
            <a:ext cx="544286" cy="769441"/>
          </a:xfrm>
          <a:prstGeom prst="rect">
            <a:avLst/>
          </a:prstGeom>
          <a:noFill/>
        </p:spPr>
        <p:txBody>
          <a:bodyPr wrap="square" rtlCol="0">
            <a:spAutoFit/>
          </a:bodyPr>
          <a:lstStyle/>
          <a:p>
            <a:endParaRPr lang="en-US" sz="4400" dirty="0"/>
          </a:p>
        </p:txBody>
      </p:sp>
      <p:cxnSp>
        <p:nvCxnSpPr>
          <p:cNvPr id="11" name="Straight Arrow Connector 10">
            <a:extLst>
              <a:ext uri="{FF2B5EF4-FFF2-40B4-BE49-F238E27FC236}">
                <a16:creationId xmlns:a16="http://schemas.microsoft.com/office/drawing/2014/main" id="{D2973254-2266-3927-3D98-29BE65964B90}"/>
              </a:ext>
            </a:extLst>
          </p:cNvPr>
          <p:cNvCxnSpPr>
            <a:stCxn id="8" idx="3"/>
            <a:endCxn id="5" idx="1"/>
          </p:cNvCxnSpPr>
          <p:nvPr/>
        </p:nvCxnSpPr>
        <p:spPr>
          <a:xfrm>
            <a:off x="6299776" y="2307016"/>
            <a:ext cx="1120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EEC060B-2EBF-CBC4-C170-B4A86C2E47CF}"/>
              </a:ext>
            </a:extLst>
          </p:cNvPr>
          <p:cNvCxnSpPr>
            <a:stCxn id="5" idx="3"/>
            <a:endCxn id="7" idx="1"/>
          </p:cNvCxnSpPr>
          <p:nvPr/>
        </p:nvCxnSpPr>
        <p:spPr>
          <a:xfrm>
            <a:off x="7964263" y="2307016"/>
            <a:ext cx="1313419"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F6ED07D-EF8F-6DDB-CBAA-1D86C31B87DA}"/>
              </a:ext>
            </a:extLst>
          </p:cNvPr>
          <p:cNvCxnSpPr>
            <a:stCxn id="6" idx="3"/>
            <a:endCxn id="7" idx="1"/>
          </p:cNvCxnSpPr>
          <p:nvPr/>
        </p:nvCxnSpPr>
        <p:spPr>
          <a:xfrm flipV="1">
            <a:off x="7801893" y="3221416"/>
            <a:ext cx="1475789" cy="82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75E405A-C5C6-1C31-6FB1-79F4AD069D69}"/>
              </a:ext>
            </a:extLst>
          </p:cNvPr>
          <p:cNvCxnSpPr>
            <a:stCxn id="6" idx="0"/>
            <a:endCxn id="5" idx="2"/>
          </p:cNvCxnSpPr>
          <p:nvPr/>
        </p:nvCxnSpPr>
        <p:spPr>
          <a:xfrm flipV="1">
            <a:off x="7529750" y="2691736"/>
            <a:ext cx="162370" cy="972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193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03F0E-206A-EBC4-F764-0EF9782C173B}"/>
              </a:ext>
            </a:extLst>
          </p:cNvPr>
          <p:cNvSpPr>
            <a:spLocks noGrp="1"/>
          </p:cNvSpPr>
          <p:nvPr>
            <p:ph type="title"/>
          </p:nvPr>
        </p:nvSpPr>
        <p:spPr/>
        <p:txBody>
          <a:bodyPr/>
          <a:lstStyle/>
          <a:p>
            <a:r>
              <a:rPr lang="en-US" dirty="0"/>
              <a:t>Other things to consider- covariates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612A70AD-1C36-815B-EDE4-168B53115BB8}"/>
                  </a:ext>
                </a:extLst>
              </p:cNvPr>
              <p:cNvSpPr>
                <a:spLocks noGrp="1"/>
              </p:cNvSpPr>
              <p:nvPr>
                <p:ph type="body" sz="half" idx="2"/>
              </p:nvPr>
            </p:nvSpPr>
            <p:spPr/>
            <p:txBody>
              <a:bodyPr>
                <a:normAutofit fontScale="92500" lnSpcReduction="10000"/>
              </a:bodyPr>
              <a:lstStyle/>
              <a:p>
                <a:r>
                  <a:rPr lang="en-US" dirty="0"/>
                  <a:t>Students can drop out of schooling when they turn 16, but all start school at a fixed month.</a:t>
                </a:r>
              </a:p>
              <a:p>
                <a:r>
                  <a:rPr lang="en-US" dirty="0"/>
                  <a:t>Y: earnings</a:t>
                </a:r>
              </a:p>
              <a:p>
                <a:r>
                  <a:rPr lang="en-US" dirty="0"/>
                  <a:t>S: amount of schooling </a:t>
                </a:r>
              </a:p>
              <a:p>
                <a:r>
                  <a:rPr lang="en-US" dirty="0"/>
                  <a:t>M: month of birth</a:t>
                </a:r>
              </a:p>
              <a:p>
                <a:r>
                  <a:rPr lang="en-US" dirty="0"/>
                  <a:t>A: age</a:t>
                </a:r>
              </a:p>
              <a:p>
                <a:r>
                  <a:rPr lang="en-US" dirty="0"/>
                  <a:t>U: other variables</a:t>
                </a:r>
              </a:p>
              <a:p>
                <a:endParaRPr lang="en-US" dirty="0"/>
              </a:p>
              <a:p>
                <a:r>
                  <a:rPr lang="en-US" dirty="0"/>
                  <a:t>What do we do? We control for age in the regression.</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𝛾</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𝑍</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𝛿</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𝑖</m:t>
                          </m:r>
                        </m:sub>
                      </m:sSub>
                    </m:oMath>
                  </m:oMathPara>
                </a14:m>
                <a:endParaRPr lang="en-US" dirty="0"/>
              </a:p>
              <a:p>
                <a:r>
                  <a:rPr lang="en-US" dirty="0"/>
                  <a:t>and</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𝜇</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𝑍</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𝑖</m:t>
                          </m:r>
                        </m:sub>
                      </m:sSub>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oMath>
                  </m:oMathPara>
                </a14:m>
                <a:endParaRPr lang="en-US" dirty="0"/>
              </a:p>
              <a:p>
                <a:endParaRPr lang="en-US" dirty="0"/>
              </a:p>
              <a:p>
                <a:endParaRPr lang="en-US" dirty="0"/>
              </a:p>
              <a:p>
                <a:endParaRPr lang="en-US" dirty="0"/>
              </a:p>
              <a:p>
                <a:endParaRPr lang="en-US" dirty="0"/>
              </a:p>
              <a:p>
                <a:endParaRPr lang="en-US" dirty="0"/>
              </a:p>
              <a:p>
                <a:endParaRPr lang="en-US" dirty="0"/>
              </a:p>
            </p:txBody>
          </p:sp>
        </mc:Choice>
        <mc:Fallback xmlns="">
          <p:sp>
            <p:nvSpPr>
              <p:cNvPr id="4" name="Text Placeholder 3">
                <a:extLst>
                  <a:ext uri="{FF2B5EF4-FFF2-40B4-BE49-F238E27FC236}">
                    <a16:creationId xmlns:a16="http://schemas.microsoft.com/office/drawing/2014/main" id="{612A70AD-1C36-815B-EDE4-168B53115BB8}"/>
                  </a:ext>
                </a:extLst>
              </p:cNvPr>
              <p:cNvSpPr>
                <a:spLocks noGrp="1" noRot="1" noChangeAspect="1" noMove="1" noResize="1" noEditPoints="1" noAdjustHandles="1" noChangeArrowheads="1" noChangeShapeType="1" noTextEdit="1"/>
              </p:cNvSpPr>
              <p:nvPr>
                <p:ph type="body" sz="half" idx="2"/>
              </p:nvPr>
            </p:nvSpPr>
            <p:spPr>
              <a:blipFill>
                <a:blip r:embed="rId2"/>
                <a:stretch>
                  <a:fillRect l="-645" t="-1661"/>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59C67AA0-1CFD-68AC-7F1F-A76CC1181B80}"/>
              </a:ext>
            </a:extLst>
          </p:cNvPr>
          <p:cNvSpPr txBox="1"/>
          <p:nvPr/>
        </p:nvSpPr>
        <p:spPr>
          <a:xfrm>
            <a:off x="7419977" y="1922295"/>
            <a:ext cx="544286" cy="769441"/>
          </a:xfrm>
          <a:prstGeom prst="rect">
            <a:avLst/>
          </a:prstGeom>
          <a:noFill/>
        </p:spPr>
        <p:txBody>
          <a:bodyPr wrap="square" rtlCol="0">
            <a:spAutoFit/>
          </a:bodyPr>
          <a:lstStyle/>
          <a:p>
            <a:r>
              <a:rPr lang="en-US" sz="4400" dirty="0"/>
              <a:t>S</a:t>
            </a:r>
          </a:p>
        </p:txBody>
      </p:sp>
      <p:sp>
        <p:nvSpPr>
          <p:cNvPr id="6" name="TextBox 5">
            <a:extLst>
              <a:ext uri="{FF2B5EF4-FFF2-40B4-BE49-F238E27FC236}">
                <a16:creationId xmlns:a16="http://schemas.microsoft.com/office/drawing/2014/main" id="{C271832D-BA22-342E-D9CF-C95438977816}"/>
              </a:ext>
            </a:extLst>
          </p:cNvPr>
          <p:cNvSpPr txBox="1"/>
          <p:nvPr/>
        </p:nvSpPr>
        <p:spPr>
          <a:xfrm>
            <a:off x="7257607" y="3663902"/>
            <a:ext cx="544286" cy="769441"/>
          </a:xfrm>
          <a:prstGeom prst="rect">
            <a:avLst/>
          </a:prstGeom>
          <a:noFill/>
        </p:spPr>
        <p:txBody>
          <a:bodyPr wrap="square" rtlCol="0">
            <a:spAutoFit/>
          </a:bodyPr>
          <a:lstStyle/>
          <a:p>
            <a:r>
              <a:rPr lang="en-US" sz="4400" dirty="0"/>
              <a:t>U</a:t>
            </a:r>
          </a:p>
        </p:txBody>
      </p:sp>
      <p:sp>
        <p:nvSpPr>
          <p:cNvPr id="7" name="TextBox 6">
            <a:extLst>
              <a:ext uri="{FF2B5EF4-FFF2-40B4-BE49-F238E27FC236}">
                <a16:creationId xmlns:a16="http://schemas.microsoft.com/office/drawing/2014/main" id="{36C3345B-9261-A324-A25B-C4976E43D6C8}"/>
              </a:ext>
            </a:extLst>
          </p:cNvPr>
          <p:cNvSpPr txBox="1"/>
          <p:nvPr/>
        </p:nvSpPr>
        <p:spPr>
          <a:xfrm>
            <a:off x="9277682" y="2836695"/>
            <a:ext cx="544286" cy="769441"/>
          </a:xfrm>
          <a:prstGeom prst="rect">
            <a:avLst/>
          </a:prstGeom>
          <a:noFill/>
        </p:spPr>
        <p:txBody>
          <a:bodyPr wrap="square" rtlCol="0">
            <a:spAutoFit/>
          </a:bodyPr>
          <a:lstStyle/>
          <a:p>
            <a:r>
              <a:rPr lang="en-US" sz="4400" dirty="0"/>
              <a:t>Y</a:t>
            </a:r>
          </a:p>
        </p:txBody>
      </p:sp>
      <p:sp>
        <p:nvSpPr>
          <p:cNvPr id="8" name="TextBox 7">
            <a:extLst>
              <a:ext uri="{FF2B5EF4-FFF2-40B4-BE49-F238E27FC236}">
                <a16:creationId xmlns:a16="http://schemas.microsoft.com/office/drawing/2014/main" id="{03801211-7D7E-9119-EE7D-C141471A6892}"/>
              </a:ext>
            </a:extLst>
          </p:cNvPr>
          <p:cNvSpPr txBox="1"/>
          <p:nvPr/>
        </p:nvSpPr>
        <p:spPr>
          <a:xfrm>
            <a:off x="5755490" y="1922295"/>
            <a:ext cx="544286" cy="769441"/>
          </a:xfrm>
          <a:prstGeom prst="rect">
            <a:avLst/>
          </a:prstGeom>
          <a:noFill/>
        </p:spPr>
        <p:txBody>
          <a:bodyPr wrap="square" rtlCol="0">
            <a:spAutoFit/>
          </a:bodyPr>
          <a:lstStyle/>
          <a:p>
            <a:r>
              <a:rPr lang="en-US" sz="4400" dirty="0"/>
              <a:t>M</a:t>
            </a:r>
          </a:p>
        </p:txBody>
      </p:sp>
      <p:sp>
        <p:nvSpPr>
          <p:cNvPr id="9" name="TextBox 8">
            <a:extLst>
              <a:ext uri="{FF2B5EF4-FFF2-40B4-BE49-F238E27FC236}">
                <a16:creationId xmlns:a16="http://schemas.microsoft.com/office/drawing/2014/main" id="{A74519E2-5279-0EB3-5C95-A9B80C8795E7}"/>
              </a:ext>
            </a:extLst>
          </p:cNvPr>
          <p:cNvSpPr txBox="1"/>
          <p:nvPr/>
        </p:nvSpPr>
        <p:spPr>
          <a:xfrm>
            <a:off x="8602563" y="4956053"/>
            <a:ext cx="544286" cy="769441"/>
          </a:xfrm>
          <a:prstGeom prst="rect">
            <a:avLst/>
          </a:prstGeom>
          <a:noFill/>
        </p:spPr>
        <p:txBody>
          <a:bodyPr wrap="square" rtlCol="0">
            <a:spAutoFit/>
          </a:bodyPr>
          <a:lstStyle/>
          <a:p>
            <a:endParaRPr lang="en-US" sz="4400" dirty="0"/>
          </a:p>
        </p:txBody>
      </p:sp>
      <p:cxnSp>
        <p:nvCxnSpPr>
          <p:cNvPr id="11" name="Straight Arrow Connector 10">
            <a:extLst>
              <a:ext uri="{FF2B5EF4-FFF2-40B4-BE49-F238E27FC236}">
                <a16:creationId xmlns:a16="http://schemas.microsoft.com/office/drawing/2014/main" id="{D2973254-2266-3927-3D98-29BE65964B90}"/>
              </a:ext>
            </a:extLst>
          </p:cNvPr>
          <p:cNvCxnSpPr>
            <a:stCxn id="8" idx="3"/>
            <a:endCxn id="5" idx="1"/>
          </p:cNvCxnSpPr>
          <p:nvPr/>
        </p:nvCxnSpPr>
        <p:spPr>
          <a:xfrm>
            <a:off x="6299776" y="2307016"/>
            <a:ext cx="1120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EEC060B-2EBF-CBC4-C170-B4A86C2E47CF}"/>
              </a:ext>
            </a:extLst>
          </p:cNvPr>
          <p:cNvCxnSpPr>
            <a:stCxn id="5" idx="3"/>
            <a:endCxn id="7" idx="1"/>
          </p:cNvCxnSpPr>
          <p:nvPr/>
        </p:nvCxnSpPr>
        <p:spPr>
          <a:xfrm>
            <a:off x="7964263" y="2307016"/>
            <a:ext cx="1313419"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F6ED07D-EF8F-6DDB-CBAA-1D86C31B87DA}"/>
              </a:ext>
            </a:extLst>
          </p:cNvPr>
          <p:cNvCxnSpPr>
            <a:stCxn id="6" idx="3"/>
            <a:endCxn id="7" idx="1"/>
          </p:cNvCxnSpPr>
          <p:nvPr/>
        </p:nvCxnSpPr>
        <p:spPr>
          <a:xfrm flipV="1">
            <a:off x="7801893" y="3221416"/>
            <a:ext cx="1475789" cy="82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75E405A-C5C6-1C31-6FB1-79F4AD069D69}"/>
              </a:ext>
            </a:extLst>
          </p:cNvPr>
          <p:cNvCxnSpPr>
            <a:stCxn id="6" idx="0"/>
            <a:endCxn id="5" idx="2"/>
          </p:cNvCxnSpPr>
          <p:nvPr/>
        </p:nvCxnSpPr>
        <p:spPr>
          <a:xfrm flipV="1">
            <a:off x="7529750" y="2691736"/>
            <a:ext cx="162370" cy="972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B425F84-3371-42D3-8C02-764EABC2C6D3}"/>
              </a:ext>
            </a:extLst>
          </p:cNvPr>
          <p:cNvSpPr txBox="1"/>
          <p:nvPr/>
        </p:nvSpPr>
        <p:spPr>
          <a:xfrm>
            <a:off x="8348829" y="1014865"/>
            <a:ext cx="544286" cy="769441"/>
          </a:xfrm>
          <a:prstGeom prst="rect">
            <a:avLst/>
          </a:prstGeom>
          <a:noFill/>
        </p:spPr>
        <p:txBody>
          <a:bodyPr wrap="square" rtlCol="0">
            <a:spAutoFit/>
          </a:bodyPr>
          <a:lstStyle/>
          <a:p>
            <a:r>
              <a:rPr lang="en-US" sz="4400" dirty="0"/>
              <a:t>A</a:t>
            </a:r>
          </a:p>
        </p:txBody>
      </p:sp>
      <p:cxnSp>
        <p:nvCxnSpPr>
          <p:cNvPr id="16" name="Straight Arrow Connector 15">
            <a:extLst>
              <a:ext uri="{FF2B5EF4-FFF2-40B4-BE49-F238E27FC236}">
                <a16:creationId xmlns:a16="http://schemas.microsoft.com/office/drawing/2014/main" id="{F3B874D6-D65D-3132-0752-4D22932EDD53}"/>
              </a:ext>
            </a:extLst>
          </p:cNvPr>
          <p:cNvCxnSpPr>
            <a:stCxn id="8" idx="0"/>
            <a:endCxn id="3" idx="1"/>
          </p:cNvCxnSpPr>
          <p:nvPr/>
        </p:nvCxnSpPr>
        <p:spPr>
          <a:xfrm flipV="1">
            <a:off x="6027633" y="1399586"/>
            <a:ext cx="2321196" cy="522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95DE7B7-FCED-86FC-B803-A27E607C01AF}"/>
              </a:ext>
            </a:extLst>
          </p:cNvPr>
          <p:cNvCxnSpPr>
            <a:stCxn id="3" idx="2"/>
            <a:endCxn id="7" idx="1"/>
          </p:cNvCxnSpPr>
          <p:nvPr/>
        </p:nvCxnSpPr>
        <p:spPr>
          <a:xfrm>
            <a:off x="8620972" y="1784306"/>
            <a:ext cx="656710" cy="1437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1689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38DBA-A2AB-19D6-06C5-320FFBA6CFF3}"/>
              </a:ext>
            </a:extLst>
          </p:cNvPr>
          <p:cNvSpPr>
            <a:spLocks noGrp="1"/>
          </p:cNvSpPr>
          <p:nvPr>
            <p:ph type="title"/>
          </p:nvPr>
        </p:nvSpPr>
        <p:spPr/>
        <p:txBody>
          <a:bodyPr/>
          <a:lstStyle/>
          <a:p>
            <a:r>
              <a:rPr lang="en-US" sz="3200" dirty="0"/>
              <a:t>Frisch-Waugh-Lovell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5D142B-97D0-17A5-0BC8-3A85C7F41B1D}"/>
                  </a:ext>
                </a:extLst>
              </p:cNvPr>
              <p:cNvSpPr>
                <a:spLocks noGrp="1"/>
              </p:cNvSpPr>
              <p:nvPr>
                <p:ph idx="1"/>
              </p:nvPr>
            </p:nvSpPr>
            <p:spPr/>
            <p:txBody>
              <a:bodyPr/>
              <a:lstStyle/>
              <a:p>
                <a:r>
                  <a:rPr lang="en-US" dirty="0"/>
                  <a:t>Let there be a regression: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2</m:t>
                          </m:r>
                        </m:sub>
                        <m:sup>
                          <m:r>
                            <a:rPr lang="en-US" b="0" i="1" smtClean="0">
                              <a:latin typeface="Cambria Math" panose="02040503050406030204" pitchFamily="18" charset="0"/>
                              <a:ea typeface="Cambria Math" panose="02040503050406030204" pitchFamily="18" charset="0"/>
                            </a:rPr>
                            <m:t>′</m:t>
                          </m:r>
                        </m:sup>
                      </m:sSubSup>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𝑈</m:t>
                      </m:r>
                    </m:oMath>
                  </m:oMathPara>
                </a14:m>
                <a:endParaRPr lang="en-US" dirty="0"/>
              </a:p>
              <a:p>
                <a:r>
                  <a:rPr lang="en-US" dirty="0"/>
                  <a:t>We can obtain</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oMath>
                </a14:m>
                <a:r>
                  <a:rPr lang="en-US" dirty="0"/>
                  <a:t> by first residualizing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oMath>
                </a14:m>
                <a:r>
                  <a:rPr lang="en-US" dirty="0"/>
                  <a:t> 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oMath>
                </a14:m>
                <a:r>
                  <a:rPr lang="en-US" dirty="0"/>
                  <a:t>, then regressing </a:t>
                </a:r>
                <a14:m>
                  <m:oMath xmlns:m="http://schemas.openxmlformats.org/officeDocument/2006/math">
                    <m:r>
                      <a:rPr lang="en-US" i="1">
                        <a:latin typeface="Cambria Math" panose="02040503050406030204" pitchFamily="18" charset="0"/>
                      </a:rPr>
                      <m:t>𝑌</m:t>
                    </m:r>
                  </m:oMath>
                </a14:m>
                <a:r>
                  <a:rPr lang="en-US" dirty="0"/>
                  <a:t> on these residuals</a:t>
                </a:r>
              </a:p>
            </p:txBody>
          </p:sp>
        </mc:Choice>
        <mc:Fallback xmlns="">
          <p:sp>
            <p:nvSpPr>
              <p:cNvPr id="3" name="Content Placeholder 2">
                <a:extLst>
                  <a:ext uri="{FF2B5EF4-FFF2-40B4-BE49-F238E27FC236}">
                    <a16:creationId xmlns:a16="http://schemas.microsoft.com/office/drawing/2014/main" id="{2B5D142B-97D0-17A5-0BC8-3A85C7F41B1D}"/>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3250393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03F0E-206A-EBC4-F764-0EF9782C173B}"/>
              </a:ext>
            </a:extLst>
          </p:cNvPr>
          <p:cNvSpPr>
            <a:spLocks noGrp="1"/>
          </p:cNvSpPr>
          <p:nvPr>
            <p:ph type="title"/>
          </p:nvPr>
        </p:nvSpPr>
        <p:spPr/>
        <p:txBody>
          <a:bodyPr/>
          <a:lstStyle/>
          <a:p>
            <a:r>
              <a:rPr lang="en-US" dirty="0"/>
              <a:t>Other things to consider - multi instruments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612A70AD-1C36-815B-EDE4-168B53115BB8}"/>
                  </a:ext>
                </a:extLst>
              </p:cNvPr>
              <p:cNvSpPr>
                <a:spLocks noGrp="1"/>
              </p:cNvSpPr>
              <p:nvPr>
                <p:ph type="body" sz="half" idx="2"/>
              </p:nvPr>
            </p:nvSpPr>
            <p:spPr/>
            <p:txBody>
              <a:bodyPr>
                <a:normAutofit fontScale="92500" lnSpcReduction="20000"/>
              </a:bodyPr>
              <a:lstStyle/>
              <a:p>
                <a:r>
                  <a:rPr lang="en-US" dirty="0"/>
                  <a:t>Students can drop out of schooling when they turn 16, but all start school at a fixed month.</a:t>
                </a:r>
              </a:p>
              <a:p>
                <a:r>
                  <a:rPr lang="en-US" dirty="0"/>
                  <a:t>Y: earnings</a:t>
                </a:r>
              </a:p>
              <a:p>
                <a:r>
                  <a:rPr lang="en-US" dirty="0"/>
                  <a:t>S: amount of schooling </a:t>
                </a:r>
              </a:p>
              <a:p>
                <a:r>
                  <a:rPr lang="en-US" dirty="0"/>
                  <a:t>M: month of birth</a:t>
                </a:r>
              </a:p>
              <a:p>
                <a:r>
                  <a:rPr lang="en-US" dirty="0"/>
                  <a:t>U: other variables</a:t>
                </a:r>
              </a:p>
              <a:p>
                <a:endParaRPr lang="en-US" dirty="0"/>
              </a:p>
              <a:p>
                <a:r>
                  <a:rPr lang="en-US" dirty="0"/>
                  <a:t>M here is discrete, so we can separate it into different bivariate variables.</a:t>
                </a:r>
              </a:p>
              <a:p>
                <a:r>
                  <a:rPr lang="en-US" dirty="0"/>
                  <a:t>We can run: (an alternate way to do 2SLS)</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1</m:t>
                          </m:r>
                        </m:sub>
                      </m:sSub>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𝑍</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1</m:t>
                          </m:r>
                        </m:sup>
                      </m:sSubSup>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2</m:t>
                          </m:r>
                        </m:sub>
                      </m:sSub>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𝑍</m:t>
                          </m:r>
                        </m:e>
                        <m:sub>
                          <m:r>
                            <a:rPr lang="en-US" i="1">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𝑖</m:t>
                          </m:r>
                        </m:sub>
                      </m:sSub>
                    </m:oMath>
                  </m:oMathPara>
                </a14:m>
                <a:endParaRPr lang="en-US" dirty="0"/>
              </a:p>
              <a:p>
                <a:r>
                  <a:rPr lang="en-US" dirty="0"/>
                  <a:t>And then</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sSub>
                        <m:sSubPr>
                          <m:ctrlPr>
                            <a:rPr lang="en-US" b="0" i="1" smtClean="0">
                              <a:latin typeface="Cambria Math" panose="02040503050406030204" pitchFamily="18" charset="0"/>
                              <a:ea typeface="Cambria Math" panose="02040503050406030204" pitchFamily="18" charset="0"/>
                            </a:rPr>
                          </m:ctrlPr>
                        </m:sSub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𝑆</m:t>
                              </m:r>
                            </m:e>
                          </m:acc>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𝑖</m:t>
                          </m:r>
                        </m:sub>
                      </m:sSub>
                    </m:oMath>
                  </m:oMathPara>
                </a14:m>
                <a:endParaRPr lang="en-US" dirty="0"/>
              </a:p>
              <a:p>
                <a:r>
                  <a:rPr lang="en-US" dirty="0"/>
                  <a:t>Only be careful: there must always be more instruments than endogenous variables</a:t>
                </a:r>
              </a:p>
              <a:p>
                <a:endParaRPr lang="en-US" dirty="0"/>
              </a:p>
              <a:p>
                <a:endParaRPr lang="en-US" dirty="0"/>
              </a:p>
              <a:p>
                <a:endParaRPr lang="en-US" dirty="0"/>
              </a:p>
              <a:p>
                <a:endParaRPr lang="en-US" dirty="0"/>
              </a:p>
              <a:p>
                <a:endParaRPr lang="en-US" dirty="0"/>
              </a:p>
            </p:txBody>
          </p:sp>
        </mc:Choice>
        <mc:Fallback xmlns="">
          <p:sp>
            <p:nvSpPr>
              <p:cNvPr id="4" name="Text Placeholder 3">
                <a:extLst>
                  <a:ext uri="{FF2B5EF4-FFF2-40B4-BE49-F238E27FC236}">
                    <a16:creationId xmlns:a16="http://schemas.microsoft.com/office/drawing/2014/main" id="{612A70AD-1C36-815B-EDE4-168B53115BB8}"/>
                  </a:ext>
                </a:extLst>
              </p:cNvPr>
              <p:cNvSpPr>
                <a:spLocks noGrp="1" noRot="1" noChangeAspect="1" noMove="1" noResize="1" noEditPoints="1" noAdjustHandles="1" noChangeArrowheads="1" noChangeShapeType="1" noTextEdit="1"/>
              </p:cNvSpPr>
              <p:nvPr>
                <p:ph type="body" sz="half" idx="2"/>
              </p:nvPr>
            </p:nvSpPr>
            <p:spPr>
              <a:blipFill>
                <a:blip r:embed="rId2"/>
                <a:stretch>
                  <a:fillRect l="-645" t="-199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59C67AA0-1CFD-68AC-7F1F-A76CC1181B80}"/>
              </a:ext>
            </a:extLst>
          </p:cNvPr>
          <p:cNvSpPr txBox="1"/>
          <p:nvPr/>
        </p:nvSpPr>
        <p:spPr>
          <a:xfrm>
            <a:off x="7419977" y="1922295"/>
            <a:ext cx="544286" cy="769441"/>
          </a:xfrm>
          <a:prstGeom prst="rect">
            <a:avLst/>
          </a:prstGeom>
          <a:noFill/>
        </p:spPr>
        <p:txBody>
          <a:bodyPr wrap="square" rtlCol="0">
            <a:spAutoFit/>
          </a:bodyPr>
          <a:lstStyle/>
          <a:p>
            <a:r>
              <a:rPr lang="en-US" sz="4400" dirty="0"/>
              <a:t>S</a:t>
            </a:r>
          </a:p>
        </p:txBody>
      </p:sp>
      <p:sp>
        <p:nvSpPr>
          <p:cNvPr id="6" name="TextBox 5">
            <a:extLst>
              <a:ext uri="{FF2B5EF4-FFF2-40B4-BE49-F238E27FC236}">
                <a16:creationId xmlns:a16="http://schemas.microsoft.com/office/drawing/2014/main" id="{C271832D-BA22-342E-D9CF-C95438977816}"/>
              </a:ext>
            </a:extLst>
          </p:cNvPr>
          <p:cNvSpPr txBox="1"/>
          <p:nvPr/>
        </p:nvSpPr>
        <p:spPr>
          <a:xfrm>
            <a:off x="7257607" y="3663902"/>
            <a:ext cx="544286" cy="769441"/>
          </a:xfrm>
          <a:prstGeom prst="rect">
            <a:avLst/>
          </a:prstGeom>
          <a:noFill/>
        </p:spPr>
        <p:txBody>
          <a:bodyPr wrap="square" rtlCol="0">
            <a:spAutoFit/>
          </a:bodyPr>
          <a:lstStyle/>
          <a:p>
            <a:r>
              <a:rPr lang="en-US" sz="4400" dirty="0"/>
              <a:t>U</a:t>
            </a:r>
          </a:p>
        </p:txBody>
      </p:sp>
      <p:sp>
        <p:nvSpPr>
          <p:cNvPr id="7" name="TextBox 6">
            <a:extLst>
              <a:ext uri="{FF2B5EF4-FFF2-40B4-BE49-F238E27FC236}">
                <a16:creationId xmlns:a16="http://schemas.microsoft.com/office/drawing/2014/main" id="{36C3345B-9261-A324-A25B-C4976E43D6C8}"/>
              </a:ext>
            </a:extLst>
          </p:cNvPr>
          <p:cNvSpPr txBox="1"/>
          <p:nvPr/>
        </p:nvSpPr>
        <p:spPr>
          <a:xfrm>
            <a:off x="9277682" y="2836695"/>
            <a:ext cx="544286" cy="769441"/>
          </a:xfrm>
          <a:prstGeom prst="rect">
            <a:avLst/>
          </a:prstGeom>
          <a:noFill/>
        </p:spPr>
        <p:txBody>
          <a:bodyPr wrap="square" rtlCol="0">
            <a:spAutoFit/>
          </a:bodyPr>
          <a:lstStyle/>
          <a:p>
            <a:r>
              <a:rPr lang="en-US" sz="4400" dirty="0"/>
              <a:t>Y</a:t>
            </a:r>
          </a:p>
        </p:txBody>
      </p:sp>
      <p:sp>
        <p:nvSpPr>
          <p:cNvPr id="8" name="TextBox 7">
            <a:extLst>
              <a:ext uri="{FF2B5EF4-FFF2-40B4-BE49-F238E27FC236}">
                <a16:creationId xmlns:a16="http://schemas.microsoft.com/office/drawing/2014/main" id="{03801211-7D7E-9119-EE7D-C141471A6892}"/>
              </a:ext>
            </a:extLst>
          </p:cNvPr>
          <p:cNvSpPr txBox="1"/>
          <p:nvPr/>
        </p:nvSpPr>
        <p:spPr>
          <a:xfrm>
            <a:off x="5324254" y="872579"/>
            <a:ext cx="1076021" cy="769441"/>
          </a:xfrm>
          <a:prstGeom prst="rect">
            <a:avLst/>
          </a:prstGeom>
          <a:noFill/>
        </p:spPr>
        <p:txBody>
          <a:bodyPr wrap="square" rtlCol="0">
            <a:spAutoFit/>
          </a:bodyPr>
          <a:lstStyle/>
          <a:p>
            <a:r>
              <a:rPr lang="en-US" sz="4400" dirty="0"/>
              <a:t>M1</a:t>
            </a:r>
          </a:p>
        </p:txBody>
      </p:sp>
      <p:sp>
        <p:nvSpPr>
          <p:cNvPr id="9" name="TextBox 8">
            <a:extLst>
              <a:ext uri="{FF2B5EF4-FFF2-40B4-BE49-F238E27FC236}">
                <a16:creationId xmlns:a16="http://schemas.microsoft.com/office/drawing/2014/main" id="{A74519E2-5279-0EB3-5C95-A9B80C8795E7}"/>
              </a:ext>
            </a:extLst>
          </p:cNvPr>
          <p:cNvSpPr txBox="1"/>
          <p:nvPr/>
        </p:nvSpPr>
        <p:spPr>
          <a:xfrm>
            <a:off x="8602563" y="4956053"/>
            <a:ext cx="544286" cy="769441"/>
          </a:xfrm>
          <a:prstGeom prst="rect">
            <a:avLst/>
          </a:prstGeom>
          <a:noFill/>
        </p:spPr>
        <p:txBody>
          <a:bodyPr wrap="square" rtlCol="0">
            <a:spAutoFit/>
          </a:bodyPr>
          <a:lstStyle/>
          <a:p>
            <a:endParaRPr lang="en-US" sz="4400" dirty="0"/>
          </a:p>
        </p:txBody>
      </p:sp>
      <p:cxnSp>
        <p:nvCxnSpPr>
          <p:cNvPr id="11" name="Straight Arrow Connector 10">
            <a:extLst>
              <a:ext uri="{FF2B5EF4-FFF2-40B4-BE49-F238E27FC236}">
                <a16:creationId xmlns:a16="http://schemas.microsoft.com/office/drawing/2014/main" id="{D2973254-2266-3927-3D98-29BE65964B90}"/>
              </a:ext>
            </a:extLst>
          </p:cNvPr>
          <p:cNvCxnSpPr>
            <a:cxnSpLocks/>
            <a:stCxn id="8" idx="3"/>
            <a:endCxn id="5" idx="1"/>
          </p:cNvCxnSpPr>
          <p:nvPr/>
        </p:nvCxnSpPr>
        <p:spPr>
          <a:xfrm>
            <a:off x="6400275" y="1257300"/>
            <a:ext cx="1019702" cy="1049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EEC060B-2EBF-CBC4-C170-B4A86C2E47CF}"/>
              </a:ext>
            </a:extLst>
          </p:cNvPr>
          <p:cNvCxnSpPr>
            <a:stCxn id="5" idx="3"/>
            <a:endCxn id="7" idx="1"/>
          </p:cNvCxnSpPr>
          <p:nvPr/>
        </p:nvCxnSpPr>
        <p:spPr>
          <a:xfrm>
            <a:off x="7964263" y="2307016"/>
            <a:ext cx="1313419"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F6ED07D-EF8F-6DDB-CBAA-1D86C31B87DA}"/>
              </a:ext>
            </a:extLst>
          </p:cNvPr>
          <p:cNvCxnSpPr>
            <a:stCxn id="6" idx="3"/>
            <a:endCxn id="7" idx="1"/>
          </p:cNvCxnSpPr>
          <p:nvPr/>
        </p:nvCxnSpPr>
        <p:spPr>
          <a:xfrm flipV="1">
            <a:off x="7801893" y="3221416"/>
            <a:ext cx="1475789" cy="82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75E405A-C5C6-1C31-6FB1-79F4AD069D69}"/>
              </a:ext>
            </a:extLst>
          </p:cNvPr>
          <p:cNvCxnSpPr>
            <a:stCxn id="6" idx="0"/>
            <a:endCxn id="5" idx="2"/>
          </p:cNvCxnSpPr>
          <p:nvPr/>
        </p:nvCxnSpPr>
        <p:spPr>
          <a:xfrm flipV="1">
            <a:off x="7529750" y="2691736"/>
            <a:ext cx="162370" cy="972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F8EF307-A56A-9EC0-772A-C0C4157F024E}"/>
              </a:ext>
            </a:extLst>
          </p:cNvPr>
          <p:cNvSpPr txBox="1"/>
          <p:nvPr/>
        </p:nvSpPr>
        <p:spPr>
          <a:xfrm>
            <a:off x="5168290" y="1498799"/>
            <a:ext cx="1076021" cy="769441"/>
          </a:xfrm>
          <a:prstGeom prst="rect">
            <a:avLst/>
          </a:prstGeom>
          <a:noFill/>
        </p:spPr>
        <p:txBody>
          <a:bodyPr wrap="square" rtlCol="0">
            <a:spAutoFit/>
          </a:bodyPr>
          <a:lstStyle/>
          <a:p>
            <a:r>
              <a:rPr lang="en-US" sz="4400" dirty="0"/>
              <a:t>M2</a:t>
            </a:r>
          </a:p>
        </p:txBody>
      </p:sp>
      <p:sp>
        <p:nvSpPr>
          <p:cNvPr id="20" name="TextBox 19">
            <a:extLst>
              <a:ext uri="{FF2B5EF4-FFF2-40B4-BE49-F238E27FC236}">
                <a16:creationId xmlns:a16="http://schemas.microsoft.com/office/drawing/2014/main" id="{4167F09C-ADD3-C105-DA45-CC8029042F05}"/>
              </a:ext>
            </a:extLst>
          </p:cNvPr>
          <p:cNvSpPr txBox="1"/>
          <p:nvPr/>
        </p:nvSpPr>
        <p:spPr>
          <a:xfrm>
            <a:off x="5148713" y="2125019"/>
            <a:ext cx="1076021" cy="769441"/>
          </a:xfrm>
          <a:prstGeom prst="rect">
            <a:avLst/>
          </a:prstGeom>
          <a:noFill/>
        </p:spPr>
        <p:txBody>
          <a:bodyPr wrap="square" rtlCol="0">
            <a:spAutoFit/>
          </a:bodyPr>
          <a:lstStyle/>
          <a:p>
            <a:r>
              <a:rPr lang="en-US" sz="4400" dirty="0"/>
              <a:t>M3</a:t>
            </a:r>
          </a:p>
        </p:txBody>
      </p:sp>
      <p:sp>
        <p:nvSpPr>
          <p:cNvPr id="22" name="TextBox 21">
            <a:extLst>
              <a:ext uri="{FF2B5EF4-FFF2-40B4-BE49-F238E27FC236}">
                <a16:creationId xmlns:a16="http://schemas.microsoft.com/office/drawing/2014/main" id="{CB7D6787-A8D5-6DE3-C6D7-26EDC6D010F7}"/>
              </a:ext>
            </a:extLst>
          </p:cNvPr>
          <p:cNvSpPr txBox="1"/>
          <p:nvPr/>
        </p:nvSpPr>
        <p:spPr>
          <a:xfrm>
            <a:off x="5311083" y="2704992"/>
            <a:ext cx="1076021" cy="769441"/>
          </a:xfrm>
          <a:prstGeom prst="rect">
            <a:avLst/>
          </a:prstGeom>
          <a:noFill/>
        </p:spPr>
        <p:txBody>
          <a:bodyPr wrap="square" rtlCol="0">
            <a:spAutoFit/>
          </a:bodyPr>
          <a:lstStyle/>
          <a:p>
            <a:r>
              <a:rPr lang="en-US" sz="4400" dirty="0"/>
              <a:t>…</a:t>
            </a:r>
          </a:p>
        </p:txBody>
      </p:sp>
      <p:cxnSp>
        <p:nvCxnSpPr>
          <p:cNvPr id="24" name="Straight Arrow Connector 23">
            <a:extLst>
              <a:ext uri="{FF2B5EF4-FFF2-40B4-BE49-F238E27FC236}">
                <a16:creationId xmlns:a16="http://schemas.microsoft.com/office/drawing/2014/main" id="{FDCDAD6F-D7F7-586C-002B-75D4C640054D}"/>
              </a:ext>
            </a:extLst>
          </p:cNvPr>
          <p:cNvCxnSpPr>
            <a:stCxn id="17" idx="3"/>
            <a:endCxn id="5" idx="1"/>
          </p:cNvCxnSpPr>
          <p:nvPr/>
        </p:nvCxnSpPr>
        <p:spPr>
          <a:xfrm>
            <a:off x="6244311" y="1883520"/>
            <a:ext cx="1175666" cy="423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C16F0AB-38E6-C2B1-F8FD-D1F49DD21F1D}"/>
              </a:ext>
            </a:extLst>
          </p:cNvPr>
          <p:cNvCxnSpPr>
            <a:stCxn id="20" idx="3"/>
            <a:endCxn id="5" idx="1"/>
          </p:cNvCxnSpPr>
          <p:nvPr/>
        </p:nvCxnSpPr>
        <p:spPr>
          <a:xfrm flipV="1">
            <a:off x="6224734" y="2307016"/>
            <a:ext cx="1195243" cy="202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9824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1699</TotalTime>
  <Words>929</Words>
  <Application>Microsoft Macintosh PowerPoint</Application>
  <PresentationFormat>Widescreen</PresentationFormat>
  <Paragraphs>165</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ff-more-web-pro</vt:lpstr>
      <vt:lpstr>HelveticaLTStd</vt:lpstr>
      <vt:lpstr>jaf-bernino-sans</vt:lpstr>
      <vt:lpstr>Arial</vt:lpstr>
      <vt:lpstr>Calibri</vt:lpstr>
      <vt:lpstr>Calibri Light</vt:lpstr>
      <vt:lpstr>Cambria Math</vt:lpstr>
      <vt:lpstr>Office Theme</vt:lpstr>
      <vt:lpstr>Instrumental Variables</vt:lpstr>
      <vt:lpstr>Why instrumental variables</vt:lpstr>
      <vt:lpstr>Why instrumental variables</vt:lpstr>
      <vt:lpstr>Why does the math work</vt:lpstr>
      <vt:lpstr>A few more examples</vt:lpstr>
      <vt:lpstr>A few more examples(Angrist and Krueger, 1991)</vt:lpstr>
      <vt:lpstr>Other things to consider- covariates</vt:lpstr>
      <vt:lpstr>Frisch-Waugh-Lovell</vt:lpstr>
      <vt:lpstr>Other things to consider - multi instruments</vt:lpstr>
      <vt:lpstr>Other things to consider- week instruments</vt:lpstr>
      <vt:lpstr>Other things to consider – heterogenous effects</vt:lpstr>
      <vt:lpstr>Let’s read papers</vt:lpstr>
      <vt:lpstr>Here’s a few papers with IV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Instrumental Variables</dc:title>
  <dc:creator>Georgiana Liang</dc:creator>
  <cp:lastModifiedBy>Georgiana Liang</cp:lastModifiedBy>
  <cp:revision>26</cp:revision>
  <dcterms:created xsi:type="dcterms:W3CDTF">2023-12-26T13:17:34Z</dcterms:created>
  <dcterms:modified xsi:type="dcterms:W3CDTF">2024-01-04T23:11:14Z</dcterms:modified>
</cp:coreProperties>
</file>