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3" r:id="rId5"/>
    <p:sldId id="264" r:id="rId6"/>
    <p:sldId id="258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4"/>
    <p:restoredTop sz="97030"/>
  </p:normalViewPr>
  <p:slideViewPr>
    <p:cSldViewPr snapToGrid="0">
      <p:cViewPr varScale="1">
        <p:scale>
          <a:sx n="116" d="100"/>
          <a:sy n="116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CCBC-A27E-73BE-A1BF-B40BAFEA1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D783-F3CE-7293-CD71-A18C64DE4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C284-6472-9EFE-D1EC-1C6588F2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AC46D-165B-F2F9-996B-BAC6BABC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329C1-06FB-101B-D717-E0D5C0DF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8ACC-B794-7A98-5BE9-EA74C94A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84AD1-596C-BD55-C268-C9FA730A9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14361-DFAA-8296-EC9F-EA607F56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8483-1248-C644-B529-35398422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517D-6D2B-BC59-95A5-F64217256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54307-DEDE-8B1A-0ED3-87B58D9EE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33D7C-09B7-929D-B8B5-BE0A4BAD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D0FC1-D781-E2D7-8B2E-DFF684CF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4FAF5-442C-7660-0DF1-A6ED52A7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831DA-67CA-89FE-D4DA-B41141BE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1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9C06-6AA7-6719-E3AE-9E094F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21002-1DE1-BA3D-D0BD-ADE0AACE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A3A3-76EA-CC14-837B-28CBF13C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76D33-E2DF-CC42-443E-48CB6905A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AB50D-3C03-7ED8-0063-DE277C89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1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82F-CF3E-E7DB-8991-F1B3EFC8B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1492D-3FDA-58F8-60E0-38B8889C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CCEA-F9D5-B023-240D-47F6D584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7A8F-FEB1-4720-4C89-65E4751D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0BB1F-2D3A-BE23-AC9E-B565E5D1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6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BAE2-4707-18DB-67E5-EF822205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10DE-0ED2-FDC1-A835-AE10C4DB2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75B21-EC61-C4D0-15FC-D46BCC1B7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3AEBF-A560-2362-5C72-977DD4B9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5EF9C-9987-D055-4728-4D9CA617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F4C1-AEE1-3030-3956-F75468D4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6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C4B9-EF1E-4B5A-7A2C-3920451F7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C2245-0A9D-FCB0-6BBD-2B6E44032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F3800-C475-B725-E503-B79919B5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80AA2-DCDC-9E39-7ABA-A0B0B6656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28241-304A-83E3-2E10-23E310D63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730B7-A95D-ADD4-3D8A-DAB82C27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66179-2E0C-EFF8-6786-89F35121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BFB21D-59D0-8945-5E24-38E5EEDF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29A8-7C5E-EF42-0F5F-1F204140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F70F6-1A03-C725-2492-AC5B7A05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77462-4AD2-7C2D-17AE-EF38143C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DCDEE-EE4B-A502-5E67-1CADCF1E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F0B44-7F76-1402-8F68-C0A0691A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85F3F-51AB-C6C4-7EFB-421D2613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BD50E-DC75-45CE-AA82-6DC5DD65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8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590D-CC76-68C0-C14E-3A6AE2202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26C4-81FB-8CBB-3836-7E13BDCB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9C47E-A99D-FEC7-3749-96229A040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40E7-A5B4-CBF1-98F4-41FEE3C7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11155-00F5-6ECF-57B9-7E0CA87E4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F73EE-0E21-864F-345D-4DD4345E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3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9FB6-366A-5E0E-6F98-F0040C83C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AB9EE-52FA-A304-D1C4-FDC1F4E09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AF931-996E-EA3B-8723-CD91614C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AAB22-7387-9FA1-4308-254C5F4B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F6E24-72CD-020C-5CC4-7803053F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F991-EA82-92AD-492B-3039DD19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4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5A9DF-058A-76AF-873A-4F6E32C2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F63B-3F08-8504-52E2-66D0F40D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A50AC-7248-A3DB-C6C2-191FB6945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F96B-06E5-5A4D-B6ED-72F2596CFCAB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B6674-7015-5D4D-0D8E-7ED763A7B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0988-6038-47DA-DB0D-CF990004A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4AEA3-6779-8145-95D7-DF7B12C1B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9734-7EE1-786F-5D72-117827EEA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Potential Outcomes &amp; Causality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66559-5AB9-6D42-8DA5-8BD88170E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241B-6C1C-78DB-8DDD-799A1D90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assumptions do we want to make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43999-C18D-6BF5-E19D-EAD2A8C30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Independence: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this means: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=a|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=1)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=a|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=0) </a:t>
                </a:r>
              </a:p>
              <a:p>
                <a:r>
                  <a:rPr lang="en-US" dirty="0"/>
                  <a:t>=&gt;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1]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0]=0</a:t>
                </a:r>
              </a:p>
              <a:p>
                <a:r>
                  <a:rPr lang="en-US" dirty="0"/>
                  <a:t>=&gt; ATE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43999-C18D-6BF5-E19D-EAD2A8C30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1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4831-62A9-37B2-3F6A-B81636F4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unit treatment value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DE3B-1DC1-CA08-6B62-8D3D2720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Homogenous treatment (the same pills are given)</a:t>
            </a:r>
          </a:p>
          <a:p>
            <a:r>
              <a:rPr lang="en-US" dirty="0"/>
              <a:t>No Spillover effect (e.g. general equilibrium)</a:t>
            </a:r>
          </a:p>
        </p:txBody>
      </p:sp>
    </p:spTree>
    <p:extLst>
      <p:ext uri="{BB962C8B-B14F-4D97-AF65-F5344CB8AC3E}">
        <p14:creationId xmlns:p14="http://schemas.microsoft.com/office/powerpoint/2010/main" val="2565005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B149-003E-CE79-9844-D03EB62E3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2E064-C144-A183-DA8E-054AA597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theory</a:t>
            </a:r>
          </a:p>
          <a:p>
            <a:r>
              <a:rPr lang="en-US" dirty="0"/>
              <a:t>Descriptive statistics on possible controls</a:t>
            </a:r>
          </a:p>
        </p:txBody>
      </p:sp>
    </p:spTree>
    <p:extLst>
      <p:ext uri="{BB962C8B-B14F-4D97-AF65-F5344CB8AC3E}">
        <p14:creationId xmlns:p14="http://schemas.microsoft.com/office/powerpoint/2010/main" val="385965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55BC-D7DE-0478-FE02-ADA0AA3E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potential outcomes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588FA7-39CF-40E2-8967-462705311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mathematical way of expressing causal statements</a:t>
                </a:r>
              </a:p>
              <a:p>
                <a:r>
                  <a:rPr lang="en-US" dirty="0"/>
                  <a:t>Think of a clinical trial (a great example of a RCT)</a:t>
                </a:r>
              </a:p>
              <a:p>
                <a:r>
                  <a:rPr lang="en-US" dirty="0"/>
                  <a:t>Consider a treatment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which takes on 1 if treatment is given and 0 if not.</a:t>
                </a:r>
              </a:p>
              <a:p>
                <a:r>
                  <a:rPr lang="en-US" dirty="0"/>
                  <a:t>The observed outcome of </a:t>
                </a:r>
                <a:r>
                  <a:rPr lang="en-US" dirty="0" err="1"/>
                  <a:t>ith</a:t>
                </a:r>
                <a:r>
                  <a:rPr lang="en-US" dirty="0"/>
                  <a:t> patient is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the potential outcome of the patient if the treatment is not given or if it is.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Note, potential outcomes cannot be observed.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Switching equation: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(1-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Treatment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588FA7-39CF-40E2-8967-462705311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36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2FB1-3975-51A8-D354-D16A8F1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D6EB4E5-8331-B8DC-0987-25576A123D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4624732"/>
                  </p:ext>
                </p:extLst>
              </p:nvPr>
            </p:nvGraphicFramePr>
            <p:xfrm>
              <a:off x="3004932" y="1681785"/>
              <a:ext cx="7719389" cy="3239122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602593">
                      <a:extLst>
                        <a:ext uri="{9D8B030D-6E8A-4147-A177-3AD203B41FA5}">
                          <a16:colId xmlns:a16="http://schemas.microsoft.com/office/drawing/2014/main" val="4123256822"/>
                        </a:ext>
                      </a:extLst>
                    </a:gridCol>
                    <a:gridCol w="2602593">
                      <a:extLst>
                        <a:ext uri="{9D8B030D-6E8A-4147-A177-3AD203B41FA5}">
                          <a16:colId xmlns:a16="http://schemas.microsoft.com/office/drawing/2014/main" val="2210956275"/>
                        </a:ext>
                      </a:extLst>
                    </a:gridCol>
                    <a:gridCol w="2514203">
                      <a:extLst>
                        <a:ext uri="{9D8B030D-6E8A-4147-A177-3AD203B41FA5}">
                          <a16:colId xmlns:a16="http://schemas.microsoft.com/office/drawing/2014/main" val="3840674035"/>
                        </a:ext>
                      </a:extLst>
                    </a:gridCol>
                  </a:tblGrid>
                  <a:tr h="116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Potential \Actual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770365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= 1]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= 0]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382661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= 1]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= 0]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915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D6EB4E5-8331-B8DC-0987-25576A123D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4624732"/>
                  </p:ext>
                </p:extLst>
              </p:nvPr>
            </p:nvGraphicFramePr>
            <p:xfrm>
              <a:off x="3004932" y="1681785"/>
              <a:ext cx="7719389" cy="3239122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602593">
                      <a:extLst>
                        <a:ext uri="{9D8B030D-6E8A-4147-A177-3AD203B41FA5}">
                          <a16:colId xmlns:a16="http://schemas.microsoft.com/office/drawing/2014/main" val="4123256822"/>
                        </a:ext>
                      </a:extLst>
                    </a:gridCol>
                    <a:gridCol w="2602593">
                      <a:extLst>
                        <a:ext uri="{9D8B030D-6E8A-4147-A177-3AD203B41FA5}">
                          <a16:colId xmlns:a16="http://schemas.microsoft.com/office/drawing/2014/main" val="2210956275"/>
                        </a:ext>
                      </a:extLst>
                    </a:gridCol>
                    <a:gridCol w="2514203">
                      <a:extLst>
                        <a:ext uri="{9D8B030D-6E8A-4147-A177-3AD203B41FA5}">
                          <a16:colId xmlns:a16="http://schemas.microsoft.com/office/drawing/2014/main" val="3840674035"/>
                        </a:ext>
                      </a:extLst>
                    </a:gridCol>
                  </a:tblGrid>
                  <a:tr h="116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Potential \Actual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770365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9512" r="-96602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8081" t="-119512" r="-505" b="-10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382661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19512" r="-96602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8081" t="-219512" r="-505" b="-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915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6061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2FB1-3975-51A8-D354-D16A8F1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D6EB4E5-8331-B8DC-0987-25576A123D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701583"/>
                  </p:ext>
                </p:extLst>
              </p:nvPr>
            </p:nvGraphicFramePr>
            <p:xfrm>
              <a:off x="3004932" y="1681785"/>
              <a:ext cx="7719389" cy="3239122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602593">
                      <a:extLst>
                        <a:ext uri="{9D8B030D-6E8A-4147-A177-3AD203B41FA5}">
                          <a16:colId xmlns:a16="http://schemas.microsoft.com/office/drawing/2014/main" val="4123256822"/>
                        </a:ext>
                      </a:extLst>
                    </a:gridCol>
                    <a:gridCol w="2602593">
                      <a:extLst>
                        <a:ext uri="{9D8B030D-6E8A-4147-A177-3AD203B41FA5}">
                          <a16:colId xmlns:a16="http://schemas.microsoft.com/office/drawing/2014/main" val="2210956275"/>
                        </a:ext>
                      </a:extLst>
                    </a:gridCol>
                    <a:gridCol w="2514203">
                      <a:extLst>
                        <a:ext uri="{9D8B030D-6E8A-4147-A177-3AD203B41FA5}">
                          <a16:colId xmlns:a16="http://schemas.microsoft.com/office/drawing/2014/main" val="3840674035"/>
                        </a:ext>
                      </a:extLst>
                    </a:gridCol>
                  </a:tblGrid>
                  <a:tr h="116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Potential \Actual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770365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rgbClr val="FF0000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rgbClr val="FF0000"/>
                              </a:solidFill>
                            </a:rPr>
                            <a:t> = 1]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= 0]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382661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= 1]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rgbClr val="FF0000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rgbClr val="FF0000"/>
                              </a:solidFill>
                            </a:rPr>
                            <a:t> = 0]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915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D6EB4E5-8331-B8DC-0987-25576A123D3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30701583"/>
                  </p:ext>
                </p:extLst>
              </p:nvPr>
            </p:nvGraphicFramePr>
            <p:xfrm>
              <a:off x="3004932" y="1681785"/>
              <a:ext cx="7719389" cy="3239122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602593">
                      <a:extLst>
                        <a:ext uri="{9D8B030D-6E8A-4147-A177-3AD203B41FA5}">
                          <a16:colId xmlns:a16="http://schemas.microsoft.com/office/drawing/2014/main" val="4123256822"/>
                        </a:ext>
                      </a:extLst>
                    </a:gridCol>
                    <a:gridCol w="2602593">
                      <a:extLst>
                        <a:ext uri="{9D8B030D-6E8A-4147-A177-3AD203B41FA5}">
                          <a16:colId xmlns:a16="http://schemas.microsoft.com/office/drawing/2014/main" val="2210956275"/>
                        </a:ext>
                      </a:extLst>
                    </a:gridCol>
                    <a:gridCol w="2514203">
                      <a:extLst>
                        <a:ext uri="{9D8B030D-6E8A-4147-A177-3AD203B41FA5}">
                          <a16:colId xmlns:a16="http://schemas.microsoft.com/office/drawing/2014/main" val="3840674035"/>
                        </a:ext>
                      </a:extLst>
                    </a:gridCol>
                  </a:tblGrid>
                  <a:tr h="116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Potential \Actual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770365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9512" r="-96602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8081" t="-119512" r="-505" b="-10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382661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19512" r="-96602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8081" t="-219512" r="-505" b="-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915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898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2FB1-3975-51A8-D354-D16A8F1D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D6EB4E5-8331-B8DC-0987-25576A123D3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004932" y="1681785"/>
              <a:ext cx="7719389" cy="3239122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602593">
                      <a:extLst>
                        <a:ext uri="{9D8B030D-6E8A-4147-A177-3AD203B41FA5}">
                          <a16:colId xmlns:a16="http://schemas.microsoft.com/office/drawing/2014/main" val="4123256822"/>
                        </a:ext>
                      </a:extLst>
                    </a:gridCol>
                    <a:gridCol w="2602593">
                      <a:extLst>
                        <a:ext uri="{9D8B030D-6E8A-4147-A177-3AD203B41FA5}">
                          <a16:colId xmlns:a16="http://schemas.microsoft.com/office/drawing/2014/main" val="2210956275"/>
                        </a:ext>
                      </a:extLst>
                    </a:gridCol>
                    <a:gridCol w="2514203">
                      <a:extLst>
                        <a:ext uri="{9D8B030D-6E8A-4147-A177-3AD203B41FA5}">
                          <a16:colId xmlns:a16="http://schemas.microsoft.com/office/drawing/2014/main" val="3840674035"/>
                        </a:ext>
                      </a:extLst>
                    </a:gridCol>
                  </a:tblGrid>
                  <a:tr h="116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Potential \Actual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770365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= 1]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1, 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= 0]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6382661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= 1]</a:t>
                          </a:r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32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|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3200" dirty="0">
                              <a:solidFill>
                                <a:schemeClr val="tx1"/>
                              </a:solidFill>
                            </a:rPr>
                            <a:t> = 0]</a:t>
                          </a:r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29152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D6EB4E5-8331-B8DC-0987-25576A123D3F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004932" y="1681785"/>
              <a:ext cx="7719389" cy="3239122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602593">
                      <a:extLst>
                        <a:ext uri="{9D8B030D-6E8A-4147-A177-3AD203B41FA5}">
                          <a16:colId xmlns:a16="http://schemas.microsoft.com/office/drawing/2014/main" val="4123256822"/>
                        </a:ext>
                      </a:extLst>
                    </a:gridCol>
                    <a:gridCol w="2602593">
                      <a:extLst>
                        <a:ext uri="{9D8B030D-6E8A-4147-A177-3AD203B41FA5}">
                          <a16:colId xmlns:a16="http://schemas.microsoft.com/office/drawing/2014/main" val="2210956275"/>
                        </a:ext>
                      </a:extLst>
                    </a:gridCol>
                    <a:gridCol w="2514203">
                      <a:extLst>
                        <a:ext uri="{9D8B030D-6E8A-4147-A177-3AD203B41FA5}">
                          <a16:colId xmlns:a16="http://schemas.microsoft.com/office/drawing/2014/main" val="3840674035"/>
                        </a:ext>
                      </a:extLst>
                    </a:gridCol>
                  </a:tblGrid>
                  <a:tr h="11674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Potential \Actual Treatment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D =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770365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9512" r="-96602" b="-10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8081" t="-119512" r="-505" b="-10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6382661"/>
                      </a:ext>
                    </a:extLst>
                  </a:tr>
                  <a:tr h="103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If D =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19512" r="-96602" b="-12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8081" t="-219512" r="-505" b="-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9152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8D07AE-82ED-E45D-C188-5D2A6476E7C4}"/>
              </a:ext>
            </a:extLst>
          </p:cNvPr>
          <p:cNvSpPr txBox="1"/>
          <p:nvPr/>
        </p:nvSpPr>
        <p:spPr>
          <a:xfrm>
            <a:off x="2226366" y="3657601"/>
            <a:ext cx="298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-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BE9C3-C043-2783-D307-61E19115EE34}"/>
              </a:ext>
            </a:extLst>
          </p:cNvPr>
          <p:cNvSpPr txBox="1"/>
          <p:nvPr/>
        </p:nvSpPr>
        <p:spPr>
          <a:xfrm>
            <a:off x="5187398" y="5070608"/>
            <a:ext cx="3201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= ATT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FCD33-07D7-51AF-BBC3-4C3A2D3A9A7E}"/>
              </a:ext>
            </a:extLst>
          </p:cNvPr>
          <p:cNvSpPr txBox="1"/>
          <p:nvPr/>
        </p:nvSpPr>
        <p:spPr>
          <a:xfrm>
            <a:off x="7752521" y="5074752"/>
            <a:ext cx="3471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= ATU</a:t>
            </a:r>
          </a:p>
        </p:txBody>
      </p:sp>
    </p:spTree>
    <p:extLst>
      <p:ext uri="{BB962C8B-B14F-4D97-AF65-F5344CB8AC3E}">
        <p14:creationId xmlns:p14="http://schemas.microsoft.com/office/powerpoint/2010/main" val="190403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3A79-EE2B-16AA-69A8-AA9689DA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07149-EF7B-8D68-3E56-BBA4811B3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–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𝐴𝑇𝑇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1] –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1]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𝐴𝑇𝑈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0] –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0]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𝐴𝑇𝑇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1) +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0)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1) =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 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given (estimable)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07149-EF7B-8D68-3E56-BBA4811B3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99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AFB-A7B2-90FD-6F32-C8D996CD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BE816-A014-DE2C-B7D2-0D1247991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goal: how do we obtain ATE when we only know 2 out of 4 boxes</a:t>
                </a:r>
              </a:p>
              <a:p>
                <a:r>
                  <a:rPr lang="en-US" dirty="0"/>
                  <a:t>Something we do know: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1]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0]</a:t>
                </a:r>
              </a:p>
              <a:p>
                <a:pPr marL="0" indent="0">
                  <a:buNone/>
                </a:pPr>
                <a:r>
                  <a:rPr lang="en-US" dirty="0"/>
                  <a:t>	ATE  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1]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0])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+ </a:t>
                </a:r>
              </a:p>
              <a:p>
                <a:pPr marL="0" indent="0">
                  <a:buNone/>
                </a:pPr>
                <a:r>
                  <a:rPr lang="en-US" dirty="0"/>
                  <a:t>	         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1]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0]) * 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)</a:t>
                </a:r>
              </a:p>
              <a:p>
                <a:pPr marL="0" indent="0">
                  <a:buNone/>
                </a:pPr>
                <a:r>
                  <a:rPr lang="en-US" dirty="0"/>
                  <a:t>Some steps…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= ATE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1]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0] – (1-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) (ATT-ATU)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goal                selection bias                    heterogenous             								treatment effect bias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BE816-A014-DE2C-B7D2-0D1247991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9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AFB-A7B2-90FD-6F32-C8D996CD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BE816-A014-DE2C-B7D2-0D1247991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goal: how do we obtain ATE when we only know 2 out of 4 boxes</a:t>
                </a:r>
              </a:p>
              <a:p>
                <a:r>
                  <a:rPr lang="en-US" dirty="0"/>
                  <a:t>Something we do know: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1]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0]</a:t>
                </a:r>
              </a:p>
              <a:p>
                <a:pPr marL="0" indent="0">
                  <a:buNone/>
                </a:pPr>
                <a:r>
                  <a:rPr lang="en-US" dirty="0"/>
                  <a:t>	ATE  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1]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0]) *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+ </a:t>
                </a:r>
              </a:p>
              <a:p>
                <a:pPr marL="0" indent="0">
                  <a:buNone/>
                </a:pPr>
                <a:r>
                  <a:rPr lang="en-US" dirty="0"/>
                  <a:t>	            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1]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0]) * (1-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)</a:t>
                </a:r>
              </a:p>
              <a:p>
                <a:pPr marL="0" indent="0">
                  <a:buNone/>
                </a:pPr>
                <a:r>
                  <a:rPr lang="en-US" dirty="0"/>
                  <a:t>Some steps…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  = ATE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1]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0] </a:t>
                </a:r>
                <a:r>
                  <a:rPr lang="en-US" strike="sngStrike" dirty="0"/>
                  <a:t>– (1-</a:t>
                </a:r>
                <a14:m>
                  <m:oMath xmlns:m="http://schemas.openxmlformats.org/officeDocument/2006/math">
                    <m:r>
                      <a:rPr lang="en-US" i="1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trike="sngStrike" dirty="0"/>
                  <a:t>) (ATT-ATU)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>
                    <a:solidFill>
                      <a:srgbClr val="FF0000"/>
                    </a:solidFill>
                  </a:rPr>
                  <a:t> we know          goal                selection bias                    heterogenous             								treatment effect bias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					                   </a:t>
                </a:r>
                <a:r>
                  <a:rPr lang="en-US" dirty="0">
                    <a:solidFill>
                      <a:schemeClr val="accent1"/>
                    </a:solidFill>
                  </a:rPr>
                  <a:t>can be assumed to be zero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ABE816-A014-DE2C-B7D2-0D1247991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5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99E0-3039-B1DC-14ED-E58F8076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concrete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520EF-FB7C-9FF1-59DF-01112194E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Let’s go with the classical medical example. There are two treatments: the use of a pill and the use of placebo. There is an outcome: days of recovery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the difference in days of recovery between those that received the pills and those that did not</a:t>
                </a:r>
              </a:p>
              <a:p>
                <a:r>
                  <a:rPr lang="en-US" dirty="0"/>
                  <a:t>ATE : the average effect of the pills on a patient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1]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0]: the difference in expected recovery dates of the patients given versus not given the pills if no pills are given</a:t>
                </a:r>
              </a:p>
              <a:p>
                <a:r>
                  <a:rPr lang="en-US" dirty="0"/>
                  <a:t>ATT-ATU: the difference in the average effect of the pills on the groups given the pills and not given the pills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520EF-FB7C-9FF1-59DF-01112194E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864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7564</TotalTime>
  <Words>929</Words>
  <Application>Microsoft Macintosh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Potential Outcomes &amp; Causality</vt:lpstr>
      <vt:lpstr>What is potential outcomes</vt:lpstr>
      <vt:lpstr>What is potential outcomes</vt:lpstr>
      <vt:lpstr>What is potential outcomes</vt:lpstr>
      <vt:lpstr>What is potential outcomes</vt:lpstr>
      <vt:lpstr>What is potential outcomes</vt:lpstr>
      <vt:lpstr>Why do we care</vt:lpstr>
      <vt:lpstr>Why do we care</vt:lpstr>
      <vt:lpstr>A little more concrete example</vt:lpstr>
      <vt:lpstr>So what assumptions do we want to make</vt:lpstr>
      <vt:lpstr>Stable unit treatment value assumptions</vt:lpstr>
      <vt:lpstr>How to test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Outcomes &amp; Causality</dc:title>
  <dc:creator>Georgiana Liang</dc:creator>
  <cp:lastModifiedBy>Yuhang Li</cp:lastModifiedBy>
  <cp:revision>21</cp:revision>
  <dcterms:created xsi:type="dcterms:W3CDTF">2023-09-11T13:33:15Z</dcterms:created>
  <dcterms:modified xsi:type="dcterms:W3CDTF">2023-10-23T21:29:12Z</dcterms:modified>
</cp:coreProperties>
</file>