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37"/>
    <p:restoredTop sz="97030"/>
  </p:normalViewPr>
  <p:slideViewPr>
    <p:cSldViewPr snapToGrid="0">
      <p:cViewPr varScale="1">
        <p:scale>
          <a:sx n="160" d="100"/>
          <a:sy n="16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F9FE-7D1E-BAA8-3390-5580078E1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7DB94-275F-BC47-B6E1-4897ABBC3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7373-818E-F690-563B-A1173E0B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1EDB-7079-714E-AC16-1F9088DDE537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95CC2-7402-6599-0B76-6F9C4E69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51AC9-4956-C9B7-B00B-3D8966FE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82D5-4623-3947-8B0A-259B4A27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305B-7A56-A1EA-AA8B-11527176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2A20C-A4B7-2462-4C2E-63EDD80B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7138C-076C-0C88-F401-ACF6FC23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1EDB-7079-714E-AC16-1F9088DDE537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B7C08-592D-D1B7-FD90-3C23302A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00FC9-9B4E-6234-2005-30DFBC28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82D5-4623-3947-8B0A-259B4A27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C9B2F-B638-9873-401D-0DBD811CA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0B9-E4A2-2380-66B4-1DAE887C2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78E8B-DFFF-6661-A12A-AE5CF659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1EDB-7079-714E-AC16-1F9088DDE537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8F43-EF76-E479-BF1F-D13A9615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D078B-6EBE-0A34-4F27-E72EB41C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82D5-4623-3947-8B0A-259B4A27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5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D00C-84E0-4B8D-1046-9C6178C5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7D6E-30F1-C922-0249-26EA8001B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8D7C1-CE84-36A9-75C2-5FBD61B3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1EDB-7079-714E-AC16-1F9088DDE537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0C821-FE94-A4CA-0824-8804923D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DBF62-B07A-E764-4356-38BE7C79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82D5-4623-3947-8B0A-259B4A27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7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7872-3548-ABAB-EEE4-75290F3A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4E49E-63D9-13E1-A5AA-8180724B8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5161-834C-57E3-050C-F9472258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1EDB-7079-714E-AC16-1F9088DDE537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6A82-5B46-3E51-D023-9A4A2098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E390-4E45-8C11-5D6D-9CE2A213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82D5-4623-3947-8B0A-259B4A27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7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AF1D-C3D4-3B03-43C3-AC3CD38B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B7EB0-D22F-CD29-6645-BB789D749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05B1A-B3C5-77EC-EC13-3B342A429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EB901-AADA-D3B6-B7C8-00754C30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1EDB-7079-714E-AC16-1F9088DDE537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505D5-2C17-C6F2-58D3-7A860068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DA01B-6FA9-5A19-BC93-96365171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82D5-4623-3947-8B0A-259B4A27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0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84D3-9A14-22DC-9099-F0597DA8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B6A3A-5DBA-8592-4B31-46E0CCDD8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E7AF6-97EB-7829-BD2E-8799A645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78CCB-0BC5-ACE9-738E-7B563840C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22013-389F-6806-F6BF-0EAD8C2F1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10C86-4B1E-55A6-341D-C77E4641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1EDB-7079-714E-AC16-1F9088DDE537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1FAF8-66FD-91B8-CA21-5263E1ED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125DF-26DD-DA7F-61D4-CB8ED3A5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82D5-4623-3947-8B0A-259B4A27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3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FA2A-6716-BAED-EE63-C5336CF2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852AE-EF66-B15D-26B5-2235319E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1EDB-7079-714E-AC16-1F9088DDE537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98329-027C-E7CA-B8D4-3A90E645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67CB5-20E1-AFC8-9247-9A4DEBD8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82D5-4623-3947-8B0A-259B4A27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0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0133B-44C7-780C-D036-7C1AE82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1EDB-7079-714E-AC16-1F9088DDE537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1B918-0966-813C-355E-7447680E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94F0D-E3A7-C379-3FF2-F05706F3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82D5-4623-3947-8B0A-259B4A27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7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D82E-6BF8-2BD3-84C5-69B73DF7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D7C4-1B9C-5892-0182-314E425B2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7DE94-0503-81A3-E34D-946088FD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D64D4-87F3-DCE9-1E72-540C7A93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1EDB-7079-714E-AC16-1F9088DDE537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A2A3A-C5E8-2869-A5D1-E2F29D20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84EBA-1B0D-E5D7-C514-44ED2E18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82D5-4623-3947-8B0A-259B4A27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D6D1-F4DE-5E2F-63EE-1E4F395B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FAB6D-E274-B288-840C-0E6EB2FB1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F90B0-28E1-2DAC-49A5-854D5B0A6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DE155-FBF3-BC00-FE3A-0951EDF5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1EDB-7079-714E-AC16-1F9088DDE537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90410-F3B7-2DF4-79C1-BAB7C224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D2B33-D4E3-602F-2C84-3D41265B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82D5-4623-3947-8B0A-259B4A27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88FAA-E334-453A-C42D-B4098D55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4F8F1-B7C6-F323-AF79-FA03CFA7E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2D98-9D10-E500-7B4A-C7CBDA5C0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1EDB-7079-714E-AC16-1F9088DDE537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16FD-BFB7-C69D-DC23-273B0A734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3BF5C-2098-6522-79BD-1B25B3A3E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82D5-4623-3947-8B0A-259B4A27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1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4D2E-062B-B799-BB13-75BB161FD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76791-9F5F-D028-EFFA-C9B0CF3CD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0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8E0F-967C-6C21-9306-C0D8F008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good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C240-1148-DAF2-2BBB-1BB60F10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Tennessee Project Star (Krueger 1999)</a:t>
            </a:r>
          </a:p>
          <a:p>
            <a:pPr lvl="1"/>
            <a:r>
              <a:rPr lang="en-US" dirty="0"/>
              <a:t>The results of small class and teacher’s aid on student performance</a:t>
            </a:r>
          </a:p>
          <a:p>
            <a:pPr lvl="1"/>
            <a:r>
              <a:rPr lang="en-US" dirty="0"/>
              <a:t>What can go wrong? – What did they do to try to solve this?</a:t>
            </a:r>
          </a:p>
          <a:p>
            <a:pPr lvl="2"/>
            <a:r>
              <a:rPr lang="en-US" dirty="0"/>
              <a:t>Attrition -&gt; input predicted results</a:t>
            </a:r>
          </a:p>
          <a:p>
            <a:pPr lvl="2"/>
            <a:r>
              <a:rPr lang="en-US" dirty="0"/>
              <a:t>Changing Classes after Randomization -&gt; intent to treat (effectively an IV)</a:t>
            </a:r>
          </a:p>
          <a:p>
            <a:pPr lvl="1"/>
            <a:r>
              <a:rPr lang="en-US" dirty="0"/>
              <a:t>What are some potential problems with external validity?</a:t>
            </a:r>
          </a:p>
          <a:p>
            <a:pPr lvl="2"/>
            <a:r>
              <a:rPr lang="en-US" dirty="0"/>
              <a:t>Supply side issues</a:t>
            </a:r>
          </a:p>
          <a:p>
            <a:pPr lvl="2"/>
            <a:r>
              <a:rPr lang="en-US" dirty="0"/>
              <a:t>Selection into experiments</a:t>
            </a:r>
          </a:p>
        </p:txBody>
      </p:sp>
    </p:spTree>
    <p:extLst>
      <p:ext uri="{BB962C8B-B14F-4D97-AF65-F5344CB8AC3E}">
        <p14:creationId xmlns:p14="http://schemas.microsoft.com/office/powerpoint/2010/main" val="43156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95B8-6837-FFD8-3319-F5F14A2F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good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78C5E-BC9E-0109-B68A-FBA835D02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Miguel and Kremer 2004 – Worms</a:t>
            </a:r>
          </a:p>
          <a:p>
            <a:pPr lvl="1"/>
            <a:r>
              <a:rPr lang="en-US" dirty="0"/>
              <a:t>Explicitly discuss the spill over effect</a:t>
            </a:r>
          </a:p>
          <a:p>
            <a:r>
              <a:rPr lang="en-US" dirty="0" err="1"/>
              <a:t>DellaVigna</a:t>
            </a:r>
            <a:r>
              <a:rPr lang="en-US" dirty="0"/>
              <a:t>, List and </a:t>
            </a:r>
            <a:r>
              <a:rPr lang="en-US" dirty="0" err="1"/>
              <a:t>Malmendier</a:t>
            </a:r>
            <a:r>
              <a:rPr lang="en-US" dirty="0"/>
              <a:t> 2010 – Charitable Giving</a:t>
            </a:r>
          </a:p>
          <a:p>
            <a:pPr lvl="1"/>
            <a:r>
              <a:rPr lang="en-US" dirty="0"/>
              <a:t>What is the effect of notifying the households about the time that </a:t>
            </a:r>
            <a:r>
              <a:rPr lang="en-US"/>
              <a:t>the solicitor </a:t>
            </a:r>
            <a:r>
              <a:rPr lang="en-US" dirty="0"/>
              <a:t>would show up</a:t>
            </a:r>
          </a:p>
        </p:txBody>
      </p:sp>
    </p:spTree>
    <p:extLst>
      <p:ext uri="{BB962C8B-B14F-4D97-AF65-F5344CB8AC3E}">
        <p14:creationId xmlns:p14="http://schemas.microsoft.com/office/powerpoint/2010/main" val="27729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1012-D4AF-0BBB-BE88-D8C17CFD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B681-9EFF-6124-AA47-CAD5337A6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experiment</a:t>
            </a:r>
          </a:p>
          <a:p>
            <a:r>
              <a:rPr lang="en-US" dirty="0"/>
              <a:t>Field Experiment</a:t>
            </a:r>
          </a:p>
          <a:p>
            <a:r>
              <a:rPr lang="en-US" dirty="0"/>
              <a:t>Natural Experiment (Quasi-Experiment</a:t>
            </a:r>
          </a:p>
        </p:txBody>
      </p:sp>
    </p:spTree>
    <p:extLst>
      <p:ext uri="{BB962C8B-B14F-4D97-AF65-F5344CB8AC3E}">
        <p14:creationId xmlns:p14="http://schemas.microsoft.com/office/powerpoint/2010/main" val="156167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367A-10B4-3B3F-72F2-14810F8C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6BBEB-C34B-7C03-9C70-E87701A5BD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Randomize treatment -&gt; Y0, Y1 independent of D</a:t>
                </a:r>
              </a:p>
              <a:p>
                <a:r>
                  <a:rPr lang="en-US" dirty="0"/>
                  <a:t>Run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A6BBEB-C34B-7C03-9C70-E87701A5B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76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E2B7-8317-0147-9115-8A5B7DCB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 – internal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D410-9C59-8ECE-5B99-D73468099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Bias – randomization failed</a:t>
            </a:r>
          </a:p>
          <a:p>
            <a:r>
              <a:rPr lang="en-US" dirty="0"/>
              <a:t>Partial Compliance</a:t>
            </a:r>
          </a:p>
          <a:p>
            <a:r>
              <a:rPr lang="en-US" dirty="0"/>
              <a:t>Attrition</a:t>
            </a:r>
          </a:p>
          <a:p>
            <a:r>
              <a:rPr lang="en-US" dirty="0"/>
              <a:t>Hawthorne Effect</a:t>
            </a:r>
          </a:p>
          <a:p>
            <a:r>
              <a:rPr lang="en-US" dirty="0"/>
              <a:t>Substitution Bias</a:t>
            </a:r>
          </a:p>
          <a:p>
            <a:r>
              <a:rPr lang="en-US"/>
              <a:t>Heterogenous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6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77EF-1591-9726-ADDD-45715309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extend this – external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236B-A72A-EAE1-6F24-974CD07BF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who participate are different then those who do not</a:t>
            </a:r>
          </a:p>
          <a:p>
            <a:r>
              <a:rPr lang="en-US" dirty="0"/>
              <a:t>Supply side issues</a:t>
            </a:r>
          </a:p>
        </p:txBody>
      </p:sp>
    </p:spTree>
    <p:extLst>
      <p:ext uri="{BB962C8B-B14F-4D97-AF65-F5344CB8AC3E}">
        <p14:creationId xmlns:p14="http://schemas.microsoft.com/office/powerpoint/2010/main" val="172134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8E0F-967C-6C21-9306-C0D8F008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good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C240-1148-DAF2-2BBB-1BB60F10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Tennessee Project Star (Krueger 1999)</a:t>
            </a:r>
          </a:p>
          <a:p>
            <a:pPr lvl="1"/>
            <a:r>
              <a:rPr lang="en-US" dirty="0"/>
              <a:t>The results of small class and teacher’s aid on student performance</a:t>
            </a:r>
          </a:p>
          <a:p>
            <a:pPr lvl="1"/>
            <a:r>
              <a:rPr lang="en-US" dirty="0"/>
              <a:t>What can go wrong?</a:t>
            </a:r>
          </a:p>
        </p:txBody>
      </p:sp>
    </p:spTree>
    <p:extLst>
      <p:ext uri="{BB962C8B-B14F-4D97-AF65-F5344CB8AC3E}">
        <p14:creationId xmlns:p14="http://schemas.microsoft.com/office/powerpoint/2010/main" val="274180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8E0F-967C-6C21-9306-C0D8F008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good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C240-1148-DAF2-2BBB-1BB60F10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Tennessee Project Star (Krueger 1999)</a:t>
            </a:r>
          </a:p>
          <a:p>
            <a:pPr lvl="1"/>
            <a:r>
              <a:rPr lang="en-US" dirty="0"/>
              <a:t>The results of small class and teacher’s aid on student performance</a:t>
            </a:r>
          </a:p>
          <a:p>
            <a:pPr lvl="1"/>
            <a:r>
              <a:rPr lang="en-US" dirty="0"/>
              <a:t>What can go wrong? – What did they do to try to solve this?</a:t>
            </a:r>
          </a:p>
          <a:p>
            <a:pPr lvl="2"/>
            <a:r>
              <a:rPr lang="en-US" dirty="0"/>
              <a:t>Attrition</a:t>
            </a:r>
          </a:p>
          <a:p>
            <a:pPr lvl="2"/>
            <a:r>
              <a:rPr lang="en-US" dirty="0"/>
              <a:t>Changing Classes after Randomization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3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8E0F-967C-6C21-9306-C0D8F008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good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C240-1148-DAF2-2BBB-1BB60F10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Tennessee Project Star (Krueger 1999)</a:t>
            </a:r>
          </a:p>
          <a:p>
            <a:pPr lvl="1"/>
            <a:r>
              <a:rPr lang="en-US" dirty="0"/>
              <a:t>The results of small class and teacher’s aid on student performance</a:t>
            </a:r>
          </a:p>
          <a:p>
            <a:pPr lvl="1"/>
            <a:r>
              <a:rPr lang="en-US" dirty="0"/>
              <a:t>What can go wrong? – What did they do to try to solve this?</a:t>
            </a:r>
          </a:p>
          <a:p>
            <a:pPr lvl="2"/>
            <a:r>
              <a:rPr lang="en-US" dirty="0"/>
              <a:t>Attrition -&gt; input predicted results</a:t>
            </a:r>
          </a:p>
          <a:p>
            <a:pPr lvl="2"/>
            <a:r>
              <a:rPr lang="en-US" dirty="0"/>
              <a:t>Changing Classes after Randomization -&gt; intent to treat (effectively an IV)</a:t>
            </a:r>
          </a:p>
        </p:txBody>
      </p:sp>
    </p:spTree>
    <p:extLst>
      <p:ext uri="{BB962C8B-B14F-4D97-AF65-F5344CB8AC3E}">
        <p14:creationId xmlns:p14="http://schemas.microsoft.com/office/powerpoint/2010/main" val="281902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8E0F-967C-6C21-9306-C0D8F008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good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C240-1148-DAF2-2BBB-1BB60F10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Tennessee Project Star (Krueger 1999)</a:t>
            </a:r>
          </a:p>
          <a:p>
            <a:pPr lvl="1"/>
            <a:r>
              <a:rPr lang="en-US" dirty="0"/>
              <a:t>The results of small class and teacher’s aid on student performance</a:t>
            </a:r>
          </a:p>
          <a:p>
            <a:pPr lvl="1"/>
            <a:r>
              <a:rPr lang="en-US" dirty="0"/>
              <a:t>What can go wrong? – What did they do to try to solve this?</a:t>
            </a:r>
          </a:p>
          <a:p>
            <a:pPr lvl="2"/>
            <a:r>
              <a:rPr lang="en-US" dirty="0"/>
              <a:t>Attrition -&gt; input predicted results</a:t>
            </a:r>
          </a:p>
          <a:p>
            <a:pPr lvl="2"/>
            <a:r>
              <a:rPr lang="en-US" dirty="0"/>
              <a:t>Changing Classes after Randomization -&gt; intent to treat (effectively an IV)</a:t>
            </a:r>
          </a:p>
          <a:p>
            <a:pPr lvl="1"/>
            <a:r>
              <a:rPr lang="en-US" dirty="0"/>
              <a:t>What are some potential problems with external validity?</a:t>
            </a:r>
          </a:p>
        </p:txBody>
      </p:sp>
    </p:spTree>
    <p:extLst>
      <p:ext uri="{BB962C8B-B14F-4D97-AF65-F5344CB8AC3E}">
        <p14:creationId xmlns:p14="http://schemas.microsoft.com/office/powerpoint/2010/main" val="247491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373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Experiments</vt:lpstr>
      <vt:lpstr>Types of Experiments</vt:lpstr>
      <vt:lpstr>Identification strategy</vt:lpstr>
      <vt:lpstr>What can go wrong – internal validity</vt:lpstr>
      <vt:lpstr>Can we extend this – external validity</vt:lpstr>
      <vt:lpstr>Some good examples </vt:lpstr>
      <vt:lpstr>Some good examples </vt:lpstr>
      <vt:lpstr>Some good examples </vt:lpstr>
      <vt:lpstr>Some good examples </vt:lpstr>
      <vt:lpstr>Some good examples </vt:lpstr>
      <vt:lpstr>Some good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Experiments</dc:title>
  <dc:creator>Georgiana Liang</dc:creator>
  <cp:lastModifiedBy>Georgiana Liang</cp:lastModifiedBy>
  <cp:revision>6</cp:revision>
  <dcterms:created xsi:type="dcterms:W3CDTF">2024-02-22T05:41:47Z</dcterms:created>
  <dcterms:modified xsi:type="dcterms:W3CDTF">2024-02-23T00:56:46Z</dcterms:modified>
</cp:coreProperties>
</file>