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780" r:id="rId1"/>
  </p:sldMasterIdLst>
  <p:notesMasterIdLst>
    <p:notesMasterId r:id="rId142"/>
  </p:notesMasterIdLst>
  <p:handoutMasterIdLst>
    <p:handoutMasterId r:id="rId143"/>
  </p:handoutMasterIdLst>
  <p:sldIdLst>
    <p:sldId id="304" r:id="rId2"/>
    <p:sldId id="305" r:id="rId3"/>
    <p:sldId id="306" r:id="rId4"/>
    <p:sldId id="423" r:id="rId5"/>
    <p:sldId id="405" r:id="rId6"/>
    <p:sldId id="408" r:id="rId7"/>
    <p:sldId id="461" r:id="rId8"/>
    <p:sldId id="406" r:id="rId9"/>
    <p:sldId id="424" r:id="rId10"/>
    <p:sldId id="425" r:id="rId11"/>
    <p:sldId id="426" r:id="rId12"/>
    <p:sldId id="307" r:id="rId13"/>
    <p:sldId id="459" r:id="rId14"/>
    <p:sldId id="427" r:id="rId15"/>
    <p:sldId id="308" r:id="rId16"/>
    <p:sldId id="324" r:id="rId17"/>
    <p:sldId id="422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9" r:id="rId48"/>
    <p:sldId id="391" r:id="rId49"/>
    <p:sldId id="462" r:id="rId50"/>
    <p:sldId id="400" r:id="rId51"/>
    <p:sldId id="392" r:id="rId52"/>
    <p:sldId id="393" r:id="rId53"/>
    <p:sldId id="463" r:id="rId54"/>
    <p:sldId id="394" r:id="rId55"/>
    <p:sldId id="431" r:id="rId56"/>
    <p:sldId id="395" r:id="rId57"/>
    <p:sldId id="432" r:id="rId58"/>
    <p:sldId id="433" r:id="rId59"/>
    <p:sldId id="396" r:id="rId60"/>
    <p:sldId id="397" r:id="rId61"/>
    <p:sldId id="398" r:id="rId62"/>
    <p:sldId id="401" r:id="rId63"/>
    <p:sldId id="402" r:id="rId64"/>
    <p:sldId id="309" r:id="rId65"/>
    <p:sldId id="428" r:id="rId66"/>
    <p:sldId id="458" r:id="rId67"/>
    <p:sldId id="310" r:id="rId68"/>
    <p:sldId id="429" r:id="rId69"/>
    <p:sldId id="312" r:id="rId70"/>
    <p:sldId id="317" r:id="rId71"/>
    <p:sldId id="434" r:id="rId72"/>
    <p:sldId id="316" r:id="rId73"/>
    <p:sldId id="466" r:id="rId74"/>
    <p:sldId id="467" r:id="rId75"/>
    <p:sldId id="468" r:id="rId76"/>
    <p:sldId id="469" r:id="rId77"/>
    <p:sldId id="470" r:id="rId78"/>
    <p:sldId id="345" r:id="rId79"/>
    <p:sldId id="421" r:id="rId80"/>
    <p:sldId id="430" r:id="rId81"/>
    <p:sldId id="333" r:id="rId82"/>
    <p:sldId id="457" r:id="rId83"/>
    <p:sldId id="344" r:id="rId84"/>
    <p:sldId id="414" r:id="rId85"/>
    <p:sldId id="436" r:id="rId86"/>
    <p:sldId id="437" r:id="rId87"/>
    <p:sldId id="413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65" r:id="rId101"/>
    <p:sldId id="336" r:id="rId102"/>
    <p:sldId id="464" r:id="rId103"/>
    <p:sldId id="450" r:id="rId104"/>
    <p:sldId id="454" r:id="rId105"/>
    <p:sldId id="455" r:id="rId106"/>
    <p:sldId id="456" r:id="rId107"/>
    <p:sldId id="453" r:id="rId108"/>
    <p:sldId id="415" r:id="rId109"/>
    <p:sldId id="416" r:id="rId110"/>
    <p:sldId id="417" r:id="rId111"/>
    <p:sldId id="471" r:id="rId112"/>
    <p:sldId id="472" r:id="rId113"/>
    <p:sldId id="473" r:id="rId114"/>
    <p:sldId id="474" r:id="rId115"/>
    <p:sldId id="346" r:id="rId116"/>
    <p:sldId id="460" r:id="rId117"/>
    <p:sldId id="347" r:id="rId118"/>
    <p:sldId id="348" r:id="rId119"/>
    <p:sldId id="359" r:id="rId120"/>
    <p:sldId id="360" r:id="rId121"/>
    <p:sldId id="351" r:id="rId122"/>
    <p:sldId id="349" r:id="rId123"/>
    <p:sldId id="350" r:id="rId124"/>
    <p:sldId id="352" r:id="rId125"/>
    <p:sldId id="353" r:id="rId126"/>
    <p:sldId id="354" r:id="rId127"/>
    <p:sldId id="355" r:id="rId128"/>
    <p:sldId id="356" r:id="rId129"/>
    <p:sldId id="357" r:id="rId130"/>
    <p:sldId id="358" r:id="rId131"/>
    <p:sldId id="362" r:id="rId132"/>
    <p:sldId id="475" r:id="rId133"/>
    <p:sldId id="363" r:id="rId134"/>
    <p:sldId id="364" r:id="rId135"/>
    <p:sldId id="365" r:id="rId136"/>
    <p:sldId id="366" r:id="rId137"/>
    <p:sldId id="367" r:id="rId138"/>
    <p:sldId id="368" r:id="rId139"/>
    <p:sldId id="476" r:id="rId140"/>
    <p:sldId id="369" r:id="rId1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9CFBA-91F6-49FB-BB2A-F2D005E36BEC}" type="datetimeFigureOut">
              <a:rPr lang="en-US" smtClean="0"/>
              <a:pPr/>
              <a:t>22-May-16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3A7B4-F412-4AAF-AD2E-9B1A23B73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13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3A376-6ACA-42AB-8CC2-E109927F98D7}" type="datetimeFigureOut">
              <a:rPr lang="en-US" smtClean="0"/>
              <a:pPr/>
              <a:t>22-May-16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65359-B73C-47FD-BE86-062191E6A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814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4520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067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1974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364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30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9145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122</a:t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125</a:t>
            </a:fld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126</a:t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128</a:t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130</a:t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131</a:t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227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133</a:t>
            </a:fld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134</a:t>
            </a:fld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135</a:t>
            </a:fld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136</a:t>
            </a:fld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137</a:t>
            </a:fld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138</a:t>
            </a:fld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3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140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6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226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17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47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35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18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58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5359-B73C-47FD-BE86-062191E6A3EC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47484BC-1932-49FF-A2B8-CA4A8002D8BE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0049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5DC5-1640-4559-8AD6-8D85C1647D51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9782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5DC5-1640-4559-8AD6-8D85C1647D51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4673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5DC5-1640-4559-8AD6-8D85C1647D51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5047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5DC5-1640-4559-8AD6-8D85C1647D51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2358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5DC5-1640-4559-8AD6-8D85C1647D51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740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5DC5-1640-4559-8AD6-8D85C1647D51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04937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4D06-B061-4C8D-9C5D-ECDC6F480CB8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7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7ACB-2589-4441-8692-B7615980F715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7429B44-63CF-448B-B6AB-574C68C8A5EB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6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A8F2-734C-434D-B2F6-595C775BB511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6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7E4E-1533-4F8B-A911-FDDD3F4EE484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1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A65F-9990-44C6-A4AB-ECCBA857F68A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351B-AD26-4CD1-8BC0-73C26E91F0E0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3740-486E-42C5-ABF1-4BE06596CCA9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9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A29A-AE36-404C-A6BE-B8A48A083063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6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5018-C539-4108-9FEB-204587C7472A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9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95DC5-1640-4559-8AD6-8D85C1647D51}" type="datetime3">
              <a:rPr lang="en-US" smtClean="0"/>
              <a:pPr/>
              <a:t>22 May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55D8E8-6ADD-4753-A352-79F3AF39A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176" y="1772816"/>
            <a:ext cx="6172200" cy="2102482"/>
          </a:xfrm>
        </p:spPr>
        <p:txBody>
          <a:bodyPr>
            <a:noAutofit/>
          </a:bodyPr>
          <a:lstStyle/>
          <a:p>
            <a:pPr algn="ctr" rtl="1"/>
            <a:r>
              <a:rPr lang="he-IL" sz="4400" b="1" u="sng" dirty="0" smtClean="0">
                <a:solidFill>
                  <a:srgbClr val="0070C0"/>
                </a:solidFill>
              </a:rPr>
              <a:t>חקר ביצועים</a:t>
            </a:r>
            <a:br>
              <a:rPr lang="he-IL" sz="4400" b="1" u="sng" dirty="0" smtClean="0">
                <a:solidFill>
                  <a:srgbClr val="0070C0"/>
                </a:solidFill>
              </a:rPr>
            </a:br>
            <a:r>
              <a:rPr lang="he-IL" sz="4400" b="1" u="sng" dirty="0">
                <a:solidFill>
                  <a:srgbClr val="0070C0"/>
                </a:solidFill>
              </a:rPr>
              <a:t/>
            </a:r>
            <a:br>
              <a:rPr lang="he-IL" sz="4400" b="1" u="sng" dirty="0">
                <a:solidFill>
                  <a:srgbClr val="0070C0"/>
                </a:solidFill>
              </a:rPr>
            </a:br>
            <a:r>
              <a:rPr lang="he-IL" sz="4400" b="1" u="sng" dirty="0" smtClean="0">
                <a:solidFill>
                  <a:srgbClr val="0070C0"/>
                </a:solidFill>
              </a:rPr>
              <a:t>ד"ר ברוך מור</a:t>
            </a:r>
            <a:endParaRPr lang="en-US" sz="4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7624" y="260648"/>
                <a:ext cx="7670754" cy="6711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endParaRPr lang="he-IL" sz="2400" u="sng" dirty="0" smtClean="0"/>
              </a:p>
              <a:p>
                <a:pPr algn="r" rtl="1">
                  <a:lnSpc>
                    <a:spcPct val="150000"/>
                  </a:lnSpc>
                </a:pPr>
                <a:r>
                  <a:rPr lang="he-IL" sz="3200" u="sng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אלגוריתם</a:t>
                </a:r>
                <a:endParaRPr lang="he-IL" sz="24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 algn="r" rtl="1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he-IL" sz="2400" dirty="0" smtClean="0"/>
                  <a:t>נסמן את התועלת המתקבלת בתא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𝑤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e-IL" sz="2400" dirty="0" smtClean="0"/>
                  <a:t> על-ידי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he-IL" sz="2400" dirty="0" smtClean="0"/>
                  <a:t>.</a:t>
                </a:r>
              </a:p>
              <a:p>
                <a:pPr marL="342900" indent="-342900" algn="r" rtl="1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he-IL" sz="2400" dirty="0"/>
                  <a:t>עבור </a:t>
                </a:r>
                <a:r>
                  <a:rPr lang="he-IL" sz="2400" dirty="0" smtClean="0"/>
                  <a:t>כל משקל </a:t>
                </a:r>
                <a:r>
                  <a:rPr lang="he-IL" sz="2400" dirty="0"/>
                  <a:t>מותר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𝑊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he-IL" sz="2400" dirty="0" smtClean="0"/>
                  <a:t> המטרה היא למצוא את צירוף הפריטים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he-IL" sz="2400" dirty="0" smtClean="0"/>
                  <a:t>, כך שהערך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he-IL" sz="2400" dirty="0" smtClean="0"/>
                  <a:t> יהיה מקסימלי.</a:t>
                </a:r>
              </a:p>
              <a:p>
                <a:pPr marL="342900" indent="-342900" algn="r" rtl="1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800100" lvl="1" indent="-342900" algn="r" rtl="1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he-IL" sz="2000" dirty="0">
                    <a:solidFill>
                      <a:srgbClr val="0070C0"/>
                    </a:solidFill>
                  </a:rPr>
                  <a:t>כל עוד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he-IL" sz="2000" dirty="0">
                    <a:solidFill>
                      <a:srgbClr val="0070C0"/>
                    </a:solidFill>
                  </a:rPr>
                  <a:t> אזי </a:t>
                </a:r>
                <a:r>
                  <a:rPr lang="he-IL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endParaRPr lang="he-IL" sz="2000" dirty="0"/>
              </a:p>
              <a:p>
                <a:pPr marL="800100" lvl="2" indent="-342900" algn="r" rtl="1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he-IL" sz="2000" dirty="0" smtClean="0">
                    <a:solidFill>
                      <a:srgbClr val="0070C0"/>
                    </a:solidFill>
                  </a:rPr>
                  <a:t>אחרת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he-IL" sz="2000" dirty="0" smtClean="0">
                    <a:solidFill>
                      <a:srgbClr val="0070C0"/>
                    </a:solidFill>
                  </a:rPr>
                  <a:t>  </a:t>
                </a:r>
              </a:p>
              <a:p>
                <a:pPr marL="457200" lvl="2" algn="ctr">
                  <a:lnSpc>
                    <a:spcPct val="200000"/>
                  </a:lnSpc>
                </a:pPr>
                <a:r>
                  <a:rPr lang="he-IL" sz="200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he-IL" sz="2000" dirty="0"/>
              </a:p>
              <a:p>
                <a:pPr marL="342900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he-IL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60648"/>
                <a:ext cx="7670754" cy="6711581"/>
              </a:xfrm>
              <a:prstGeom prst="rect">
                <a:avLst/>
              </a:prstGeom>
              <a:blipFill>
                <a:blip r:embed="rId3"/>
                <a:stretch>
                  <a:fillRect r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2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7446"/>
              </p:ext>
            </p:extLst>
          </p:nvPr>
        </p:nvGraphicFramePr>
        <p:xfrm>
          <a:off x="1705552" y="1442733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5364088" y="4797152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נסו למלא את המשך השורה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09395"/>
              </p:ext>
            </p:extLst>
          </p:nvPr>
        </p:nvGraphicFramePr>
        <p:xfrm>
          <a:off x="1705552" y="1442733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901184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901184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78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75985"/>
              </p:ext>
            </p:extLst>
          </p:nvPr>
        </p:nvGraphicFramePr>
        <p:xfrm>
          <a:off x="1705552" y="1442733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474460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474460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63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34860"/>
              </p:ext>
            </p:extLst>
          </p:nvPr>
        </p:nvGraphicFramePr>
        <p:xfrm>
          <a:off x="1705552" y="1442733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853551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853551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96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17057"/>
              </p:ext>
            </p:extLst>
          </p:nvPr>
        </p:nvGraphicFramePr>
        <p:xfrm>
          <a:off x="1705552" y="1442733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647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647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08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260648"/>
            <a:ext cx="731071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400" u="sng" dirty="0" smtClean="0"/>
          </a:p>
          <a:p>
            <a:pPr lvl="0" algn="r" rtl="1"/>
            <a:r>
              <a:rPr lang="he-IL" sz="3200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סכום ביניים</a:t>
            </a:r>
            <a:r>
              <a:rPr lang="he-IL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0" algn="r" rtl="1"/>
            <a:endParaRPr lang="he-IL" sz="2400" dirty="0"/>
          </a:p>
          <a:p>
            <a:pPr marL="457200" lvl="0" indent="-457200" algn="r" rtl="1">
              <a:buFont typeface="Wingdings" panose="05000000000000000000" pitchFamily="2" charset="2"/>
              <a:buChar char="q"/>
            </a:pPr>
            <a:r>
              <a:rPr lang="he-IL" sz="2400" dirty="0"/>
              <a:t>שאלה מקורית:</a:t>
            </a:r>
          </a:p>
          <a:p>
            <a:pPr marL="971550" lvl="1" indent="-514350" algn="r" rtl="1">
              <a:buFont typeface="Wingdings" panose="05000000000000000000" pitchFamily="2" charset="2"/>
              <a:buChar char="q"/>
            </a:pPr>
            <a:r>
              <a:rPr lang="he-IL" sz="2000" dirty="0">
                <a:solidFill>
                  <a:srgbClr val="0070C0"/>
                </a:solidFill>
              </a:rPr>
              <a:t>מה סכום האיברים בכל תת-קבוצה?</a:t>
            </a:r>
          </a:p>
          <a:p>
            <a:pPr marL="971550" lvl="1" indent="-514350" algn="r" rtl="1">
              <a:buFont typeface="Wingdings" panose="05000000000000000000" pitchFamily="2" charset="2"/>
              <a:buChar char="q"/>
            </a:pPr>
            <a:r>
              <a:rPr lang="he-IL" sz="2000" dirty="0">
                <a:solidFill>
                  <a:srgbClr val="0070C0"/>
                </a:solidFill>
              </a:rPr>
              <a:t>אילו איברים יהיו בכל תת-קבוצה?</a:t>
            </a:r>
          </a:p>
          <a:p>
            <a:pPr marL="514350" lvl="0" indent="-514350" algn="r" rtl="1">
              <a:buFont typeface="+mj-lt"/>
              <a:buAutoNum type="arabicPeriod"/>
            </a:pPr>
            <a:endParaRPr lang="he-IL" sz="2400" dirty="0"/>
          </a:p>
          <a:p>
            <a:pPr marL="342900" lvl="0" indent="-342900" algn="r" rtl="1">
              <a:buFont typeface="Wingdings" panose="05000000000000000000" pitchFamily="2" charset="2"/>
              <a:buChar char="q"/>
            </a:pPr>
            <a:r>
              <a:rPr lang="he-IL" sz="2400" dirty="0"/>
              <a:t>מה ניתן להסיק בשלב זה?</a:t>
            </a:r>
          </a:p>
          <a:p>
            <a:pPr marL="800100" lvl="1" indent="-342900" algn="r" rtl="1">
              <a:buFont typeface="Wingdings" panose="05000000000000000000" pitchFamily="2" charset="2"/>
              <a:buChar char="q"/>
            </a:pPr>
            <a:r>
              <a:rPr lang="he-IL" sz="2000" dirty="0" smtClean="0">
                <a:solidFill>
                  <a:srgbClr val="0070C0"/>
                </a:solidFill>
              </a:rPr>
              <a:t>סכום האיברים בכל תת-קבוצה הוא 16.</a:t>
            </a:r>
            <a:endParaRPr lang="he-IL" sz="2000" dirty="0">
              <a:solidFill>
                <a:srgbClr val="0070C0"/>
              </a:solidFill>
            </a:endParaRPr>
          </a:p>
          <a:p>
            <a:pPr lvl="0" algn="r" rtl="1"/>
            <a:endParaRPr lang="he-IL" sz="2400" dirty="0"/>
          </a:p>
          <a:p>
            <a:pPr marL="342900" lvl="0" indent="-342900" algn="r" rtl="1">
              <a:buFont typeface="Wingdings" panose="05000000000000000000" pitchFamily="2" charset="2"/>
              <a:buChar char="q"/>
            </a:pPr>
            <a:r>
              <a:rPr lang="he-IL" sz="2400" dirty="0"/>
              <a:t>אנו עדיין לא יודעים אילו </a:t>
            </a:r>
            <a:r>
              <a:rPr lang="he-IL" sz="2400" dirty="0" smtClean="0"/>
              <a:t>איברים נמצאים בכל תת-קבוצה.</a:t>
            </a:r>
          </a:p>
          <a:p>
            <a:pPr marL="342900" lvl="0" indent="-342900" algn="r" rtl="1">
              <a:buFont typeface="Wingdings" panose="05000000000000000000" pitchFamily="2" charset="2"/>
              <a:buChar char="q"/>
            </a:pPr>
            <a:r>
              <a:rPr lang="he-IL" sz="2400" dirty="0" smtClean="0"/>
              <a:t>כדי </a:t>
            </a:r>
            <a:r>
              <a:rPr lang="he-IL" sz="2400" dirty="0"/>
              <a:t>לעשות זאת יש לנוע מהתא האחרון בטבלה </a:t>
            </a:r>
            <a:r>
              <a:rPr lang="he-IL" sz="2400" dirty="0" smtClean="0"/>
              <a:t>חזרה לתא הראשון ולבדוק איזה פריטים תרמו לתוצאה הסופית.</a:t>
            </a:r>
          </a:p>
          <a:p>
            <a:pPr marL="342900" lvl="0" indent="-342900" algn="r" rtl="1">
              <a:buFont typeface="Wingdings" panose="05000000000000000000" pitchFamily="2" charset="2"/>
              <a:buChar char="q"/>
            </a:pPr>
            <a:r>
              <a:rPr lang="he-IL" sz="2400" dirty="0" smtClean="0"/>
              <a:t>תהליך </a:t>
            </a:r>
            <a:r>
              <a:rPr lang="he-IL" sz="2400" dirty="0"/>
              <a:t>זה נקרא </a:t>
            </a:r>
            <a:r>
              <a:rPr lang="en-US" sz="2400" dirty="0"/>
              <a:t>Backtracking</a:t>
            </a:r>
            <a:r>
              <a:rPr lang="he-IL" sz="2400" dirty="0"/>
              <a:t>.</a:t>
            </a:r>
            <a:endParaRPr lang="en-US" sz="2400" dirty="0"/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3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2393593"/>
            <a:ext cx="73107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400" u="sng" dirty="0" smtClean="0"/>
          </a:p>
          <a:p>
            <a:pPr lvl="0" algn="ctr" rtl="1"/>
            <a:r>
              <a:rPr lang="en-US" sz="4000" dirty="0">
                <a:solidFill>
                  <a:srgbClr val="0070C0"/>
                </a:solidFill>
              </a:rPr>
              <a:t>Backtracking </a:t>
            </a:r>
            <a:endParaRPr lang="he-IL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r" rtl="1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761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88736"/>
              </p:ext>
            </p:extLst>
          </p:nvPr>
        </p:nvGraphicFramePr>
        <p:xfrm>
          <a:off x="1705552" y="1196752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8040584" y="5442571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439674"/>
                  </p:ext>
                </p:extLst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439674"/>
                  </p:ext>
                </p:extLst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667" r="-6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667" r="-6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96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3020"/>
              </p:ext>
            </p:extLst>
          </p:nvPr>
        </p:nvGraphicFramePr>
        <p:xfrm>
          <a:off x="1705552" y="1196752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8097739" y="4856961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439674"/>
                  </p:ext>
                </p:extLst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439674"/>
                  </p:ext>
                </p:extLst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667" r="-6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667" r="-6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02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29644"/>
              </p:ext>
            </p:extLst>
          </p:nvPr>
        </p:nvGraphicFramePr>
        <p:xfrm>
          <a:off x="1705552" y="1196752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0800000">
            <a:off x="7956376" y="4352904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02275"/>
                  </p:ext>
                </p:extLst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02275"/>
                  </p:ext>
                </p:extLst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82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7624" y="260648"/>
                <a:ext cx="7670754" cy="650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he-IL" sz="3200" u="sng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אלגוריתם</a:t>
                </a:r>
                <a:r>
                  <a:rPr lang="en-US" sz="3200" u="sng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he-IL" sz="3200" u="sng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פורמלי</a:t>
                </a:r>
                <a:endParaRPr lang="he-IL" sz="24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l"/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0</m:t>
                    </m:r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b="0" dirty="0" smtClean="0"/>
              </a:p>
              <a:p>
                <a:pPr algn="l"/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0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𝑤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𝑊</m:t>
                    </m:r>
                  </m:oMath>
                </a14:m>
                <a:endParaRPr lang="en-US" sz="2400" b="0" dirty="0" smtClean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endParaRPr lang="en-US" sz="2400" dirty="0" smtClean="0"/>
              </a:p>
              <a:p>
                <a:endParaRPr lang="he-IL" sz="2400" dirty="0"/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𝑊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/>
                  <a:t>	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000" dirty="0" smtClean="0">
                    <a:solidFill>
                      <a:srgbClr val="0070C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/>
                  <a:t>	</a:t>
                </a:r>
                <a:r>
                  <a:rPr lang="en-US" sz="2000" dirty="0" smtClean="0"/>
                  <a:t>Else</a:t>
                </a:r>
                <a:endParaRPr lang="he-IL" sz="2000" dirty="0"/>
              </a:p>
              <a:p>
                <a:pPr lvl="4" indent="-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lvl="2" indent="-457200"/>
                <a:r>
                  <a:rPr lang="en-US" sz="2000" dirty="0" smtClean="0"/>
                  <a:t>End for</a:t>
                </a:r>
              </a:p>
              <a:p>
                <a:pPr lvl="1" indent="-457200"/>
                <a:r>
                  <a:rPr lang="en-US" sz="2000" dirty="0" smtClean="0"/>
                  <a:t>End for</a:t>
                </a:r>
              </a:p>
              <a:p>
                <a:pPr lvl="1" indent="-457200"/>
                <a:endParaRPr lang="en-US" sz="2000" dirty="0" smtClean="0"/>
              </a:p>
              <a:p>
                <a:pPr lvl="1" indent="-457200"/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he-IL" sz="2000" dirty="0" smtClean="0"/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he-IL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60648"/>
                <a:ext cx="7670754" cy="6502165"/>
              </a:xfrm>
              <a:prstGeom prst="rect">
                <a:avLst/>
              </a:prstGeom>
              <a:blipFill>
                <a:blip r:embed="rId3"/>
                <a:stretch>
                  <a:fillRect l="-1272" r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6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29615"/>
              </p:ext>
            </p:extLst>
          </p:nvPr>
        </p:nvGraphicFramePr>
        <p:xfrm>
          <a:off x="1705552" y="1196752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4813167" y="4385275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033919"/>
                  </p:ext>
                </p:extLst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033919"/>
                  </p:ext>
                </p:extLst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06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1111"/>
              </p:ext>
            </p:extLst>
          </p:nvPr>
        </p:nvGraphicFramePr>
        <p:xfrm>
          <a:off x="1705552" y="1196752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4800224" y="284073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033919"/>
                  </p:ext>
                </p:extLst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94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1812"/>
              </p:ext>
            </p:extLst>
          </p:nvPr>
        </p:nvGraphicFramePr>
        <p:xfrm>
          <a:off x="1705552" y="1196752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4800224" y="284073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988032"/>
                  </p:ext>
                </p:extLst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988032"/>
                  </p:ext>
                </p:extLst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82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52024"/>
              </p:ext>
            </p:extLst>
          </p:nvPr>
        </p:nvGraphicFramePr>
        <p:xfrm>
          <a:off x="1705552" y="1196752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4800224" y="233668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30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43086"/>
              </p:ext>
            </p:extLst>
          </p:nvPr>
        </p:nvGraphicFramePr>
        <p:xfrm>
          <a:off x="1705552" y="1196752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2856008" y="233668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3728" y="91480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79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1259632" y="548680"/>
                <a:ext cx="7707138" cy="4680520"/>
              </a:xfrm>
              <a:prstGeom prst="rect">
                <a:avLst/>
              </a:prstGeom>
            </p:spPr>
            <p:txBody>
              <a:bodyPr anchor="b">
                <a:no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lvl="0" algn="r" rtl="1"/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תשובה מלאה:</a:t>
                </a:r>
              </a:p>
              <a:p>
                <a:pPr lvl="0" algn="r" rtl="1"/>
                <a:endParaRPr lang="he-IL" sz="2800" dirty="0" smtClean="0">
                  <a:solidFill>
                    <a:schemeClr val="tx1"/>
                  </a:solidFill>
                  <a:effectLst/>
                </a:endParaRPr>
              </a:p>
              <a:p>
                <a:pPr lvl="0" algn="r" rtl="1"/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הסכום הכולל של האיברים בכל תת-קבוצה – 16</a:t>
                </a:r>
              </a:p>
              <a:p>
                <a:pPr lvl="0" algn="r" rtl="1"/>
                <a:endParaRPr lang="he-IL" sz="2800" dirty="0" smtClean="0">
                  <a:solidFill>
                    <a:schemeClr val="tx1"/>
                  </a:solidFill>
                  <a:effectLst/>
                </a:endParaRPr>
              </a:p>
              <a:p>
                <a:pPr lvl="0" algn="r" rtl="1"/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האיברים בכל תת-קבוצה:</a:t>
                </a:r>
              </a:p>
              <a:p>
                <a:pPr lvl="0" algn="r" rtl="1"/>
                <a:endParaRPr lang="he-IL" sz="2800" dirty="0">
                  <a:solidFill>
                    <a:schemeClr val="tx1"/>
                  </a:solidFill>
                  <a:effectLst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he-IL" sz="2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he-IL" sz="2800" dirty="0" smtClean="0">
                  <a:solidFill>
                    <a:schemeClr val="tx1"/>
                  </a:solidFill>
                  <a:effectLst/>
                </a:endParaRPr>
              </a:p>
              <a:p>
                <a:pPr lvl="0" algn="l"/>
                <a:endParaRPr lang="he-IL" sz="2800" dirty="0" smtClean="0">
                  <a:solidFill>
                    <a:schemeClr val="tx1"/>
                  </a:solidFill>
                  <a:effectLst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he-IL" sz="2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he-IL" sz="2800" dirty="0" smtClean="0">
                  <a:solidFill>
                    <a:schemeClr val="tx1"/>
                  </a:solidFill>
                  <a:effectLst/>
                </a:endParaRPr>
              </a:p>
              <a:p>
                <a:pPr lvl="0" algn="r" rtl="1"/>
                <a:endParaRPr lang="en-US" sz="2800" dirty="0">
                  <a:solidFill>
                    <a:schemeClr val="tx1"/>
                  </a:solidFill>
                  <a:effectLst/>
                </a:endParaRPr>
              </a:p>
              <a:p>
                <a:pPr rtl="1"/>
                <a:r>
                  <a:rPr lang="he-IL" sz="2000" dirty="0">
                    <a:effectLst/>
                  </a:rPr>
                  <a:t> </a:t>
                </a:r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48680"/>
                <a:ext cx="7707138" cy="4680520"/>
              </a:xfrm>
              <a:prstGeom prst="rect">
                <a:avLst/>
              </a:prstGeom>
              <a:blipFill rotWithShape="1">
                <a:blip r:embed="rId3"/>
                <a:stretch>
                  <a:fillRect l="-870" t="-911" r="-1582" b="-23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9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136" y="1412776"/>
            <a:ext cx="7396336" cy="2592288"/>
          </a:xfrm>
        </p:spPr>
        <p:txBody>
          <a:bodyPr>
            <a:noAutofit/>
          </a:bodyPr>
          <a:lstStyle/>
          <a:p>
            <a:pPr algn="ctr" rtl="1"/>
            <a:r>
              <a:rPr lang="he-IL" sz="4400" b="1" u="sng" dirty="0" smtClean="0">
                <a:solidFill>
                  <a:srgbClr val="0070C0"/>
                </a:solidFill>
              </a:rPr>
              <a:t>תרגיל מס' 10</a:t>
            </a:r>
            <a:br>
              <a:rPr lang="he-IL" sz="4400" b="1" u="sng" dirty="0" smtClean="0">
                <a:solidFill>
                  <a:srgbClr val="0070C0"/>
                </a:solidFill>
              </a:rPr>
            </a:br>
            <a:r>
              <a:rPr lang="he-IL" sz="4400" b="1" u="sng" dirty="0" smtClean="0">
                <a:solidFill>
                  <a:srgbClr val="0070C0"/>
                </a:solidFill>
              </a:rPr>
              <a:t>שאלות 1 ו 2 בנושא תכנון דינמי</a:t>
            </a:r>
            <a:br>
              <a:rPr lang="he-IL" sz="4400" b="1" u="sng" dirty="0" smtClean="0">
                <a:solidFill>
                  <a:srgbClr val="0070C0"/>
                </a:solidFill>
              </a:rPr>
            </a:br>
            <a:endParaRPr lang="en-US" sz="36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136" y="1412776"/>
            <a:ext cx="7396336" cy="2592288"/>
          </a:xfrm>
        </p:spPr>
        <p:txBody>
          <a:bodyPr>
            <a:noAutofit/>
          </a:bodyPr>
          <a:lstStyle/>
          <a:p>
            <a:pPr algn="ctr" rtl="1"/>
            <a:r>
              <a:rPr lang="he-IL" sz="4400" b="1" u="sng" dirty="0" smtClean="0">
                <a:solidFill>
                  <a:srgbClr val="0070C0"/>
                </a:solidFill>
              </a:rPr>
              <a:t>פתרון בעיות המסלול הקצר ביותר</a:t>
            </a:r>
            <a:br>
              <a:rPr lang="he-IL" sz="4400" b="1" u="sng" dirty="0" smtClean="0">
                <a:solidFill>
                  <a:srgbClr val="0070C0"/>
                </a:solidFill>
              </a:rPr>
            </a:br>
            <a:endParaRPr lang="en-US" sz="36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136" y="836712"/>
            <a:ext cx="7396336" cy="3384376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  <a:effectLst/>
                <a:cs typeface="+mn-cs"/>
              </a:rPr>
              <a:t>נתונה דיאגרמת הרשת הבאה המייצגת קטע של פארק שעשועים ואתם נדרשים למצוא את המסלול הקצר ביותר בין נקודת המוצא </a:t>
            </a:r>
            <a:r>
              <a:rPr lang="en-US" sz="2800" dirty="0">
                <a:solidFill>
                  <a:schemeClr val="tx1"/>
                </a:solidFill>
                <a:effectLst/>
                <a:cs typeface="+mn-cs"/>
              </a:rPr>
              <a:t>A</a:t>
            </a:r>
            <a:r>
              <a:rPr lang="he-IL" sz="2800" dirty="0">
                <a:solidFill>
                  <a:schemeClr val="tx1"/>
                </a:solidFill>
                <a:effectLst/>
                <a:cs typeface="+mn-cs"/>
              </a:rPr>
              <a:t> לנקודת היעד </a:t>
            </a:r>
            <a:r>
              <a:rPr lang="en-US" sz="2800" dirty="0">
                <a:solidFill>
                  <a:schemeClr val="tx1"/>
                </a:solidFill>
                <a:effectLst/>
                <a:cs typeface="+mn-cs"/>
              </a:rPr>
              <a:t>J</a:t>
            </a:r>
            <a:r>
              <a:rPr lang="he-IL" sz="2800" dirty="0">
                <a:solidFill>
                  <a:schemeClr val="tx1"/>
                </a:solidFill>
                <a:effectLst/>
                <a:cs typeface="+mn-cs"/>
              </a:rPr>
              <a:t> עבור תוואי לחשמלית. האותיות </a:t>
            </a:r>
            <a:r>
              <a:rPr lang="en-US" sz="2800" dirty="0">
                <a:solidFill>
                  <a:schemeClr val="tx1"/>
                </a:solidFill>
                <a:effectLst/>
                <a:cs typeface="+mn-cs"/>
              </a:rPr>
              <a:t>B</a:t>
            </a:r>
            <a:r>
              <a:rPr lang="he-IL" sz="2800" dirty="0">
                <a:solidFill>
                  <a:schemeClr val="tx1"/>
                </a:solidFill>
                <a:effectLst/>
                <a:cs typeface="+mn-cs"/>
              </a:rPr>
              <a:t> עד</a:t>
            </a:r>
            <a:r>
              <a:rPr lang="en-US" sz="2800" dirty="0">
                <a:solidFill>
                  <a:schemeClr val="tx1"/>
                </a:solidFill>
                <a:effectLst/>
                <a:cs typeface="+mn-cs"/>
              </a:rPr>
              <a:t>I  </a:t>
            </a:r>
            <a:r>
              <a:rPr lang="he-IL" sz="2800" dirty="0">
                <a:solidFill>
                  <a:schemeClr val="tx1"/>
                </a:solidFill>
                <a:effectLst/>
                <a:cs typeface="+mn-cs"/>
              </a:rPr>
              <a:t>  הינם מצפורים והמספרים מציינים את המרחק בין המצפורים השונים בק"מ</a:t>
            </a: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r>
              <a:rPr lang="en-US" sz="2800" dirty="0">
                <a:solidFill>
                  <a:schemeClr val="tx1"/>
                </a:solidFill>
                <a:effectLst/>
                <a:cs typeface="+mn-cs"/>
              </a:rPr>
              <a:t/>
            </a:r>
            <a:br>
              <a:rPr lang="en-US" sz="2800" dirty="0">
                <a:solidFill>
                  <a:schemeClr val="tx1"/>
                </a:solidFill>
                <a:effectLst/>
                <a:cs typeface="+mn-cs"/>
              </a:rPr>
            </a:br>
            <a:endParaRPr lang="en-US" sz="2800" b="1" u="sng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24136" y="188640"/>
            <a:ext cx="7396336" cy="6480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rtl="1"/>
            <a:r>
              <a:rPr lang="he-IL" sz="4400" b="1" u="sng" dirty="0" smtClean="0">
                <a:solidFill>
                  <a:srgbClr val="0070C0"/>
                </a:solidFill>
              </a:rPr>
              <a:t>דוגמא 3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10805"/>
              </p:ext>
            </p:extLst>
          </p:nvPr>
        </p:nvGraphicFramePr>
        <p:xfrm>
          <a:off x="2682577" y="3861048"/>
          <a:ext cx="505777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577" y="3861048"/>
                        <a:ext cx="5057775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0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136" y="1196752"/>
            <a:ext cx="7396336" cy="1224136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איך אתם מציעים לפתור את הבעיה?</a:t>
            </a:r>
            <a:b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</a:b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האם בחירת הקטע הקצר </a:t>
            </a:r>
            <a:r>
              <a:rPr lang="he-IL" sz="2800" dirty="0" smtClean="0">
                <a:cs typeface="+mn-cs"/>
              </a:rPr>
              <a:t>(אלגוריתם חמדני) </a:t>
            </a: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בכל </a:t>
            </a: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שלב תבטיח את הפתרון האופטימלי?</a:t>
            </a:r>
            <a:endParaRPr lang="en-US" sz="2800" b="1" u="sng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24136" y="188640"/>
            <a:ext cx="7396336" cy="6480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rtl="1"/>
            <a:r>
              <a:rPr lang="he-IL" sz="4400" b="1" u="sng" dirty="0" smtClean="0">
                <a:solidFill>
                  <a:srgbClr val="0070C0"/>
                </a:solidFill>
              </a:rPr>
              <a:t>דוגמא 3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547929"/>
              </p:ext>
            </p:extLst>
          </p:nvPr>
        </p:nvGraphicFramePr>
        <p:xfrm>
          <a:off x="2682577" y="2564904"/>
          <a:ext cx="505777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577" y="2564904"/>
                        <a:ext cx="5057775" cy="2305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411760" y="5085184"/>
            <a:ext cx="6460232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 rtl="1"/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האלגוריתם </a:t>
            </a: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החמדני מביא לפתרון – </a:t>
            </a:r>
            <a:r>
              <a:rPr lang="en-US" sz="2800" dirty="0" smtClean="0">
                <a:solidFill>
                  <a:schemeClr val="tx1"/>
                </a:solidFill>
                <a:effectLst/>
                <a:cs typeface="+mn-cs"/>
              </a:rPr>
              <a:t>ABFIJ</a:t>
            </a: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 שאורכו 13 ק"מ! </a:t>
            </a:r>
          </a:p>
          <a:p>
            <a:pPr algn="r" rtl="1"/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נבדוק על-ידי תכנון דינמי.</a:t>
            </a:r>
            <a:endParaRPr lang="en-US" sz="280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69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136" y="548680"/>
            <a:ext cx="7396336" cy="648072"/>
          </a:xfrm>
        </p:spPr>
        <p:txBody>
          <a:bodyPr>
            <a:noAutofit/>
          </a:bodyPr>
          <a:lstStyle/>
          <a:p>
            <a:pPr algn="ctr" rtl="1"/>
            <a:r>
              <a:rPr lang="he-IL" sz="4400" b="1" u="sng" dirty="0" smtClean="0">
                <a:solidFill>
                  <a:srgbClr val="0070C0"/>
                </a:solidFill>
              </a:rPr>
              <a:t>דוגמא 1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1259632" y="1268760"/>
                <a:ext cx="7707138" cy="4320480"/>
              </a:xfrm>
              <a:prstGeom prst="rect">
                <a:avLst/>
              </a:prstGeom>
            </p:spPr>
            <p:txBody>
              <a:bodyPr anchor="b">
                <a:no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r" rtl="1"/>
                <a:r>
                  <a:rPr lang="he-IL" sz="2400" dirty="0" smtClean="0">
                    <a:solidFill>
                      <a:schemeClr val="tx1"/>
                    </a:solidFill>
                    <a:effectLst/>
                  </a:rPr>
                  <a:t>נתונה בעיית תרמיל הגב (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Knapsack problem</a:t>
                </a:r>
                <a:r>
                  <a:rPr lang="he-IL" sz="2400" dirty="0">
                    <a:solidFill>
                      <a:schemeClr val="tx1"/>
                    </a:solidFill>
                    <a:effectLst/>
                  </a:rPr>
                  <a:t>) הבאה:</a:t>
                </a:r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pPr algn="r" rtl="1"/>
                <a:r>
                  <a:rPr lang="he-IL" sz="2400" dirty="0">
                    <a:solidFill>
                      <a:schemeClr val="tx1"/>
                    </a:solidFill>
                    <a:effectLst/>
                  </a:rPr>
                  <a:t>התרמיל יכול להכיל פריטים במשקל כולל מקסימלי של 15 ק"ג</a:t>
                </a:r>
                <a:r>
                  <a:rPr lang="he-IL" sz="2400" dirty="0" smtClean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algn="r" rtl="1"/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pPr algn="r" rtl="1"/>
                <a:r>
                  <a:rPr lang="he-IL" sz="2400" dirty="0">
                    <a:solidFill>
                      <a:schemeClr val="tx1"/>
                    </a:solidFill>
                    <a:effectLst/>
                  </a:rPr>
                  <a:t>התועלת של כל פריט: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𝑉</m:t>
                    </m:r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8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7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10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pPr algn="r" rtl="1"/>
                <a:r>
                  <a:rPr lang="he-IL" sz="2400" dirty="0">
                    <a:solidFill>
                      <a:schemeClr val="tx1"/>
                    </a:solidFill>
                    <a:effectLst/>
                  </a:rPr>
                  <a:t>המשקל של כל פריט (ק"ג):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𝑊</m:t>
                    </m:r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9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6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5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pPr algn="r" rtl="1"/>
                <a:endParaRPr lang="he-IL" sz="2400" dirty="0" smtClean="0">
                  <a:solidFill>
                    <a:schemeClr val="tx1"/>
                  </a:solidFill>
                  <a:effectLst/>
                </a:endParaRPr>
              </a:p>
              <a:p>
                <a:pPr algn="r" rtl="1"/>
                <a:r>
                  <a:rPr lang="he-IL" sz="2400" dirty="0" smtClean="0">
                    <a:solidFill>
                      <a:schemeClr val="tx1"/>
                    </a:solidFill>
                    <a:effectLst/>
                  </a:rPr>
                  <a:t>אם המטרה היא למקסם את התועלת מן הפריטים, פתרו את הבעיה על-ידי תכנון דינמי </a:t>
                </a:r>
                <a:r>
                  <a:rPr lang="he-IL" sz="2400" dirty="0">
                    <a:solidFill>
                      <a:schemeClr val="tx1"/>
                    </a:solidFill>
                    <a:effectLst/>
                  </a:rPr>
                  <a:t>וענו על השאלות </a:t>
                </a:r>
                <a:r>
                  <a:rPr lang="he-IL" sz="2400" dirty="0" smtClean="0">
                    <a:solidFill>
                      <a:schemeClr val="tx1"/>
                    </a:solidFill>
                    <a:effectLst/>
                  </a:rPr>
                  <a:t>הבאות</a:t>
                </a:r>
                <a:r>
                  <a:rPr lang="en-US" sz="2400" smtClean="0">
                    <a:solidFill>
                      <a:schemeClr val="tx1"/>
                    </a:solidFill>
                    <a:effectLst/>
                  </a:rPr>
                  <a:t>:</a:t>
                </a:r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pPr marL="514350" lvl="0" indent="-514350" algn="r" rtl="1">
                  <a:buFont typeface="+mj-lt"/>
                  <a:buAutoNum type="arabicPeriod"/>
                </a:pPr>
                <a:r>
                  <a:rPr lang="he-IL" sz="2400" dirty="0">
                    <a:solidFill>
                      <a:schemeClr val="tx1"/>
                    </a:solidFill>
                    <a:effectLst/>
                  </a:rPr>
                  <a:t>אילו פריטים יכנסו לתיק?</a:t>
                </a:r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pPr marL="514350" lvl="0" indent="-514350" algn="r" rtl="1">
                  <a:buFont typeface="+mj-lt"/>
                  <a:buAutoNum type="arabicPeriod"/>
                </a:pPr>
                <a:r>
                  <a:rPr lang="he-IL" sz="2400" dirty="0">
                    <a:solidFill>
                      <a:schemeClr val="tx1"/>
                    </a:solidFill>
                    <a:effectLst/>
                  </a:rPr>
                  <a:t>מה התועלת הכוללת של הפריטים </a:t>
                </a:r>
                <a:r>
                  <a:rPr lang="he-IL" sz="2400" dirty="0" smtClean="0">
                    <a:solidFill>
                      <a:schemeClr val="tx1"/>
                    </a:solidFill>
                    <a:effectLst/>
                  </a:rPr>
                  <a:t>שיכנסו </a:t>
                </a:r>
                <a:r>
                  <a:rPr lang="he-IL" sz="2400" dirty="0">
                    <a:solidFill>
                      <a:schemeClr val="tx1"/>
                    </a:solidFill>
                    <a:effectLst/>
                  </a:rPr>
                  <a:t>לתיק?</a:t>
                </a:r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pPr marL="514350" lvl="0" indent="-514350" algn="r" rtl="1">
                  <a:buFont typeface="+mj-lt"/>
                  <a:buAutoNum type="arabicPeriod"/>
                </a:pPr>
                <a:r>
                  <a:rPr lang="he-IL" sz="2400" dirty="0">
                    <a:solidFill>
                      <a:schemeClr val="tx1"/>
                    </a:solidFill>
                    <a:effectLst/>
                  </a:rPr>
                  <a:t>מה המשקל הכולל של הפריטים </a:t>
                </a:r>
                <a:r>
                  <a:rPr lang="he-IL" sz="2400" dirty="0" smtClean="0">
                    <a:solidFill>
                      <a:schemeClr val="tx1"/>
                    </a:solidFill>
                    <a:effectLst/>
                  </a:rPr>
                  <a:t>שיכנסו </a:t>
                </a:r>
                <a:r>
                  <a:rPr lang="he-IL" sz="2400" dirty="0">
                    <a:solidFill>
                      <a:schemeClr val="tx1"/>
                    </a:solidFill>
                    <a:effectLst/>
                  </a:rPr>
                  <a:t>לתיק</a:t>
                </a:r>
                <a:r>
                  <a:rPr lang="he-IL" sz="2400" dirty="0" smtClean="0">
                    <a:solidFill>
                      <a:schemeClr val="tx1"/>
                    </a:solidFill>
                    <a:effectLst/>
                  </a:rPr>
                  <a:t>?</a:t>
                </a:r>
                <a:r>
                  <a:rPr lang="he-IL" sz="2400" dirty="0">
                    <a:effectLst/>
                  </a:rPr>
                  <a:t> </a:t>
                </a:r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268760"/>
                <a:ext cx="7707138" cy="4320480"/>
              </a:xfrm>
              <a:prstGeom prst="rect">
                <a:avLst/>
              </a:prstGeom>
              <a:blipFill>
                <a:blip r:embed="rId3"/>
                <a:stretch>
                  <a:fillRect r="-1187" b="-3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0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136" y="1124744"/>
            <a:ext cx="7396336" cy="4536504"/>
          </a:xfrm>
        </p:spPr>
        <p:txBody>
          <a:bodyPr>
            <a:noAutofit/>
          </a:bodyPr>
          <a:lstStyle/>
          <a:p>
            <a:pPr algn="r" rtl="1"/>
            <a:r>
              <a:rPr lang="he-IL" sz="2800" u="sng" dirty="0" smtClean="0">
                <a:solidFill>
                  <a:schemeClr val="tx1"/>
                </a:solidFill>
                <a:effectLst/>
                <a:cs typeface="+mn-cs"/>
              </a:rPr>
              <a:t>עקרון התכנון הדינמי</a:t>
            </a: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:</a:t>
            </a:r>
            <a:b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</a:b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/>
            </a:r>
            <a:b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</a:b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1. נתחיל מהיעד.</a:t>
            </a:r>
            <a:b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</a:b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/>
            </a:r>
            <a:b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</a:b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2. בכל שלב נתייחס לקטע הנוכחי כאל הקטע האחרון בתהליך.</a:t>
            </a:r>
            <a:b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</a:b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/>
            </a:r>
            <a:b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</a:br>
            <a:r>
              <a:rPr lang="he-IL" sz="2800" dirty="0" smtClean="0">
                <a:solidFill>
                  <a:schemeClr val="tx1"/>
                </a:solidFill>
                <a:effectLst/>
                <a:cs typeface="+mn-cs"/>
              </a:rPr>
              <a:t>3. בהתחשב בתוצאות החלקיות שקיבלנו בשלבים הקודמים, נמצא את האופציה הנוכחית שתביא לעלות המינימלית.</a:t>
            </a:r>
            <a:endParaRPr lang="en-US" sz="2800" b="1" u="sng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210348"/>
              </p:ext>
            </p:extLst>
          </p:nvPr>
        </p:nvGraphicFramePr>
        <p:xfrm>
          <a:off x="2754585" y="980728"/>
          <a:ext cx="505777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585" y="980728"/>
                        <a:ext cx="5057775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68794"/>
              </p:ext>
            </p:extLst>
          </p:nvPr>
        </p:nvGraphicFramePr>
        <p:xfrm>
          <a:off x="2956272" y="3717032"/>
          <a:ext cx="4064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3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442586"/>
              </p:ext>
            </p:extLst>
          </p:nvPr>
        </p:nvGraphicFramePr>
        <p:xfrm>
          <a:off x="2754585" y="980728"/>
          <a:ext cx="505777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2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585" y="980728"/>
                        <a:ext cx="5057775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19537"/>
              </p:ext>
            </p:extLst>
          </p:nvPr>
        </p:nvGraphicFramePr>
        <p:xfrm>
          <a:off x="2956272" y="3717032"/>
          <a:ext cx="4064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8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913"/>
              </p:ext>
            </p:extLst>
          </p:nvPr>
        </p:nvGraphicFramePr>
        <p:xfrm>
          <a:off x="3084231" y="404664"/>
          <a:ext cx="379202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231" y="404664"/>
                        <a:ext cx="3792025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80941"/>
              </p:ext>
            </p:extLst>
          </p:nvPr>
        </p:nvGraphicFramePr>
        <p:xfrm>
          <a:off x="2987824" y="4221088"/>
          <a:ext cx="4064001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84680"/>
              </p:ext>
            </p:extLst>
          </p:nvPr>
        </p:nvGraphicFramePr>
        <p:xfrm>
          <a:off x="2987824" y="2348880"/>
          <a:ext cx="4064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3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22538"/>
              </p:ext>
            </p:extLst>
          </p:nvPr>
        </p:nvGraphicFramePr>
        <p:xfrm>
          <a:off x="3059832" y="2276872"/>
          <a:ext cx="4064001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260451"/>
              </p:ext>
            </p:extLst>
          </p:nvPr>
        </p:nvGraphicFramePr>
        <p:xfrm>
          <a:off x="3299742" y="404813"/>
          <a:ext cx="3792538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4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742" y="404813"/>
                        <a:ext cx="3792538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05346"/>
              </p:ext>
            </p:extLst>
          </p:nvPr>
        </p:nvGraphicFramePr>
        <p:xfrm>
          <a:off x="3059832" y="2276872"/>
          <a:ext cx="4064001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73812"/>
              </p:ext>
            </p:extLst>
          </p:nvPr>
        </p:nvGraphicFramePr>
        <p:xfrm>
          <a:off x="3275856" y="404813"/>
          <a:ext cx="3792538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4813"/>
                        <a:ext cx="3792538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2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78929"/>
              </p:ext>
            </p:extLst>
          </p:nvPr>
        </p:nvGraphicFramePr>
        <p:xfrm>
          <a:off x="3059832" y="2276872"/>
          <a:ext cx="4064001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315835"/>
              </p:ext>
            </p:extLst>
          </p:nvPr>
        </p:nvGraphicFramePr>
        <p:xfrm>
          <a:off x="3275856" y="404813"/>
          <a:ext cx="3792538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1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4813"/>
                        <a:ext cx="3792538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98707"/>
              </p:ext>
            </p:extLst>
          </p:nvPr>
        </p:nvGraphicFramePr>
        <p:xfrm>
          <a:off x="3059832" y="4509120"/>
          <a:ext cx="4064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GHJ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1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78929"/>
              </p:ext>
            </p:extLst>
          </p:nvPr>
        </p:nvGraphicFramePr>
        <p:xfrm>
          <a:off x="3059832" y="2276872"/>
          <a:ext cx="4064001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945878"/>
              </p:ext>
            </p:extLst>
          </p:nvPr>
        </p:nvGraphicFramePr>
        <p:xfrm>
          <a:off x="3275856" y="404813"/>
          <a:ext cx="3792538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4813"/>
                        <a:ext cx="3792538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00591"/>
              </p:ext>
            </p:extLst>
          </p:nvPr>
        </p:nvGraphicFramePr>
        <p:xfrm>
          <a:off x="3059832" y="4509120"/>
          <a:ext cx="4064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GHJ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1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90014"/>
              </p:ext>
            </p:extLst>
          </p:nvPr>
        </p:nvGraphicFramePr>
        <p:xfrm>
          <a:off x="3275856" y="404813"/>
          <a:ext cx="3792538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0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4813"/>
                        <a:ext cx="3792538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64368"/>
              </p:ext>
            </p:extLst>
          </p:nvPr>
        </p:nvGraphicFramePr>
        <p:xfrm>
          <a:off x="3059832" y="2636912"/>
          <a:ext cx="4064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GHJ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67402"/>
              </p:ext>
            </p:extLst>
          </p:nvPr>
        </p:nvGraphicFramePr>
        <p:xfrm>
          <a:off x="2771800" y="4653136"/>
          <a:ext cx="482453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CEHJ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DGFIJ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8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041353"/>
              </p:ext>
            </p:extLst>
          </p:nvPr>
        </p:nvGraphicFramePr>
        <p:xfrm>
          <a:off x="3275856" y="404813"/>
          <a:ext cx="3792538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4813"/>
                        <a:ext cx="3792538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67241"/>
              </p:ext>
            </p:extLst>
          </p:nvPr>
        </p:nvGraphicFramePr>
        <p:xfrm>
          <a:off x="3059832" y="2636912"/>
          <a:ext cx="4064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GHJ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058211"/>
              </p:ext>
            </p:extLst>
          </p:nvPr>
        </p:nvGraphicFramePr>
        <p:xfrm>
          <a:off x="2771800" y="4653136"/>
          <a:ext cx="482453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CEHJ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5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2060848"/>
            <a:ext cx="7310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4000" u="sng" dirty="0" smtClean="0"/>
          </a:p>
          <a:p>
            <a:pPr lvl="0" algn="ctr" rtl="1"/>
            <a:r>
              <a:rPr lang="he-IL" sz="4000" dirty="0" smtClean="0">
                <a:solidFill>
                  <a:srgbClr val="0070C0"/>
                </a:solidFill>
              </a:rPr>
              <a:t>פתרון טבלת התכנון הדינמי</a:t>
            </a:r>
            <a:endParaRPr lang="he-IL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r" rtl="1"/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46216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041832"/>
              </p:ext>
            </p:extLst>
          </p:nvPr>
        </p:nvGraphicFramePr>
        <p:xfrm>
          <a:off x="3275856" y="404813"/>
          <a:ext cx="3792538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Visio" r:id="rId4" imgW="6443300" imgH="2935182" progId="Visio.Drawing.11">
                  <p:embed/>
                </p:oleObj>
              </mc:Choice>
              <mc:Fallback>
                <p:oleObj name="Visio" r:id="rId4" imgW="6443300" imgH="29351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4813"/>
                        <a:ext cx="3792538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73799"/>
              </p:ext>
            </p:extLst>
          </p:nvPr>
        </p:nvGraphicFramePr>
        <p:xfrm>
          <a:off x="2699792" y="2780928"/>
          <a:ext cx="482453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מצפור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CEHJ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259632" y="3933056"/>
            <a:ext cx="7707138" cy="2592288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effectLst/>
              </a:rPr>
              <a:t>תשובה מלאה:</a:t>
            </a:r>
          </a:p>
          <a:p>
            <a:pPr lvl="0" algn="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effectLst/>
              </a:rPr>
              <a:t>המסלולים הקצרים ביותר – </a:t>
            </a:r>
            <a:r>
              <a:rPr lang="en-US" sz="2800" dirty="0" smtClean="0">
                <a:solidFill>
                  <a:schemeClr val="tx1"/>
                </a:solidFill>
              </a:rPr>
              <a:t>ACEHJ</a:t>
            </a:r>
            <a:r>
              <a:rPr lang="he-IL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ADEHJ</a:t>
            </a:r>
            <a:r>
              <a:rPr lang="he-IL" sz="2800" dirty="0" smtClean="0">
                <a:solidFill>
                  <a:schemeClr val="tx1"/>
                </a:solidFill>
              </a:rPr>
              <a:t> ו </a:t>
            </a:r>
            <a:r>
              <a:rPr lang="en-US" sz="2800" dirty="0" smtClean="0">
                <a:solidFill>
                  <a:schemeClr val="tx1"/>
                </a:solidFill>
              </a:rPr>
              <a:t>ADFIJ</a:t>
            </a:r>
            <a:endParaRPr lang="he-IL" sz="2800" dirty="0" smtClean="0">
              <a:solidFill>
                <a:schemeClr val="tx1"/>
              </a:solidFill>
            </a:endParaRPr>
          </a:p>
          <a:p>
            <a:pPr lvl="0" algn="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effectLst/>
              </a:rPr>
              <a:t>אורך המסלולים 11 ק"מ.</a:t>
            </a:r>
          </a:p>
          <a:p>
            <a:pPr rtl="1"/>
            <a:r>
              <a:rPr lang="he-IL" sz="2000" dirty="0">
                <a:effectLst/>
              </a:rPr>
              <a:t> 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911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136" y="836712"/>
            <a:ext cx="7396336" cy="345638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  <a:effectLst/>
              </a:rPr>
              <a:t>נתונה דיאגרמת הרשת הבאה המייצגת אפשרויות שונות לביצוע פרויקט</a:t>
            </a:r>
            <a:r>
              <a:rPr lang="he-IL" sz="2800" dirty="0" smtClean="0">
                <a:solidFill>
                  <a:schemeClr val="tx1"/>
                </a:solidFill>
                <a:effectLst/>
              </a:rPr>
              <a:t>.</a:t>
            </a:r>
            <a:br>
              <a:rPr lang="he-IL" sz="2800" dirty="0" smtClean="0">
                <a:solidFill>
                  <a:schemeClr val="tx1"/>
                </a:solidFill>
                <a:effectLst/>
              </a:rPr>
            </a:br>
            <a:r>
              <a:rPr lang="he-IL" sz="2800" dirty="0" smtClean="0">
                <a:solidFill>
                  <a:schemeClr val="tx1"/>
                </a:solidFill>
                <a:effectLst/>
              </a:rPr>
              <a:t>נקודת </a:t>
            </a:r>
            <a:r>
              <a:rPr lang="he-IL" sz="2800" dirty="0">
                <a:solidFill>
                  <a:schemeClr val="tx1"/>
                </a:solidFill>
                <a:effectLst/>
              </a:rPr>
              <a:t>ההתחלה של הפרויקט היא </a:t>
            </a:r>
            <a:r>
              <a:rPr lang="en-US" sz="2800" dirty="0">
                <a:solidFill>
                  <a:schemeClr val="tx1"/>
                </a:solidFill>
                <a:effectLst/>
              </a:rPr>
              <a:t>A</a:t>
            </a:r>
            <a:r>
              <a:rPr lang="he-IL" sz="2800" dirty="0">
                <a:solidFill>
                  <a:schemeClr val="tx1"/>
                </a:solidFill>
                <a:effectLst/>
              </a:rPr>
              <a:t> ונקודת הסיום </a:t>
            </a:r>
            <a:r>
              <a:rPr lang="en-US" sz="2800" dirty="0">
                <a:solidFill>
                  <a:schemeClr val="tx1"/>
                </a:solidFill>
                <a:effectLst/>
              </a:rPr>
              <a:t>J</a:t>
            </a:r>
            <a:r>
              <a:rPr lang="he-IL" sz="2800" dirty="0">
                <a:solidFill>
                  <a:schemeClr val="tx1"/>
                </a:solidFill>
                <a:effectLst/>
              </a:rPr>
              <a:t>. האותיות </a:t>
            </a:r>
            <a:r>
              <a:rPr lang="en-US" sz="2800" dirty="0">
                <a:solidFill>
                  <a:schemeClr val="tx1"/>
                </a:solidFill>
                <a:effectLst/>
              </a:rPr>
              <a:t>B</a:t>
            </a:r>
            <a:r>
              <a:rPr lang="he-IL" sz="2800" dirty="0">
                <a:solidFill>
                  <a:schemeClr val="tx1"/>
                </a:solidFill>
                <a:effectLst/>
              </a:rPr>
              <a:t> עד</a:t>
            </a:r>
            <a:r>
              <a:rPr lang="en-US" sz="2800" dirty="0">
                <a:solidFill>
                  <a:schemeClr val="tx1"/>
                </a:solidFill>
                <a:effectLst/>
              </a:rPr>
              <a:t>I  </a:t>
            </a:r>
            <a:r>
              <a:rPr lang="he-IL" sz="2800" dirty="0">
                <a:solidFill>
                  <a:schemeClr val="tx1"/>
                </a:solidFill>
                <a:effectLst/>
              </a:rPr>
              <a:t>  מייצגות את המטלות שונות המרכיבות את </a:t>
            </a:r>
            <a:r>
              <a:rPr lang="he-IL" sz="2800" dirty="0" smtClean="0">
                <a:solidFill>
                  <a:schemeClr val="tx1"/>
                </a:solidFill>
                <a:effectLst/>
              </a:rPr>
              <a:t>הפרויקט.</a:t>
            </a:r>
            <a:br>
              <a:rPr lang="he-IL" sz="2800" dirty="0" smtClean="0">
                <a:solidFill>
                  <a:schemeClr val="tx1"/>
                </a:solidFill>
                <a:effectLst/>
              </a:rPr>
            </a:br>
            <a:r>
              <a:rPr lang="he-IL" sz="2800" dirty="0" smtClean="0">
                <a:solidFill>
                  <a:schemeClr val="tx1"/>
                </a:solidFill>
                <a:effectLst/>
              </a:rPr>
              <a:t>המספרים </a:t>
            </a:r>
            <a:r>
              <a:rPr lang="he-IL" sz="2800" dirty="0">
                <a:solidFill>
                  <a:schemeClr val="tx1"/>
                </a:solidFill>
                <a:effectLst/>
              </a:rPr>
              <a:t>מציינים את העלות הכספית בהשלמת כל מטלה </a:t>
            </a:r>
            <a:r>
              <a:rPr lang="he-IL" sz="2800" dirty="0" smtClean="0">
                <a:solidFill>
                  <a:schemeClr val="tx1"/>
                </a:solidFill>
                <a:effectLst/>
              </a:rPr>
              <a:t>במיליוני </a:t>
            </a:r>
            <a:r>
              <a:rPr lang="he-IL" sz="2800" dirty="0">
                <a:solidFill>
                  <a:schemeClr val="tx1"/>
                </a:solidFill>
                <a:effectLst/>
              </a:rPr>
              <a:t>₪ (לשם דוגמא העלות מתחילת הפרויקט ועד להשלמת המטלה </a:t>
            </a:r>
            <a:r>
              <a:rPr lang="en-US" sz="2800" dirty="0">
                <a:solidFill>
                  <a:schemeClr val="tx1"/>
                </a:solidFill>
                <a:effectLst/>
              </a:rPr>
              <a:t>B </a:t>
            </a:r>
            <a:r>
              <a:rPr lang="he-IL" sz="2800" dirty="0">
                <a:solidFill>
                  <a:schemeClr val="tx1"/>
                </a:solidFill>
                <a:effectLst/>
              </a:rPr>
              <a:t>  היא </a:t>
            </a:r>
            <a:r>
              <a:rPr lang="he-IL" sz="2800" dirty="0" smtClean="0">
                <a:solidFill>
                  <a:schemeClr val="tx1"/>
                </a:solidFill>
                <a:effectLst/>
              </a:rPr>
              <a:t>3 </a:t>
            </a:r>
            <a:r>
              <a:rPr lang="he-IL" sz="2800" dirty="0" smtClean="0">
                <a:solidFill>
                  <a:schemeClr val="tx1"/>
                </a:solidFill>
                <a:effectLst/>
              </a:rPr>
              <a:t>מיליון </a:t>
            </a:r>
            <a:r>
              <a:rPr lang="he-IL" sz="2800" dirty="0">
                <a:solidFill>
                  <a:schemeClr val="tx1"/>
                </a:solidFill>
                <a:effectLst/>
              </a:rPr>
              <a:t>₪ </a:t>
            </a:r>
            <a:r>
              <a:rPr lang="he-IL" sz="2800" dirty="0" smtClean="0">
                <a:solidFill>
                  <a:schemeClr val="tx1"/>
                </a:solidFill>
                <a:effectLst/>
              </a:rPr>
              <a:t>).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24136" y="188640"/>
            <a:ext cx="7396336" cy="6480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rtl="1"/>
            <a:r>
              <a:rPr lang="he-IL" sz="4400" b="1" u="sng" dirty="0" smtClean="0">
                <a:solidFill>
                  <a:srgbClr val="0070C0"/>
                </a:solidFill>
              </a:rPr>
              <a:t>דוגמא 4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79" y="4293096"/>
            <a:ext cx="5330205" cy="243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3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87334"/>
              </p:ext>
            </p:extLst>
          </p:nvPr>
        </p:nvGraphicFramePr>
        <p:xfrm>
          <a:off x="2956272" y="3717032"/>
          <a:ext cx="4064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55" y="404664"/>
            <a:ext cx="5330205" cy="243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3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11434"/>
              </p:ext>
            </p:extLst>
          </p:nvPr>
        </p:nvGraphicFramePr>
        <p:xfrm>
          <a:off x="2956272" y="3717032"/>
          <a:ext cx="4064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55" y="404664"/>
            <a:ext cx="5330205" cy="243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1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134"/>
              </p:ext>
            </p:extLst>
          </p:nvPr>
        </p:nvGraphicFramePr>
        <p:xfrm>
          <a:off x="2987824" y="4221088"/>
          <a:ext cx="4064001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94812"/>
              </p:ext>
            </p:extLst>
          </p:nvPr>
        </p:nvGraphicFramePr>
        <p:xfrm>
          <a:off x="2987824" y="2348880"/>
          <a:ext cx="4064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37" y="188640"/>
            <a:ext cx="3886335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7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066"/>
              </p:ext>
            </p:extLst>
          </p:nvPr>
        </p:nvGraphicFramePr>
        <p:xfrm>
          <a:off x="2987824" y="4221088"/>
          <a:ext cx="4064001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61642"/>
              </p:ext>
            </p:extLst>
          </p:nvPr>
        </p:nvGraphicFramePr>
        <p:xfrm>
          <a:off x="2987824" y="2348880"/>
          <a:ext cx="4064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37" y="188640"/>
            <a:ext cx="3886335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3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37" y="188640"/>
            <a:ext cx="3886335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83627"/>
              </p:ext>
            </p:extLst>
          </p:nvPr>
        </p:nvGraphicFramePr>
        <p:xfrm>
          <a:off x="3059832" y="4509120"/>
          <a:ext cx="4064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61635"/>
              </p:ext>
            </p:extLst>
          </p:nvPr>
        </p:nvGraphicFramePr>
        <p:xfrm>
          <a:off x="3028279" y="2348880"/>
          <a:ext cx="4064001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9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37" y="188640"/>
            <a:ext cx="3886335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20089"/>
              </p:ext>
            </p:extLst>
          </p:nvPr>
        </p:nvGraphicFramePr>
        <p:xfrm>
          <a:off x="3059832" y="4509120"/>
          <a:ext cx="4064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58464"/>
              </p:ext>
            </p:extLst>
          </p:nvPr>
        </p:nvGraphicFramePr>
        <p:xfrm>
          <a:off x="3028279" y="2348880"/>
          <a:ext cx="4064001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7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37" y="188640"/>
            <a:ext cx="3886335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69348"/>
              </p:ext>
            </p:extLst>
          </p:nvPr>
        </p:nvGraphicFramePr>
        <p:xfrm>
          <a:off x="3059832" y="2492896"/>
          <a:ext cx="4064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60344"/>
              </p:ext>
            </p:extLst>
          </p:nvPr>
        </p:nvGraphicFramePr>
        <p:xfrm>
          <a:off x="3515884" y="4653136"/>
          <a:ext cx="3216356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מוצא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CFIJ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3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37" y="188640"/>
            <a:ext cx="3886335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059832" y="2492896"/>
          <a:ext cx="4064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מטלה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EHJ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515884" y="4653136"/>
          <a:ext cx="3216356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מוצא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CFIJ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8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78529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  <a:cs typeface="+mn-cs"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cs typeface="+mn-cs"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cs typeface="+mn-cs"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cs typeface="+mn-cs"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cs typeface="+mn-cs"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+mn-cs"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+mn-cs"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+mn-cs"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+mn-cs"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+mn-cs"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+mn-cs"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+mn-cs"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+mn-cs"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+mn-cs"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+mn-cs"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cs typeface="+mn-cs"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  <a:cs typeface="+mn-cs"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  <a:cs typeface="+mn-cs"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  <a:cs typeface="+mn-cs"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  <a:cs typeface="+mn-cs"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  <a:cs typeface="+mn-cs"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  <a:cs typeface="+mn-cs"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  <a:cs typeface="+mn-cs"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40160" y="116632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/>
              <a:t>שלב ראשון – תיחול השורה הראשונה והעמודה הראשונה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3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37" y="188640"/>
            <a:ext cx="3886335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47953"/>
              </p:ext>
            </p:extLst>
          </p:nvPr>
        </p:nvGraphicFramePr>
        <p:xfrm>
          <a:off x="3347864" y="2564904"/>
          <a:ext cx="3216356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יעד</a:t>
                      </a:r>
                    </a:p>
                    <a:p>
                      <a:r>
                        <a:rPr lang="he-IL" dirty="0" smtClean="0"/>
                        <a:t>מוצא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BFIJ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CFIJ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DFIJ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259632" y="3933056"/>
            <a:ext cx="7707138" cy="2592288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effectLst/>
              </a:rPr>
              <a:t>תשובה מלאה:</a:t>
            </a:r>
          </a:p>
          <a:p>
            <a:pPr lvl="0" algn="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effectLst/>
              </a:rPr>
              <a:t>המסלול הקצר ביותר –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ACFIJ</a:t>
            </a:r>
            <a:r>
              <a:rPr lang="he-IL" sz="2800" dirty="0">
                <a:solidFill>
                  <a:schemeClr val="tx1"/>
                </a:solidFill>
              </a:rPr>
              <a:t>.</a:t>
            </a:r>
            <a:endParaRPr lang="he-IL" sz="2800" dirty="0" smtClean="0">
              <a:solidFill>
                <a:schemeClr val="tx1"/>
              </a:solidFill>
            </a:endParaRPr>
          </a:p>
          <a:p>
            <a:pPr lvl="0" algn="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effectLst/>
              </a:rPr>
              <a:t>עלות הפרויקט 13 מיליון ₪.</a:t>
            </a:r>
          </a:p>
          <a:p>
            <a:pPr rtl="1"/>
            <a:r>
              <a:rPr lang="he-IL" sz="2000" dirty="0">
                <a:effectLst/>
              </a:rPr>
              <a:t> 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0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6783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411760" y="3284984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397971" y="594928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2127" y="116632"/>
            <a:ext cx="7812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/>
              <a:t>שלב שני – חישוב ערכי התאים החל מתא (1,1) ועד לתא (</a:t>
            </a:r>
            <a:r>
              <a:rPr lang="en-US" sz="2400" dirty="0" smtClean="0"/>
              <a:t>W</a:t>
            </a:r>
            <a:r>
              <a:rPr lang="he-IL" sz="2400" dirty="0" smtClean="0"/>
              <a:t>,</a:t>
            </a:r>
            <a:r>
              <a:rPr lang="en-US" sz="2400" dirty="0" smtClean="0"/>
              <a:t>n</a:t>
            </a:r>
            <a:r>
              <a:rPr lang="he-IL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9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61970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2555776" y="3284984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321680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321680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667" r="-6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667" r="-6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85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80872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2555776" y="3284984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545239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545239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3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63908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652120" y="3284984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8600851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8600851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50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4950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460432" y="3284984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16823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16823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84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136" y="1412776"/>
            <a:ext cx="7396336" cy="3024336"/>
          </a:xfrm>
        </p:spPr>
        <p:txBody>
          <a:bodyPr>
            <a:noAutofit/>
          </a:bodyPr>
          <a:lstStyle/>
          <a:p>
            <a:pPr algn="ctr" rtl="1"/>
            <a:r>
              <a:rPr lang="he-IL" sz="4400" b="1" u="sng" dirty="0" smtClean="0">
                <a:solidFill>
                  <a:srgbClr val="0070C0"/>
                </a:solidFill>
              </a:rPr>
              <a:t>תכנון דינמי</a:t>
            </a:r>
            <a:r>
              <a:rPr lang="en-US" sz="4400" b="1" u="sng" dirty="0" smtClean="0">
                <a:solidFill>
                  <a:srgbClr val="0070C0"/>
                </a:solidFill>
              </a:rPr>
              <a:t/>
            </a:r>
            <a:br>
              <a:rPr lang="en-US" sz="4400" b="1" u="sng" dirty="0" smtClean="0">
                <a:solidFill>
                  <a:srgbClr val="0070C0"/>
                </a:solidFill>
              </a:rPr>
            </a:br>
            <a:r>
              <a:rPr lang="he-IL" sz="4400" b="1" u="sng" dirty="0" smtClean="0">
                <a:solidFill>
                  <a:srgbClr val="0070C0"/>
                </a:solidFill>
              </a:rPr>
              <a:t/>
            </a:r>
            <a:br>
              <a:rPr lang="he-IL" sz="4400" b="1" u="sng" dirty="0" smtClean="0">
                <a:solidFill>
                  <a:srgbClr val="0070C0"/>
                </a:solidFill>
              </a:rPr>
            </a:br>
            <a:r>
              <a:rPr lang="en-US" sz="4400" b="1" u="sng" dirty="0" smtClean="0">
                <a:solidFill>
                  <a:srgbClr val="0070C0"/>
                </a:solidFill>
              </a:rPr>
              <a:t>Dynamic programming</a:t>
            </a:r>
            <a:r>
              <a:rPr lang="he-IL" sz="4400" b="1" u="sng" dirty="0" smtClean="0">
                <a:solidFill>
                  <a:srgbClr val="0070C0"/>
                </a:solidFill>
              </a:rPr>
              <a:t/>
            </a:r>
            <a:br>
              <a:rPr lang="he-IL" sz="4400" b="1" u="sng" dirty="0" smtClean="0">
                <a:solidFill>
                  <a:srgbClr val="0070C0"/>
                </a:solidFill>
              </a:rPr>
            </a:br>
            <a:endParaRPr lang="en-US" sz="36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56693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2123728" y="378904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635490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635490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80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43298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27984" y="3861048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891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891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78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52648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5592312" y="3632824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426219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426219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93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41382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5592312" y="3632824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157990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157990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2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53609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Bent-Up Arrow 1"/>
          <p:cNvSpPr/>
          <p:nvPr/>
        </p:nvSpPr>
        <p:spPr>
          <a:xfrm rot="16200000">
            <a:off x="6696235" y="2240868"/>
            <a:ext cx="1080121" cy="3168352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75707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75707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25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08456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85274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85274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114617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1322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17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561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2411760" y="4365104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93412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93412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83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64319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275856" y="4368899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55400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55400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14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15400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4427984" y="4344119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17165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17165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99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13454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Bent-Up Arrow 8"/>
          <p:cNvSpPr/>
          <p:nvPr/>
        </p:nvSpPr>
        <p:spPr>
          <a:xfrm rot="16200000">
            <a:off x="4680011" y="3573018"/>
            <a:ext cx="1080124" cy="1584174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4327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4327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6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136" y="1412776"/>
            <a:ext cx="7396336" cy="2592288"/>
          </a:xfrm>
        </p:spPr>
        <p:txBody>
          <a:bodyPr>
            <a:noAutofit/>
          </a:bodyPr>
          <a:lstStyle/>
          <a:p>
            <a:pPr algn="ctr" rtl="1"/>
            <a:r>
              <a:rPr lang="he-IL" sz="4400" b="1" u="sng" dirty="0" smtClean="0">
                <a:solidFill>
                  <a:srgbClr val="0070C0"/>
                </a:solidFill>
              </a:rPr>
              <a:t>פתרון בעיות תכנון בינרי</a:t>
            </a:r>
            <a:br>
              <a:rPr lang="he-IL" sz="4400" b="1" u="sng" dirty="0" smtClean="0">
                <a:solidFill>
                  <a:srgbClr val="0070C0"/>
                </a:solidFill>
              </a:rPr>
            </a:br>
            <a:endParaRPr lang="en-US" sz="36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32603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5577459" y="4309411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794978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794978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16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34984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733675" y="4309411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00767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00767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10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16953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460432" y="4365104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619811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619811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60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52348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2411760" y="486916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338593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338593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2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8192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635896" y="487218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291921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291921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21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83884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000709" y="487218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324988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324988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00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19213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27984" y="487218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23481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23481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373236" y="5003884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נסו למלא את המשך השורה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6551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860032" y="487218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161722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161722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59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48424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220072" y="487218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131242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131242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924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76571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652120" y="487218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25262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25262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83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31640" y="566678"/>
                <a:ext cx="756084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3200" u="sng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בעיה </a:t>
                </a:r>
                <a:r>
                  <a:rPr lang="he-IL" sz="3200" u="sng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מייצגת</a:t>
                </a:r>
                <a:endParaRPr lang="he-IL" sz="3200" dirty="0" smtClean="0"/>
              </a:p>
              <a:p>
                <a:pPr algn="r" rtl="1"/>
                <a:endParaRPr lang="he-IL" sz="3200" dirty="0"/>
              </a:p>
              <a:p>
                <a:pPr algn="r" rtl="1"/>
                <a:r>
                  <a:rPr lang="he-IL" sz="3200" dirty="0" smtClean="0"/>
                  <a:t>בעיית </a:t>
                </a:r>
                <a:r>
                  <a:rPr lang="he-IL" sz="3200" dirty="0"/>
                  <a:t>תרמיל הגב (</a:t>
                </a:r>
                <a:r>
                  <a:rPr lang="en-US" sz="3200" dirty="0"/>
                  <a:t>Knapsack problem</a:t>
                </a:r>
                <a:r>
                  <a:rPr lang="he-IL" sz="3200" dirty="0"/>
                  <a:t>):</a:t>
                </a:r>
              </a:p>
              <a:p>
                <a:pPr algn="r" rtl="1"/>
                <a:endParaRPr lang="en-US" sz="2400" dirty="0"/>
              </a:p>
              <a:p>
                <a:pPr algn="r" rtl="1"/>
                <a:r>
                  <a:rPr lang="he-IL" sz="2400" dirty="0"/>
                  <a:t>תרמיל יכול להכיל פריטים במשקל </a:t>
                </a:r>
                <a:r>
                  <a:rPr lang="he-IL" sz="2400" dirty="0" smtClean="0"/>
                  <a:t>מרבי של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𝑊</m:t>
                    </m:r>
                  </m:oMath>
                </a14:m>
                <a:r>
                  <a:rPr lang="he-IL" sz="2400" dirty="0"/>
                  <a:t> ק"ג</a:t>
                </a:r>
                <a:r>
                  <a:rPr lang="he-IL" sz="2400" dirty="0" smtClean="0"/>
                  <a:t>.</a:t>
                </a:r>
              </a:p>
              <a:p>
                <a:pPr algn="r" rtl="1"/>
                <a:r>
                  <a:rPr lang="he-IL" sz="2400" dirty="0" smtClean="0"/>
                  <a:t>התועלת </a:t>
                </a:r>
                <a:r>
                  <a:rPr lang="he-IL" sz="2400" dirty="0"/>
                  <a:t>של כל פריט:    </a:t>
                </a:r>
                <a:r>
                  <a:rPr lang="he-IL" sz="2400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𝑣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algn="r" rtl="1"/>
                <a:r>
                  <a:rPr lang="he-IL" sz="2400" dirty="0"/>
                  <a:t>המשקל של כל פריט (ק"ג):  </a:t>
                </a:r>
                <a:r>
                  <a:rPr lang="he-IL" sz="24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algn="r" rtl="1"/>
                <a:endParaRPr lang="he-IL" sz="2400" dirty="0"/>
              </a:p>
              <a:p>
                <a:pPr algn="r" rtl="1"/>
                <a:r>
                  <a:rPr lang="he-IL" sz="2400" dirty="0"/>
                  <a:t>איך נפתור את הבעיה אם המטרה </a:t>
                </a:r>
                <a:r>
                  <a:rPr lang="he-IL" sz="2400" dirty="0" smtClean="0"/>
                  <a:t>היא </a:t>
                </a:r>
                <a:r>
                  <a:rPr lang="he-IL" sz="2400" u="sng" dirty="0" smtClean="0"/>
                  <a:t>למקסם </a:t>
                </a:r>
                <a:r>
                  <a:rPr lang="he-IL" sz="2400" u="sng" dirty="0"/>
                  <a:t>את התועלת</a:t>
                </a:r>
                <a:r>
                  <a:rPr lang="he-IL" sz="2400" dirty="0"/>
                  <a:t> מן הפריטים שיוכנסו </a:t>
                </a:r>
                <a:r>
                  <a:rPr lang="he-IL" sz="2400" dirty="0" smtClean="0"/>
                  <a:t>לתיק?</a:t>
                </a:r>
                <a:endParaRPr lang="he-IL" sz="2400" dirty="0"/>
              </a:p>
              <a:p>
                <a:pPr algn="r" rtl="1">
                  <a:lnSpc>
                    <a:spcPct val="150000"/>
                  </a:lnSpc>
                </a:pPr>
                <a:r>
                  <a:rPr lang="he-IL" sz="2400" dirty="0" smtClean="0"/>
                  <a:t>בסיום תהליך הפתרון עלינו </a:t>
                </a:r>
                <a:r>
                  <a:rPr lang="he-IL" sz="2400" smtClean="0"/>
                  <a:t>להשיב על </a:t>
                </a:r>
                <a:r>
                  <a:rPr lang="he-IL" sz="2400" dirty="0" smtClean="0"/>
                  <a:t>השאלות הבאות:</a:t>
                </a:r>
                <a:endParaRPr lang="he-IL" sz="2400" dirty="0"/>
              </a:p>
              <a:p>
                <a:pPr marL="800100" lvl="1" indent="-342900" algn="r" rtl="1">
                  <a:buFont typeface="Wingdings" panose="05000000000000000000" pitchFamily="2" charset="2"/>
                  <a:buChar char="q"/>
                </a:pPr>
                <a:r>
                  <a:rPr lang="he-IL" sz="2000" dirty="0">
                    <a:solidFill>
                      <a:srgbClr val="0070C0"/>
                    </a:solidFill>
                  </a:rPr>
                  <a:t>אילו פריטים יכנסו </a:t>
                </a:r>
                <a:r>
                  <a:rPr lang="he-IL" sz="2000" dirty="0" smtClean="0">
                    <a:solidFill>
                      <a:srgbClr val="0070C0"/>
                    </a:solidFill>
                  </a:rPr>
                  <a:t>לתיק?</a:t>
                </a:r>
              </a:p>
              <a:p>
                <a:pPr marL="800100" lvl="1" indent="-342900" algn="r" rtl="1">
                  <a:buFont typeface="Wingdings" panose="05000000000000000000" pitchFamily="2" charset="2"/>
                  <a:buChar char="q"/>
                </a:pPr>
                <a:r>
                  <a:rPr lang="he-IL" sz="2000" dirty="0" smtClean="0">
                    <a:solidFill>
                      <a:srgbClr val="0070C0"/>
                    </a:solidFill>
                  </a:rPr>
                  <a:t>מה </a:t>
                </a:r>
                <a:r>
                  <a:rPr lang="he-IL" sz="2000" dirty="0">
                    <a:solidFill>
                      <a:srgbClr val="0070C0"/>
                    </a:solidFill>
                  </a:rPr>
                  <a:t>התועלת הכוללת של הפריטים שיכנסו </a:t>
                </a:r>
                <a:r>
                  <a:rPr lang="he-IL" sz="2000" dirty="0" smtClean="0">
                    <a:solidFill>
                      <a:srgbClr val="0070C0"/>
                    </a:solidFill>
                  </a:rPr>
                  <a:t>לתיק?</a:t>
                </a:r>
              </a:p>
              <a:p>
                <a:pPr marL="800100" lvl="1" indent="-342900" algn="r" rtl="1">
                  <a:buFont typeface="Wingdings" panose="05000000000000000000" pitchFamily="2" charset="2"/>
                  <a:buChar char="q"/>
                </a:pPr>
                <a:r>
                  <a:rPr lang="he-IL" sz="2000" dirty="0" smtClean="0">
                    <a:solidFill>
                      <a:srgbClr val="0070C0"/>
                    </a:solidFill>
                  </a:rPr>
                  <a:t>מה </a:t>
                </a:r>
                <a:r>
                  <a:rPr lang="he-IL" sz="2000" dirty="0">
                    <a:solidFill>
                      <a:srgbClr val="0070C0"/>
                    </a:solidFill>
                  </a:rPr>
                  <a:t>המשקל הכולל של הפריטים שיכנסו לתיק? 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66678"/>
                <a:ext cx="7560840" cy="5632311"/>
              </a:xfrm>
              <a:prstGeom prst="rect">
                <a:avLst/>
              </a:prstGeom>
              <a:blipFill>
                <a:blip r:embed="rId3"/>
                <a:stretch>
                  <a:fillRect t="-1515" r="-2498" b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41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22818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7524328" y="4875212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62576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62576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90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77579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7524328" y="4875212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07615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07615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90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24864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388424" y="4875212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308420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308420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79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3770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2411760" y="5450105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381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381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76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02870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000709" y="5450105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8595019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8595019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82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68635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220072" y="542912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68683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68683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29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80514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220072" y="542912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935178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935178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31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51640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652120" y="5434775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40333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40333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667" r="-6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667" r="-6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19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442386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7452320" y="5434775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406910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406910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67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37448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7452320" y="5434775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058531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058531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26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48679"/>
            <a:ext cx="72008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 smtClean="0"/>
              <a:t>איך אתם מציעים לפתור את הבעיה?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 smtClean="0"/>
              <a:t>לשם </a:t>
            </a:r>
            <a:r>
              <a:rPr lang="he-IL" sz="2400" dirty="0"/>
              <a:t>דוגמא ניתן לחשב עבור כל צירוף בינרי </a:t>
            </a:r>
            <a:r>
              <a:rPr lang="he-IL" sz="2400" dirty="0" smtClean="0"/>
              <a:t>אפשרי את </a:t>
            </a:r>
            <a:r>
              <a:rPr lang="he-IL" sz="2400" dirty="0"/>
              <a:t>התועלת </a:t>
            </a:r>
            <a:r>
              <a:rPr lang="he-IL" sz="2400" dirty="0" smtClean="0"/>
              <a:t>והמשקל.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 smtClean="0"/>
              <a:t>עבור </a:t>
            </a:r>
            <a:r>
              <a:rPr lang="he-IL" sz="2400" dirty="0"/>
              <a:t>כל צירוף נבדוק </a:t>
            </a:r>
            <a:r>
              <a:rPr lang="he-IL" sz="2400" dirty="0" smtClean="0"/>
              <a:t>האם מתקיימות הדרישות הבאות: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 smtClean="0">
                <a:solidFill>
                  <a:srgbClr val="0070C0"/>
                </a:solidFill>
              </a:rPr>
              <a:t>המשקל </a:t>
            </a:r>
            <a:r>
              <a:rPr lang="he-IL" sz="2000" dirty="0">
                <a:solidFill>
                  <a:srgbClr val="0070C0"/>
                </a:solidFill>
              </a:rPr>
              <a:t>קטן או שווה למשקל </a:t>
            </a:r>
            <a:r>
              <a:rPr lang="he-IL" sz="2000" dirty="0" smtClean="0">
                <a:solidFill>
                  <a:srgbClr val="0070C0"/>
                </a:solidFill>
              </a:rPr>
              <a:t>המותר.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 smtClean="0">
                <a:solidFill>
                  <a:srgbClr val="0070C0"/>
                </a:solidFill>
              </a:rPr>
              <a:t>האם התועלת </a:t>
            </a:r>
            <a:r>
              <a:rPr lang="he-IL" sz="2000" dirty="0">
                <a:solidFill>
                  <a:srgbClr val="0070C0"/>
                </a:solidFill>
              </a:rPr>
              <a:t>המתקבלת גדולה מפתרון </a:t>
            </a:r>
            <a:r>
              <a:rPr lang="he-IL" sz="2000" dirty="0" smtClean="0">
                <a:solidFill>
                  <a:srgbClr val="0070C0"/>
                </a:solidFill>
              </a:rPr>
              <a:t>הביניים הקודם שמצאנו.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 smtClean="0"/>
              <a:t>החלטה: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>
                <a:solidFill>
                  <a:srgbClr val="0070C0"/>
                </a:solidFill>
              </a:rPr>
              <a:t>אם הדרישות הנ"ל </a:t>
            </a:r>
            <a:r>
              <a:rPr lang="he-IL" sz="2000" dirty="0" smtClean="0">
                <a:solidFill>
                  <a:srgbClr val="0070C0"/>
                </a:solidFill>
              </a:rPr>
              <a:t>מתקיימות, נשמור </a:t>
            </a:r>
            <a:r>
              <a:rPr lang="he-IL" sz="2000" dirty="0">
                <a:solidFill>
                  <a:srgbClr val="0070C0"/>
                </a:solidFill>
              </a:rPr>
              <a:t>את הפתרון כפתרון </a:t>
            </a:r>
            <a:r>
              <a:rPr lang="he-IL" sz="2000" dirty="0" smtClean="0">
                <a:solidFill>
                  <a:srgbClr val="0070C0"/>
                </a:solidFill>
              </a:rPr>
              <a:t>ביניים הטוב ביותר עד עתה ונעבור </a:t>
            </a:r>
            <a:r>
              <a:rPr lang="he-IL" sz="2000" dirty="0">
                <a:solidFill>
                  <a:srgbClr val="0070C0"/>
                </a:solidFill>
              </a:rPr>
              <a:t>לחשב את הצירוף </a:t>
            </a:r>
            <a:r>
              <a:rPr lang="he-IL" sz="2000" dirty="0" smtClean="0">
                <a:solidFill>
                  <a:srgbClr val="0070C0"/>
                </a:solidFill>
              </a:rPr>
              <a:t>הבא.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>
                <a:solidFill>
                  <a:srgbClr val="0070C0"/>
                </a:solidFill>
              </a:rPr>
              <a:t>אם הדרישות הנ"ל </a:t>
            </a:r>
            <a:r>
              <a:rPr lang="he-IL" sz="2000" dirty="0" smtClean="0">
                <a:solidFill>
                  <a:srgbClr val="0070C0"/>
                </a:solidFill>
              </a:rPr>
              <a:t>לא מתקיימות </a:t>
            </a:r>
            <a:r>
              <a:rPr lang="he-IL" sz="2000" dirty="0">
                <a:solidFill>
                  <a:srgbClr val="0070C0"/>
                </a:solidFill>
              </a:rPr>
              <a:t>"נזרוק" את הפתרון.</a:t>
            </a:r>
            <a:r>
              <a:rPr lang="he-IL" dirty="0">
                <a:solidFill>
                  <a:srgbClr val="00B050"/>
                </a:solidFill>
              </a:rPr>
              <a:t/>
            </a:r>
            <a:br>
              <a:rPr lang="he-IL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62877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7965923" y="5434775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294518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294518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14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03941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460432" y="5434775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14226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14226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10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114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2843808" y="5956101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42050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42050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3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64235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2843808" y="5956101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51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27728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Bent-Up Arrow 7"/>
          <p:cNvSpPr/>
          <p:nvPr/>
        </p:nvSpPr>
        <p:spPr>
          <a:xfrm rot="16200000">
            <a:off x="3240120" y="5367541"/>
            <a:ext cx="1080120" cy="1152659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310042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310042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89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3447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Bent-Up Arrow 7"/>
          <p:cNvSpPr/>
          <p:nvPr/>
        </p:nvSpPr>
        <p:spPr>
          <a:xfrm rot="16200000">
            <a:off x="3240118" y="5367541"/>
            <a:ext cx="1080120" cy="1152659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86890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86890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72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40392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860032" y="5943872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16186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16186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3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69263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Bent-Up Arrow 7"/>
          <p:cNvSpPr/>
          <p:nvPr/>
        </p:nvSpPr>
        <p:spPr>
          <a:xfrm rot="16200000">
            <a:off x="4463722" y="5367541"/>
            <a:ext cx="1080120" cy="1152659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250172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2501725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83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51441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Bent-Up Arrow 7"/>
          <p:cNvSpPr/>
          <p:nvPr/>
        </p:nvSpPr>
        <p:spPr>
          <a:xfrm rot="16200000">
            <a:off x="4463722" y="5367541"/>
            <a:ext cx="1080120" cy="1152659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8615888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8615888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03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39611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652120" y="5960218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1029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1029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98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1680" y="548679"/>
                <a:ext cx="7200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400" dirty="0" smtClean="0"/>
                  <a:t>הסבר לחישוב ביניים עבור הבעיה:</a:t>
                </a:r>
                <a:endParaRPr lang="he-IL" sz="2400" dirty="0"/>
              </a:p>
              <a:p>
                <a:pPr algn="r" rtl="1">
                  <a:lnSpc>
                    <a:spcPct val="150000"/>
                  </a:lnSpc>
                </a:pPr>
                <a:r>
                  <a:rPr lang="he-IL" sz="2400" dirty="0" smtClean="0"/>
                  <a:t>התועלת </a:t>
                </a:r>
                <a:r>
                  <a:rPr lang="he-IL" sz="2400" dirty="0"/>
                  <a:t>של כל פריט: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8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7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he-IL" sz="2400" dirty="0"/>
                  <a:t>המשקל של כל פריט (ק"ג):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𝑤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9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6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5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he-IL" sz="2400" dirty="0"/>
                  <a:t>המשקל הכולל המקסימלי של 15 </a:t>
                </a:r>
                <a:r>
                  <a:rPr lang="he-IL" sz="2400" dirty="0" smtClean="0"/>
                  <a:t>ק"ג.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48679"/>
                <a:ext cx="7200800" cy="2308324"/>
              </a:xfrm>
              <a:prstGeom prst="rect">
                <a:avLst/>
              </a:prstGeom>
              <a:blipFill>
                <a:blip r:embed="rId3"/>
                <a:stretch>
                  <a:fillRect r="-1270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746480"/>
                  </p:ext>
                </p:extLst>
              </p:nvPr>
            </p:nvGraphicFramePr>
            <p:xfrm>
              <a:off x="2699792" y="3684632"/>
              <a:ext cx="5334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59438443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1261648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70071475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71947682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46344099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08906897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297559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642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4651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3206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746480"/>
                  </p:ext>
                </p:extLst>
              </p:nvPr>
            </p:nvGraphicFramePr>
            <p:xfrm>
              <a:off x="2699792" y="3684632"/>
              <a:ext cx="5334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59438443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1261648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70071475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71947682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46344099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08906897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297559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0" t="-9836" r="-6048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642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0" t="-109836" r="-6048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4651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0" t="-209836" r="-6048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32062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64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85864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6003451" y="5960218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36390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36390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9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56978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6516216" y="5960218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424409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4244094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43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38841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388424" y="5960218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866131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866131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26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84853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משקל כולל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19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 smtClean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388424" y="5960218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64455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644557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40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85875"/>
              </p:ext>
            </p:extLst>
          </p:nvPr>
        </p:nvGraphicFramePr>
        <p:xfrm>
          <a:off x="1393131" y="1628801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40333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403336"/>
                  </p:ext>
                </p:extLst>
              </p:nvPr>
            </p:nvGraphicFramePr>
            <p:xfrm>
              <a:off x="2267744" y="404664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667" r="-6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667" r="-6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09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260648"/>
            <a:ext cx="731071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400" u="sng" dirty="0" smtClean="0"/>
          </a:p>
          <a:p>
            <a:pPr lvl="0" algn="r" rtl="1"/>
            <a:r>
              <a:rPr lang="he-IL" sz="3200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סכום ביניים</a:t>
            </a:r>
            <a:r>
              <a:rPr lang="he-IL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0" algn="r" rtl="1"/>
            <a:endParaRPr lang="he-IL" sz="2400" dirty="0"/>
          </a:p>
          <a:p>
            <a:pPr marL="457200" lvl="0" indent="-457200" algn="r" rtl="1">
              <a:buFont typeface="Wingdings" panose="05000000000000000000" pitchFamily="2" charset="2"/>
              <a:buChar char="q"/>
            </a:pPr>
            <a:r>
              <a:rPr lang="he-IL" sz="2400" dirty="0"/>
              <a:t>שאלה מקורית:</a:t>
            </a:r>
          </a:p>
          <a:p>
            <a:pPr marL="971550" lvl="1" indent="-514350" algn="r" rtl="1">
              <a:buFont typeface="Wingdings" panose="05000000000000000000" pitchFamily="2" charset="2"/>
              <a:buChar char="q"/>
            </a:pPr>
            <a:r>
              <a:rPr lang="he-IL" sz="2000" dirty="0">
                <a:solidFill>
                  <a:srgbClr val="0070C0"/>
                </a:solidFill>
              </a:rPr>
              <a:t>אילו פריטים יכנסו לתיק?</a:t>
            </a:r>
            <a:endParaRPr lang="en-US" sz="2000" dirty="0">
              <a:solidFill>
                <a:srgbClr val="0070C0"/>
              </a:solidFill>
            </a:endParaRPr>
          </a:p>
          <a:p>
            <a:pPr marL="971550" lvl="1" indent="-514350" algn="r" rtl="1">
              <a:buFont typeface="Wingdings" panose="05000000000000000000" pitchFamily="2" charset="2"/>
              <a:buChar char="q"/>
            </a:pPr>
            <a:r>
              <a:rPr lang="he-IL" sz="2000" dirty="0">
                <a:solidFill>
                  <a:srgbClr val="0070C0"/>
                </a:solidFill>
              </a:rPr>
              <a:t>מה התועלת הכוללת של הפריטים שיכנסו לתיק?</a:t>
            </a:r>
            <a:endParaRPr lang="en-US" sz="2000" dirty="0">
              <a:solidFill>
                <a:srgbClr val="0070C0"/>
              </a:solidFill>
            </a:endParaRPr>
          </a:p>
          <a:p>
            <a:pPr marL="971550" lvl="1" indent="-514350" algn="r" rtl="1">
              <a:buFont typeface="Wingdings" panose="05000000000000000000" pitchFamily="2" charset="2"/>
              <a:buChar char="q"/>
            </a:pPr>
            <a:r>
              <a:rPr lang="he-IL" sz="2000" dirty="0">
                <a:solidFill>
                  <a:srgbClr val="0070C0"/>
                </a:solidFill>
              </a:rPr>
              <a:t>מה המשקל הכולל של הפריטים שיכנסו לתיק?</a:t>
            </a:r>
          </a:p>
          <a:p>
            <a:pPr marL="514350" lvl="0" indent="-514350" algn="r" rtl="1">
              <a:buFont typeface="+mj-lt"/>
              <a:buAutoNum type="arabicPeriod"/>
            </a:pPr>
            <a:endParaRPr lang="he-IL" sz="2400" dirty="0"/>
          </a:p>
          <a:p>
            <a:pPr marL="342900" lvl="0" indent="-342900" algn="r" rtl="1">
              <a:buFont typeface="Wingdings" panose="05000000000000000000" pitchFamily="2" charset="2"/>
              <a:buChar char="q"/>
            </a:pPr>
            <a:r>
              <a:rPr lang="he-IL" sz="2400" dirty="0"/>
              <a:t>מה ניתן להסיק בשלב זה?</a:t>
            </a:r>
          </a:p>
          <a:p>
            <a:pPr marL="800100" lvl="1" indent="-342900" algn="r" rtl="1">
              <a:buFont typeface="Wingdings" panose="05000000000000000000" pitchFamily="2" charset="2"/>
              <a:buChar char="q"/>
            </a:pPr>
            <a:r>
              <a:rPr lang="he-IL" sz="2000" dirty="0">
                <a:solidFill>
                  <a:srgbClr val="0070C0"/>
                </a:solidFill>
              </a:rPr>
              <a:t>התועלת הכוללת של הפריטים שיכנסו לתיק – 26</a:t>
            </a:r>
          </a:p>
          <a:p>
            <a:pPr marL="800100" lvl="1" indent="-342900" algn="r" rtl="1">
              <a:buFont typeface="Wingdings" panose="05000000000000000000" pitchFamily="2" charset="2"/>
              <a:buChar char="q"/>
            </a:pPr>
            <a:r>
              <a:rPr lang="he-IL" sz="2000" dirty="0">
                <a:solidFill>
                  <a:srgbClr val="0070C0"/>
                </a:solidFill>
              </a:rPr>
              <a:t>המשקל הכולל של הפריטים שיכנסו לתיק – </a:t>
            </a:r>
            <a:r>
              <a:rPr lang="he-IL" sz="2000" dirty="0" smtClean="0">
                <a:solidFill>
                  <a:srgbClr val="0070C0"/>
                </a:solidFill>
              </a:rPr>
              <a:t>15 ק"ג</a:t>
            </a:r>
            <a:endParaRPr lang="he-IL" sz="2000" dirty="0">
              <a:solidFill>
                <a:srgbClr val="0070C0"/>
              </a:solidFill>
            </a:endParaRPr>
          </a:p>
          <a:p>
            <a:pPr lvl="0" algn="r" rtl="1"/>
            <a:endParaRPr lang="he-IL" sz="2400" dirty="0"/>
          </a:p>
          <a:p>
            <a:pPr marL="342900" lvl="0" indent="-342900" algn="r" rtl="1">
              <a:buFont typeface="Wingdings" panose="05000000000000000000" pitchFamily="2" charset="2"/>
              <a:buChar char="q"/>
            </a:pPr>
            <a:r>
              <a:rPr lang="he-IL" sz="2400" dirty="0"/>
              <a:t>אנו עדיין לא יודעים אילו פריטים נכנסו </a:t>
            </a:r>
            <a:r>
              <a:rPr lang="he-IL" sz="2400" dirty="0" smtClean="0"/>
              <a:t>לתיק.</a:t>
            </a:r>
          </a:p>
          <a:p>
            <a:pPr marL="342900" lvl="0" indent="-342900" algn="r" rtl="1">
              <a:buFont typeface="Wingdings" panose="05000000000000000000" pitchFamily="2" charset="2"/>
              <a:buChar char="q"/>
            </a:pPr>
            <a:r>
              <a:rPr lang="he-IL" sz="2400" dirty="0" smtClean="0"/>
              <a:t>כדי </a:t>
            </a:r>
            <a:r>
              <a:rPr lang="he-IL" sz="2400" dirty="0"/>
              <a:t>לעשות זאת יש לנוע מהתא האחרון בטבלה </a:t>
            </a:r>
            <a:r>
              <a:rPr lang="he-IL" sz="2400" dirty="0" smtClean="0"/>
              <a:t>חזרה לתא הראשון ולבדוק איזה פריטים תרמו לתוצאה הסופית.</a:t>
            </a:r>
          </a:p>
          <a:p>
            <a:pPr marL="342900" lvl="0" indent="-342900" algn="r" rtl="1">
              <a:buFont typeface="Wingdings" panose="05000000000000000000" pitchFamily="2" charset="2"/>
              <a:buChar char="q"/>
            </a:pPr>
            <a:r>
              <a:rPr lang="he-IL" sz="2400" dirty="0" smtClean="0"/>
              <a:t>תהליך </a:t>
            </a:r>
            <a:r>
              <a:rPr lang="he-IL" sz="2400" dirty="0"/>
              <a:t>זה נקרא </a:t>
            </a:r>
            <a:r>
              <a:rPr lang="en-US" sz="2400" dirty="0"/>
              <a:t>Backtracking</a:t>
            </a:r>
            <a:r>
              <a:rPr lang="he-IL" sz="2400" dirty="0"/>
              <a:t>.</a:t>
            </a:r>
            <a:endParaRPr lang="en-US" sz="2400" dirty="0"/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59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2060848"/>
            <a:ext cx="7310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4000" u="sng" dirty="0" smtClean="0"/>
          </a:p>
          <a:p>
            <a:pPr lvl="0" algn="ctr" rtl="1"/>
            <a:r>
              <a:rPr lang="en-US" sz="4000" dirty="0">
                <a:solidFill>
                  <a:srgbClr val="0070C0"/>
                </a:solidFill>
              </a:rPr>
              <a:t>Backtracking </a:t>
            </a:r>
            <a:endParaRPr lang="he-IL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r" rtl="1"/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9112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9465"/>
              </p:ext>
            </p:extLst>
          </p:nvPr>
        </p:nvGraphicFramePr>
        <p:xfrm>
          <a:off x="1331640" y="1412776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 rot="16200000">
            <a:off x="8313763" y="521700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7821907" y="5718402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7624" y="116632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/>
              <a:t>שלב ראשון – נבדוק היכן התא הראשון בו נמצא הערך המקסימלי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98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69898"/>
              </p:ext>
            </p:extLst>
          </p:nvPr>
        </p:nvGraphicFramePr>
        <p:xfrm>
          <a:off x="1331640" y="1412777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 rot="10800000">
            <a:off x="8244408" y="521434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219029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219029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9211" r="-6013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92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580179"/>
              </p:ext>
            </p:extLst>
          </p:nvPr>
        </p:nvGraphicFramePr>
        <p:xfrm>
          <a:off x="1331640" y="1412777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 rot="10800000">
            <a:off x="8181947" y="521434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206475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206475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9211" r="-6013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03711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6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4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48679"/>
            <a:ext cx="7200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400" dirty="0" smtClean="0"/>
              <a:t>עבור </a:t>
            </a:r>
            <a:r>
              <a:rPr lang="he-IL" sz="2400" dirty="0"/>
              <a:t>הצירוף  </a:t>
            </a:r>
            <a:r>
              <a:rPr lang="he-IL" sz="2400" dirty="0" smtClean="0"/>
              <a:t>010010:</a:t>
            </a:r>
            <a:endParaRPr lang="en-US" sz="2400" dirty="0" smtClean="0"/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algn="r" rtl="1">
              <a:lnSpc>
                <a:spcPct val="150000"/>
              </a:lnSpc>
            </a:pPr>
            <a:endParaRPr lang="en-US" sz="2400" dirty="0" smtClean="0"/>
          </a:p>
          <a:p>
            <a:pPr algn="r" rtl="1">
              <a:lnSpc>
                <a:spcPct val="150000"/>
              </a:lnSpc>
            </a:pPr>
            <a:endParaRPr lang="he-IL" sz="2400" dirty="0" smtClean="0"/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 smtClean="0">
                <a:solidFill>
                  <a:srgbClr val="0070C0"/>
                </a:solidFill>
              </a:rPr>
              <a:t>הפריטים </a:t>
            </a:r>
            <a:r>
              <a:rPr lang="he-IL" sz="2000" dirty="0">
                <a:solidFill>
                  <a:srgbClr val="0070C0"/>
                </a:solidFill>
              </a:rPr>
              <a:t>שיכנסו לתיק הם 2 ו </a:t>
            </a:r>
            <a:r>
              <a:rPr lang="he-IL" sz="2000" dirty="0" smtClean="0">
                <a:solidFill>
                  <a:srgbClr val="0070C0"/>
                </a:solidFill>
              </a:rPr>
              <a:t>5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 smtClean="0">
                <a:solidFill>
                  <a:srgbClr val="0070C0"/>
                </a:solidFill>
              </a:rPr>
              <a:t>המשקל </a:t>
            </a:r>
            <a:r>
              <a:rPr lang="he-IL" sz="2000" dirty="0">
                <a:solidFill>
                  <a:srgbClr val="0070C0"/>
                </a:solidFill>
              </a:rPr>
              <a:t>הכולל הוא 6+5 = 11 </a:t>
            </a:r>
            <a:r>
              <a:rPr lang="he-IL" sz="2000" dirty="0" smtClean="0">
                <a:solidFill>
                  <a:srgbClr val="0070C0"/>
                </a:solidFill>
              </a:rPr>
              <a:t>&lt; 15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 smtClean="0">
                <a:solidFill>
                  <a:srgbClr val="0070C0"/>
                </a:solidFill>
              </a:rPr>
              <a:t>התועלת הכללית היא 10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 smtClean="0">
                <a:solidFill>
                  <a:srgbClr val="0070C0"/>
                </a:solidFill>
              </a:rPr>
              <a:t>כיוון שהמשקל קטן מהמקסימום ניתן להשוות לפתרון הקודם ולהחליט האם לשמור או "לזרוק".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778238"/>
                  </p:ext>
                </p:extLst>
              </p:nvPr>
            </p:nvGraphicFramePr>
            <p:xfrm>
              <a:off x="2625080" y="1412776"/>
              <a:ext cx="5334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59438443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1261648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70071475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71947682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46344099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08906897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297559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642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806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4651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3206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778238"/>
                  </p:ext>
                </p:extLst>
              </p:nvPr>
            </p:nvGraphicFramePr>
            <p:xfrm>
              <a:off x="2625080" y="1412776"/>
              <a:ext cx="5334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59438443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1261648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70071475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71947682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46344099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08906897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297559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8197" r="-604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642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806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209836" r="-604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4651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309836" r="-604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32062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18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89472"/>
              </p:ext>
            </p:extLst>
          </p:nvPr>
        </p:nvGraphicFramePr>
        <p:xfrm>
          <a:off x="1331640" y="1412777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16200000">
            <a:off x="7364661" y="5207453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620589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620589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667" r="-6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667" r="-6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58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88528"/>
              </p:ext>
            </p:extLst>
          </p:nvPr>
        </p:nvGraphicFramePr>
        <p:xfrm>
          <a:off x="1331640" y="1412777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6200000">
            <a:off x="7377659" y="464093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620589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620589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667" r="-6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667" r="-6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07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03708"/>
              </p:ext>
            </p:extLst>
          </p:nvPr>
        </p:nvGraphicFramePr>
        <p:xfrm>
          <a:off x="1331640" y="1412777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6200000">
            <a:off x="5520304" y="4064873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439025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439025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9211" r="-6013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71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41635"/>
              </p:ext>
            </p:extLst>
          </p:nvPr>
        </p:nvGraphicFramePr>
        <p:xfrm>
          <a:off x="1331640" y="1412777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6200000">
            <a:off x="5520304" y="3560817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605004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605004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9211" r="-6013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45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23799"/>
              </p:ext>
            </p:extLst>
          </p:nvPr>
        </p:nvGraphicFramePr>
        <p:xfrm>
          <a:off x="1331640" y="1412777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6200000">
            <a:off x="4296168" y="3565589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9211" r="-6013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91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68882"/>
              </p:ext>
            </p:extLst>
          </p:nvPr>
        </p:nvGraphicFramePr>
        <p:xfrm>
          <a:off x="1331640" y="1412777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6200000">
            <a:off x="4296168" y="305676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886349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886349"/>
                  </p:ext>
                </p:extLst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9211" r="-6013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51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98911"/>
              </p:ext>
            </p:extLst>
          </p:nvPr>
        </p:nvGraphicFramePr>
        <p:xfrm>
          <a:off x="1331640" y="1412777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6200000">
            <a:off x="1847896" y="305676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9211" r="-6013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63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88511"/>
              </p:ext>
            </p:extLst>
          </p:nvPr>
        </p:nvGraphicFramePr>
        <p:xfrm>
          <a:off x="1331640" y="1412777"/>
          <a:ext cx="7499349" cy="48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0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7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משקל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פריט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17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26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6200000">
            <a:off x="1847896" y="2480696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67744" y="332656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9211" r="-6013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99" t="-1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79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59632" y="548680"/>
            <a:ext cx="7707138" cy="468052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r" rtl="1"/>
            <a:r>
              <a:rPr lang="he-IL" sz="2800" dirty="0" smtClean="0">
                <a:solidFill>
                  <a:schemeClr val="tx1"/>
                </a:solidFill>
                <a:effectLst/>
              </a:rPr>
              <a:t>תשובה מלאה:</a:t>
            </a:r>
          </a:p>
          <a:p>
            <a:pPr lvl="0" algn="r" rtl="1"/>
            <a:endParaRPr lang="he-IL" sz="2800" dirty="0" smtClean="0">
              <a:solidFill>
                <a:schemeClr val="tx1"/>
              </a:solidFill>
              <a:effectLst/>
            </a:endParaRPr>
          </a:p>
          <a:p>
            <a:pPr lvl="0" algn="r" rtl="1"/>
            <a:r>
              <a:rPr lang="he-IL" sz="2800" dirty="0" smtClean="0">
                <a:solidFill>
                  <a:schemeClr val="tx1"/>
                </a:solidFill>
                <a:effectLst/>
              </a:rPr>
              <a:t>התועלת הכוללת של הפריטים שיכנסו לתיק – 26</a:t>
            </a:r>
          </a:p>
          <a:p>
            <a:pPr lvl="0" algn="r" rtl="1"/>
            <a:endParaRPr lang="he-IL" sz="2800" dirty="0" smtClean="0">
              <a:solidFill>
                <a:schemeClr val="tx1"/>
              </a:solidFill>
              <a:effectLst/>
            </a:endParaRPr>
          </a:p>
          <a:p>
            <a:pPr lvl="0" algn="r" rtl="1"/>
            <a:r>
              <a:rPr lang="he-IL" sz="2800" dirty="0" smtClean="0">
                <a:solidFill>
                  <a:schemeClr val="tx1"/>
                </a:solidFill>
                <a:effectLst/>
              </a:rPr>
              <a:t>המשקל </a:t>
            </a:r>
            <a:r>
              <a:rPr lang="he-IL" sz="2800" dirty="0">
                <a:solidFill>
                  <a:schemeClr val="tx1"/>
                </a:solidFill>
                <a:effectLst/>
              </a:rPr>
              <a:t>הכולל של הפריטים שיכנסו </a:t>
            </a:r>
            <a:r>
              <a:rPr lang="he-IL" sz="2800" dirty="0" smtClean="0">
                <a:solidFill>
                  <a:schemeClr val="tx1"/>
                </a:solidFill>
                <a:effectLst/>
              </a:rPr>
              <a:t>לתיק – 15 ק"ג</a:t>
            </a:r>
          </a:p>
          <a:p>
            <a:pPr lvl="0" algn="r" rtl="1"/>
            <a:endParaRPr lang="he-IL" sz="2800" dirty="0">
              <a:solidFill>
                <a:schemeClr val="tx1"/>
              </a:solidFill>
              <a:effectLst/>
            </a:endParaRPr>
          </a:p>
          <a:p>
            <a:pPr lvl="0" algn="r" rtl="1"/>
            <a:r>
              <a:rPr lang="he-IL" sz="2800" dirty="0" smtClean="0">
                <a:solidFill>
                  <a:schemeClr val="tx1"/>
                </a:solidFill>
                <a:effectLst/>
              </a:rPr>
              <a:t>הפריטים שנכנסו לתיק – 2, 3, 4, ו 6.</a:t>
            </a:r>
          </a:p>
          <a:p>
            <a:pPr lvl="0" algn="r" rtl="1"/>
            <a:endParaRPr lang="en-US" sz="2800" dirty="0">
              <a:solidFill>
                <a:schemeClr val="tx1"/>
              </a:solidFill>
              <a:effectLst/>
            </a:endParaRPr>
          </a:p>
          <a:p>
            <a:pPr rtl="1"/>
            <a:r>
              <a:rPr lang="he-IL" sz="2000" dirty="0">
                <a:effectLst/>
              </a:rPr>
              <a:t> 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1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59632" y="116632"/>
            <a:ext cx="7707138" cy="122413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r" rtl="1"/>
            <a:r>
              <a:rPr lang="he-IL" sz="2800" dirty="0" smtClean="0">
                <a:solidFill>
                  <a:schemeClr val="tx1"/>
                </a:solidFill>
                <a:effectLst/>
              </a:rPr>
              <a:t>האם תמיד נצליח לנצל את מלוא משקל התרמיל?</a:t>
            </a:r>
          </a:p>
          <a:p>
            <a:pPr lvl="0" algn="r" rtl="1"/>
            <a:r>
              <a:rPr lang="he-IL" sz="2800" dirty="0" smtClean="0">
                <a:solidFill>
                  <a:schemeClr val="tx1"/>
                </a:solidFill>
                <a:effectLst/>
              </a:rPr>
              <a:t>כמובן שלא!!! 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pPr rtl="1"/>
            <a:r>
              <a:rPr lang="he-IL" sz="2000" dirty="0">
                <a:effectLst/>
              </a:rPr>
              <a:t> </a:t>
            </a:r>
            <a:endParaRPr lang="en-US" sz="2000" dirty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86658"/>
              </p:ext>
            </p:extLst>
          </p:nvPr>
        </p:nvGraphicFramePr>
        <p:xfrm>
          <a:off x="1115612" y="1412777"/>
          <a:ext cx="7851166" cy="48965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  <a:cs typeface="+mj-cs"/>
                        </a:rPr>
                        <a:t>משקל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cs typeface="+mj-cs"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5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6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7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8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9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11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12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14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  <a:cs typeface="+mj-cs"/>
                        </a:rPr>
                        <a:t>15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  <a:latin typeface="Calibri"/>
                          <a:ea typeface="Times New Roman"/>
                          <a:cs typeface="+mj-cs"/>
                        </a:rPr>
                        <a:t>16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  <a:latin typeface="Calibri"/>
                          <a:ea typeface="Times New Roman"/>
                          <a:cs typeface="+mj-cs"/>
                        </a:rPr>
                        <a:t>17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  <a:latin typeface="Calibri"/>
                          <a:ea typeface="Times New Roman"/>
                          <a:cs typeface="+mj-cs"/>
                        </a:rPr>
                        <a:t>18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  <a:latin typeface="Calibri"/>
                          <a:ea typeface="Times New Roman"/>
                          <a:cs typeface="+mj-cs"/>
                        </a:rPr>
                        <a:t>19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  <a:latin typeface="Calibri"/>
                          <a:ea typeface="Times New Roman"/>
                          <a:cs typeface="+mj-cs"/>
                        </a:rPr>
                        <a:t>20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  <a:cs typeface="+mj-cs"/>
                        </a:rPr>
                        <a:t>פריט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6200000">
            <a:off x="6960464" y="485696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5253" y="260648"/>
                <a:ext cx="7903125" cy="6186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400" dirty="0" smtClean="0"/>
                  <a:t>מה החיסרון?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400" dirty="0" smtClean="0"/>
                  <a:t>דרך זאת ישימה עבור מספר </a:t>
                </a:r>
                <a:r>
                  <a:rPr lang="he-IL" sz="2400" dirty="0"/>
                  <a:t>פריטים </a:t>
                </a:r>
                <a:r>
                  <a:rPr lang="he-IL" sz="2400" dirty="0" smtClean="0"/>
                  <a:t>קטן.</a:t>
                </a:r>
                <a:endParaRPr lang="he-IL" sz="2400" dirty="0"/>
              </a:p>
              <a:p>
                <a:pPr marL="342900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400" dirty="0" smtClean="0"/>
                  <a:t>עבור מספר גדול של פריטים זמן הריצה יתארך לחודשים ושנים.</a:t>
                </a:r>
              </a:p>
              <a:p>
                <a:pPr marL="800100" lvl="1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000" dirty="0" smtClean="0">
                    <a:solidFill>
                      <a:srgbClr val="0070C0"/>
                    </a:solidFill>
                  </a:rPr>
                  <a:t>עבור  </a:t>
                </a:r>
                <a:r>
                  <a:rPr lang="he-IL" sz="2000" dirty="0">
                    <a:solidFill>
                      <a:srgbClr val="0070C0"/>
                    </a:solidFill>
                  </a:rPr>
                  <a:t>10 פריטים נצטרך </a:t>
                </a:r>
                <a:r>
                  <a:rPr lang="he-IL" sz="2000" dirty="0" smtClean="0">
                    <a:solidFill>
                      <a:srgbClr val="0070C0"/>
                    </a:solidFill>
                  </a:rPr>
                  <a:t>לבדוק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he-IL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024</m:t>
                    </m:r>
                  </m:oMath>
                </a14:m>
                <a:endParaRPr lang="he-IL" sz="2000" dirty="0">
                  <a:solidFill>
                    <a:srgbClr val="0070C0"/>
                  </a:solidFill>
                </a:endParaRPr>
              </a:p>
              <a:p>
                <a:pPr marL="800100" lvl="1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000" dirty="0">
                    <a:solidFill>
                      <a:srgbClr val="0070C0"/>
                    </a:solidFill>
                  </a:rPr>
                  <a:t>עבור  20 פריטים נצטרך לבדוק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he-IL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he-IL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048</m:t>
                    </m:r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576</m:t>
                    </m:r>
                  </m:oMath>
                </a14:m>
                <a:endParaRPr lang="he-IL" sz="2000" dirty="0">
                  <a:solidFill>
                    <a:srgbClr val="0070C0"/>
                  </a:solidFill>
                </a:endParaRPr>
              </a:p>
              <a:p>
                <a:pPr marL="800100" lvl="1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000" dirty="0">
                    <a:solidFill>
                      <a:srgbClr val="0070C0"/>
                    </a:solidFill>
                  </a:rPr>
                  <a:t>עבור  </a:t>
                </a:r>
                <a:r>
                  <a:rPr lang="he-IL" sz="2000" dirty="0" smtClean="0">
                    <a:solidFill>
                      <a:srgbClr val="0070C0"/>
                    </a:solidFill>
                  </a:rPr>
                  <a:t>30 </a:t>
                </a:r>
                <a:r>
                  <a:rPr lang="he-IL" sz="2000" dirty="0">
                    <a:solidFill>
                      <a:srgbClr val="0070C0"/>
                    </a:solidFill>
                  </a:rPr>
                  <a:t>פריטים נצטרך לבדוק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he-IL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he-IL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he-IL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73</m:t>
                    </m:r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741</m:t>
                    </m:r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he-IL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824</m:t>
                    </m:r>
                  </m:oMath>
                </a14:m>
                <a:endParaRPr lang="he-IL" sz="2000" dirty="0" smtClean="0">
                  <a:solidFill>
                    <a:srgbClr val="0070C0"/>
                  </a:solidFill>
                </a:endParaRPr>
              </a:p>
              <a:p>
                <a:pPr lvl="1" algn="r" rtl="1">
                  <a:lnSpc>
                    <a:spcPct val="150000"/>
                  </a:lnSpc>
                </a:pPr>
                <a:endParaRPr lang="he-IL" sz="2000" dirty="0" smtClean="0">
                  <a:solidFill>
                    <a:srgbClr val="0070C0"/>
                  </a:solidFill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400" dirty="0"/>
                  <a:t>איך ניתן </a:t>
                </a:r>
                <a:r>
                  <a:rPr lang="he-IL" sz="2400" dirty="0" smtClean="0"/>
                  <a:t>לשפר?</a:t>
                </a:r>
              </a:p>
              <a:p>
                <a:pPr marL="800100" lvl="1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000" dirty="0" smtClean="0">
                    <a:solidFill>
                      <a:srgbClr val="0070C0"/>
                    </a:solidFill>
                  </a:rPr>
                  <a:t>תכנון </a:t>
                </a:r>
                <a:r>
                  <a:rPr lang="he-IL" sz="2000" dirty="0">
                    <a:solidFill>
                      <a:srgbClr val="0070C0"/>
                    </a:solidFill>
                  </a:rPr>
                  <a:t>דינמי</a:t>
                </a:r>
                <a:r>
                  <a:rPr lang="he-IL" sz="2000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800100" lvl="1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000" dirty="0" smtClean="0">
                    <a:solidFill>
                      <a:srgbClr val="0070C0"/>
                    </a:solidFill>
                  </a:rPr>
                  <a:t>כמובן שיש גם טכניקות נוספות (לשם דוגמא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Branch and Bound</a:t>
                </a:r>
                <a:r>
                  <a:rPr lang="he-IL" sz="2000" dirty="0" smtClean="0">
                    <a:solidFill>
                      <a:srgbClr val="0070C0"/>
                    </a:solidFill>
                  </a:rPr>
                  <a:t> ).</a:t>
                </a:r>
                <a:endParaRPr lang="he-IL" sz="2000" dirty="0">
                  <a:solidFill>
                    <a:srgbClr val="0070C0"/>
                  </a:solidFill>
                </a:endParaRPr>
              </a:p>
              <a:p>
                <a:pPr lvl="1" algn="r" rtl="1">
                  <a:lnSpc>
                    <a:spcPct val="150000"/>
                  </a:lnSpc>
                </a:pPr>
                <a:endParaRPr lang="he-IL" sz="2400" dirty="0"/>
              </a:p>
              <a:p>
                <a:pPr marL="342900" indent="-342900" algn="r" rtl="1">
                  <a:buFont typeface="Wingdings" panose="05000000000000000000" pitchFamily="2" charset="2"/>
                  <a:buChar char="q"/>
                </a:pPr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3" y="260648"/>
                <a:ext cx="7903125" cy="6186309"/>
              </a:xfrm>
              <a:prstGeom prst="rect">
                <a:avLst/>
              </a:prstGeom>
              <a:blipFill rotWithShape="1">
                <a:blip r:embed="rId3"/>
                <a:stretch>
                  <a:fillRect l="-463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69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1259632" y="116632"/>
                <a:ext cx="7707138" cy="1224136"/>
              </a:xfrm>
              <a:prstGeom prst="rect">
                <a:avLst/>
              </a:prstGeom>
            </p:spPr>
            <p:txBody>
              <a:bodyPr anchor="b">
                <a:no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lvl="0" algn="r" rtl="1"/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במקרה כזה תהליך ה </a:t>
                </a:r>
                <a:r>
                  <a:rPr lang="en-US" sz="2800" dirty="0" smtClean="0">
                    <a:solidFill>
                      <a:schemeClr val="tx1"/>
                    </a:solidFill>
                    <a:effectLst/>
                  </a:rPr>
                  <a:t>backtracking</a:t>
                </a:r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 יתחיל מהתא הראשון עם הערך המקסימלי – </a:t>
                </a:r>
              </a:p>
              <a:p>
                <a:pPr lvl="0" algn="r" rtl="1"/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בדוגמא הנוכחית מתא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5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16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>
                    <a:effectLst/>
                  </a:rPr>
                  <a:t> </a:t>
                </a:r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6632"/>
                <a:ext cx="7707138" cy="1224136"/>
              </a:xfrm>
              <a:prstGeom prst="rect">
                <a:avLst/>
              </a:prstGeom>
              <a:blipFill rotWithShape="1">
                <a:blip r:embed="rId3"/>
                <a:stretch>
                  <a:fillRect t="-17413" r="-1582" b="-1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99918"/>
              </p:ext>
            </p:extLst>
          </p:nvPr>
        </p:nvGraphicFramePr>
        <p:xfrm>
          <a:off x="1115612" y="1412777"/>
          <a:ext cx="7851166" cy="48965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7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53388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  <a:cs typeface="+mj-cs"/>
                        </a:rPr>
                        <a:t>משקל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cs typeface="+mj-cs"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5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6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7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8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9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11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12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cs typeface="+mj-cs"/>
                        </a:rPr>
                        <a:t>14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  <a:cs typeface="+mj-cs"/>
                        </a:rPr>
                        <a:t>15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  <a:latin typeface="Calibri"/>
                          <a:ea typeface="Times New Roman"/>
                          <a:cs typeface="+mj-cs"/>
                        </a:rPr>
                        <a:t>16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  <a:latin typeface="Calibri"/>
                          <a:ea typeface="Times New Roman"/>
                          <a:cs typeface="+mj-cs"/>
                        </a:rPr>
                        <a:t>17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  <a:latin typeface="Calibri"/>
                          <a:ea typeface="Times New Roman"/>
                          <a:cs typeface="+mj-cs"/>
                        </a:rPr>
                        <a:t>18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  <a:latin typeface="Calibri"/>
                          <a:ea typeface="Times New Roman"/>
                          <a:cs typeface="+mj-cs"/>
                        </a:rPr>
                        <a:t>19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smtClean="0">
                          <a:effectLst/>
                          <a:latin typeface="Calibri"/>
                          <a:ea typeface="Times New Roman"/>
                          <a:cs typeface="+mj-cs"/>
                        </a:rPr>
                        <a:t>20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  <a:cs typeface="+mj-cs"/>
                        </a:rPr>
                        <a:t>פריט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+mj-cs"/>
                      </a:endParaRPr>
                    </a:p>
                  </a:txBody>
                  <a:tcPr marL="64238" marR="6423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4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8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Calibri"/>
                          <a:cs typeface="Arial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6200000">
            <a:off x="6960464" y="4856960"/>
            <a:ext cx="566517" cy="5909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3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136" y="548680"/>
            <a:ext cx="7396336" cy="648072"/>
          </a:xfrm>
        </p:spPr>
        <p:txBody>
          <a:bodyPr>
            <a:noAutofit/>
          </a:bodyPr>
          <a:lstStyle/>
          <a:p>
            <a:pPr algn="ctr" rtl="1"/>
            <a:r>
              <a:rPr lang="he-IL" sz="4400" b="1" u="sng" dirty="0" smtClean="0">
                <a:solidFill>
                  <a:srgbClr val="0070C0"/>
                </a:solidFill>
              </a:rPr>
              <a:t>דוגמא 2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71600" y="1268760"/>
                <a:ext cx="7995170" cy="4896544"/>
              </a:xfrm>
              <a:prstGeom prst="rect">
                <a:avLst/>
              </a:prstGeom>
            </p:spPr>
            <p:txBody>
              <a:bodyPr anchor="b">
                <a:no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r" rtl="1">
                  <a:lnSpc>
                    <a:spcPct val="150000"/>
                  </a:lnSpc>
                </a:pPr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את קבוצת המספרים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7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5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3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9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6</m:t>
                        </m:r>
                      </m:e>
                    </m:d>
                  </m:oMath>
                </a14:m>
                <a:r>
                  <a:rPr lang="he-IL" sz="2800" dirty="0">
                    <a:solidFill>
                      <a:schemeClr val="tx1"/>
                    </a:solidFill>
                    <a:effectLst/>
                  </a:rPr>
                  <a:t> יש לחלק לשתי תת-קבוצות   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∅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effectLst/>
                  </a:rPr>
                  <a:t>כך שסכום האיברים בכל תת-קבוצה יהיה שווה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he-IL" sz="2800" dirty="0">
                    <a:solidFill>
                      <a:schemeClr val="tx1"/>
                    </a:solidFill>
                    <a:effectLst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ffectLst/>
                </a:endParaRPr>
              </a:p>
              <a:p>
                <a:pPr lvl="0" algn="r" rtl="1"/>
                <a:endParaRPr lang="he-IL" sz="2800" dirty="0" smtClean="0">
                  <a:solidFill>
                    <a:schemeClr val="tx1"/>
                  </a:solidFill>
                  <a:effectLst/>
                </a:endParaRPr>
              </a:p>
              <a:p>
                <a:pPr marL="514350" indent="-514350" algn="r" rtl="1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he-IL" sz="2800" dirty="0">
                    <a:solidFill>
                      <a:schemeClr val="tx1"/>
                    </a:solidFill>
                    <a:effectLst/>
                  </a:rPr>
                  <a:t>איך נקבע את מספר </a:t>
                </a:r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העמודות </a:t>
                </a:r>
                <a:r>
                  <a:rPr lang="he-IL" sz="2800" dirty="0">
                    <a:solidFill>
                      <a:schemeClr val="tx1"/>
                    </a:solidFill>
                    <a:effectLst/>
                  </a:rPr>
                  <a:t>בטבלת התכנון </a:t>
                </a:r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הדינמי?</a:t>
                </a:r>
                <a:endParaRPr lang="en-US" sz="2800" dirty="0">
                  <a:solidFill>
                    <a:schemeClr val="tx1"/>
                  </a:solidFill>
                  <a:effectLst/>
                </a:endParaRPr>
              </a:p>
              <a:p>
                <a:pPr marL="514350" indent="-514350" algn="r" rtl="1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מה </a:t>
                </a:r>
                <a:r>
                  <a:rPr lang="he-IL" sz="2800" dirty="0">
                    <a:solidFill>
                      <a:schemeClr val="tx1"/>
                    </a:solidFill>
                    <a:effectLst/>
                  </a:rPr>
                  <a:t>סכום האיברים בכל תת-קבוצה</a:t>
                </a:r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?</a:t>
                </a:r>
              </a:p>
              <a:p>
                <a:pPr marL="514350" indent="-514350" algn="r" rtl="1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he-IL" sz="2800" dirty="0">
                    <a:solidFill>
                      <a:schemeClr val="tx1"/>
                    </a:solidFill>
                    <a:effectLst/>
                  </a:rPr>
                  <a:t>אילו איברים יהיו בכל תת-קבוצה</a:t>
                </a:r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?</a:t>
                </a:r>
                <a:endParaRPr lang="he-IL" sz="28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268760"/>
                <a:ext cx="7995170" cy="4896544"/>
              </a:xfrm>
              <a:prstGeom prst="rect">
                <a:avLst/>
              </a:prstGeom>
              <a:blipFill rotWithShape="1">
                <a:blip r:embed="rId3"/>
                <a:stretch>
                  <a:fillRect l="-1067" r="-1601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8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136" y="188640"/>
            <a:ext cx="7396336" cy="648072"/>
          </a:xfrm>
        </p:spPr>
        <p:txBody>
          <a:bodyPr>
            <a:noAutofit/>
          </a:bodyPr>
          <a:lstStyle/>
          <a:p>
            <a:pPr algn="ctr" rtl="1"/>
            <a:r>
              <a:rPr lang="he-IL" sz="4400" b="1" u="sng" dirty="0" smtClean="0">
                <a:solidFill>
                  <a:srgbClr val="0070C0"/>
                </a:solidFill>
              </a:rPr>
              <a:t>דוגמא 2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827584" y="1268760"/>
                <a:ext cx="8139186" cy="5256584"/>
              </a:xfrm>
              <a:prstGeom prst="rect">
                <a:avLst/>
              </a:prstGeom>
            </p:spPr>
            <p:txBody>
              <a:bodyPr anchor="b">
                <a:no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r" rtl="1"/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את קבוצת המספרים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7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5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3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9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6</m:t>
                        </m:r>
                      </m:e>
                    </m:d>
                  </m:oMath>
                </a14:m>
                <a:r>
                  <a:rPr lang="he-IL" sz="2800" dirty="0">
                    <a:solidFill>
                      <a:schemeClr val="tx1"/>
                    </a:solidFill>
                    <a:effectLst/>
                  </a:rPr>
                  <a:t> יש לחלק לשתי תת-קבוצות   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∅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effectLst/>
                  </a:rPr>
                  <a:t>כך שסכום האיברים בכל תת-קבוצה יהיה שווה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algn="r" rtl="1"/>
                <a:endParaRPr lang="en-US" sz="2800" dirty="0" smtClean="0">
                  <a:solidFill>
                    <a:schemeClr val="tx1"/>
                  </a:solidFill>
                  <a:effectLst/>
                </a:endParaRPr>
              </a:p>
              <a:p>
                <a:pPr marL="514350" indent="-514350" algn="r" rtl="1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איך </a:t>
                </a:r>
                <a:r>
                  <a:rPr lang="he-IL" sz="2800" dirty="0">
                    <a:solidFill>
                      <a:schemeClr val="tx1"/>
                    </a:solidFill>
                    <a:effectLst/>
                  </a:rPr>
                  <a:t>נקבע את מספר </a:t>
                </a:r>
                <a:r>
                  <a:rPr lang="he-IL" sz="2800" dirty="0" smtClean="0">
                    <a:solidFill>
                      <a:schemeClr val="tx1"/>
                    </a:solidFill>
                    <a:effectLst/>
                  </a:rPr>
                  <a:t>העמודות </a:t>
                </a:r>
                <a:r>
                  <a:rPr lang="he-IL" sz="2800" dirty="0">
                    <a:solidFill>
                      <a:schemeClr val="tx1"/>
                    </a:solidFill>
                    <a:effectLst/>
                  </a:rPr>
                  <a:t>בטבלת התכנון הדינמי?</a:t>
                </a:r>
                <a:endParaRPr lang="en-US" sz="2800" dirty="0">
                  <a:solidFill>
                    <a:schemeClr val="tx1"/>
                  </a:solidFill>
                  <a:effectLst/>
                </a:endParaRPr>
              </a:p>
              <a:p>
                <a:pPr lvl="0" algn="r" rtl="1">
                  <a:lnSpc>
                    <a:spcPct val="150000"/>
                  </a:lnSpc>
                </a:pPr>
                <a:r>
                  <a:rPr lang="he-IL" sz="2800" b="1" dirty="0" smtClean="0">
                    <a:solidFill>
                      <a:schemeClr val="tx1"/>
                    </a:solidFill>
                    <a:effectLst/>
                  </a:rPr>
                  <a:t>מה אתם מציעים?</a:t>
                </a:r>
              </a:p>
              <a:p>
                <a:pPr lvl="0" algn="r" rtl="1">
                  <a:lnSpc>
                    <a:spcPct val="150000"/>
                  </a:lnSpc>
                </a:pPr>
                <a:r>
                  <a:rPr lang="he-IL" sz="2800" b="1" dirty="0" smtClean="0">
                    <a:solidFill>
                      <a:schemeClr val="tx1"/>
                    </a:solidFill>
                    <a:effectLst/>
                  </a:rPr>
                  <a:t>נסכם את ערכי האיברים ונחלק בשתיים.</a:t>
                </a:r>
              </a:p>
              <a:p>
                <a:pPr lvl="0" algn="r" rtl="1">
                  <a:lnSpc>
                    <a:spcPct val="150000"/>
                  </a:lnSpc>
                </a:pPr>
                <a:r>
                  <a:rPr lang="he-IL" sz="2800" b="1" dirty="0" smtClean="0">
                    <a:solidFill>
                      <a:schemeClr val="tx1"/>
                    </a:solidFill>
                    <a:effectLst/>
                  </a:rPr>
                  <a:t>נבנה טבלה עם מספר העמודות שהתקבל מהחישוב</a:t>
                </a:r>
              </a:p>
              <a:p>
                <a:pPr lvl="0" algn="r" rtl="1">
                  <a:lnSpc>
                    <a:spcPct val="150000"/>
                  </a:lnSpc>
                </a:pPr>
                <a:r>
                  <a:rPr lang="he-IL" sz="2800" b="1" dirty="0" smtClean="0">
                    <a:solidFill>
                      <a:schemeClr val="tx1"/>
                    </a:solidFill>
                    <a:effectLst/>
                  </a:rPr>
                  <a:t>(פלוס עמודת האפס).</a:t>
                </a:r>
                <a:endParaRPr lang="he-IL" sz="2800" b="1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268760"/>
                <a:ext cx="8139186" cy="5256584"/>
              </a:xfrm>
              <a:prstGeom prst="rect">
                <a:avLst/>
              </a:prstGeom>
              <a:blipFill>
                <a:blip r:embed="rId3"/>
                <a:stretch>
                  <a:fillRect r="-1648" b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72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8918" y="1916832"/>
            <a:ext cx="73107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400" u="sng" dirty="0" smtClean="0"/>
          </a:p>
          <a:p>
            <a:pPr lvl="0" algn="ctr" rtl="1"/>
            <a:r>
              <a:rPr lang="he-IL" sz="4000" dirty="0" smtClean="0">
                <a:solidFill>
                  <a:srgbClr val="0070C0"/>
                </a:solidFill>
              </a:rPr>
              <a:t>פתרון טבלת התכנון הדינמי</a:t>
            </a:r>
            <a:r>
              <a:rPr lang="en-US" sz="4000" dirty="0" smtClean="0">
                <a:solidFill>
                  <a:srgbClr val="0070C0"/>
                </a:solidFill>
              </a:rPr>
              <a:t> </a:t>
            </a:r>
            <a:endParaRPr lang="he-IL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r" rtl="1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9269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18227"/>
              </p:ext>
            </p:extLst>
          </p:nvPr>
        </p:nvGraphicFramePr>
        <p:xfrm>
          <a:off x="1705552" y="1514741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0280339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0280339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62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89776"/>
              </p:ext>
            </p:extLst>
          </p:nvPr>
        </p:nvGraphicFramePr>
        <p:xfrm>
          <a:off x="1705552" y="1514741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782163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782163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4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23033"/>
              </p:ext>
            </p:extLst>
          </p:nvPr>
        </p:nvGraphicFramePr>
        <p:xfrm>
          <a:off x="1705552" y="1514741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836975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836975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4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44598"/>
              </p:ext>
            </p:extLst>
          </p:nvPr>
        </p:nvGraphicFramePr>
        <p:xfrm>
          <a:off x="1705552" y="1514741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575386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575386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62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15681"/>
              </p:ext>
            </p:extLst>
          </p:nvPr>
        </p:nvGraphicFramePr>
        <p:xfrm>
          <a:off x="1705552" y="1442733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949824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949824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1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91037"/>
              </p:ext>
            </p:extLst>
          </p:nvPr>
        </p:nvGraphicFramePr>
        <p:xfrm>
          <a:off x="1705552" y="1442733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370182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370182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1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47664" y="260648"/>
                <a:ext cx="7310714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endParaRPr lang="he-IL" sz="2400" u="sng" dirty="0" smtClean="0"/>
              </a:p>
              <a:p>
                <a:pPr algn="r" rtl="1">
                  <a:lnSpc>
                    <a:spcPct val="150000"/>
                  </a:lnSpc>
                </a:pPr>
                <a:r>
                  <a:rPr lang="he-IL" sz="3200" u="sng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שלבי הפתרון</a:t>
                </a:r>
                <a:endParaRPr lang="he-IL" sz="24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400" dirty="0" smtClean="0"/>
                  <a:t>נבנה טבלה כך ש:</a:t>
                </a:r>
              </a:p>
              <a:p>
                <a:pPr marL="800100" lvl="1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000" dirty="0" smtClean="0">
                    <a:solidFill>
                      <a:srgbClr val="0070C0"/>
                    </a:solidFill>
                  </a:rPr>
                  <a:t>מספר </a:t>
                </a:r>
                <a:r>
                  <a:rPr lang="he-IL" sz="2000" dirty="0">
                    <a:solidFill>
                      <a:srgbClr val="0070C0"/>
                    </a:solidFill>
                  </a:rPr>
                  <a:t>השורות בטבלה הוא כ</a:t>
                </a:r>
                <a:r>
                  <a:rPr lang="he-IL" sz="2000" dirty="0" smtClean="0">
                    <a:solidFill>
                      <a:srgbClr val="0070C0"/>
                    </a:solidFill>
                  </a:rPr>
                  <a:t>מספר הפריטים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he-IL" sz="2000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800100" lvl="1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000" dirty="0" smtClean="0">
                    <a:solidFill>
                      <a:srgbClr val="0070C0"/>
                    </a:solidFill>
                  </a:rPr>
                  <a:t>מספר </a:t>
                </a:r>
                <a:r>
                  <a:rPr lang="he-IL" sz="2000" dirty="0">
                    <a:solidFill>
                      <a:srgbClr val="0070C0"/>
                    </a:solidFill>
                  </a:rPr>
                  <a:t>העמודות הוא המשקל הכולל </a:t>
                </a:r>
                <a:r>
                  <a:rPr lang="he-IL" sz="2000" dirty="0" smtClean="0">
                    <a:solidFill>
                      <a:srgbClr val="0070C0"/>
                    </a:solidFill>
                  </a:rPr>
                  <a:t>המותר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he-IL" sz="2000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400" dirty="0" smtClean="0"/>
                  <a:t>בכל </a:t>
                </a:r>
                <a:r>
                  <a:rPr lang="he-IL" sz="2400" dirty="0"/>
                  <a:t>שלב (שורה) נבדוק את האפשרות </a:t>
                </a:r>
                <a:r>
                  <a:rPr lang="he-IL" sz="2400" u="sng" dirty="0"/>
                  <a:t>להוספת</a:t>
                </a:r>
                <a:r>
                  <a:rPr lang="he-IL" sz="2400" dirty="0"/>
                  <a:t> פריט אחד לתיק בהסתמך על התוצאות החלקיות שקיבלנו בשורות </a:t>
                </a:r>
                <a:r>
                  <a:rPr lang="he-IL" sz="2400" dirty="0" smtClean="0"/>
                  <a:t>הקודמות.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he-IL" sz="2400" dirty="0" smtClean="0"/>
                  <a:t>לאחר </a:t>
                </a:r>
                <a:r>
                  <a:rPr lang="he-IL" sz="2400" dirty="0"/>
                  <a:t>סיום התהליך נקבל בתא האחרון את </a:t>
                </a:r>
                <a:r>
                  <a:rPr lang="he-IL" sz="2400" dirty="0" smtClean="0"/>
                  <a:t>התועלת הכללית של </a:t>
                </a:r>
                <a:r>
                  <a:rPr lang="he-IL" sz="2400" dirty="0"/>
                  <a:t>הפריטים שנחליט להכניס לתיק.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60648"/>
                <a:ext cx="7310714" cy="5447645"/>
              </a:xfrm>
              <a:prstGeom prst="rect">
                <a:avLst/>
              </a:prstGeom>
              <a:blipFill>
                <a:blip r:embed="rId3"/>
                <a:stretch>
                  <a:fillRect l="-1168" r="-2669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1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23382"/>
              </p:ext>
            </p:extLst>
          </p:nvPr>
        </p:nvGraphicFramePr>
        <p:xfrm>
          <a:off x="1705552" y="1442733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7744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7744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1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17936"/>
              </p:ext>
            </p:extLst>
          </p:nvPr>
        </p:nvGraphicFramePr>
        <p:xfrm>
          <a:off x="1705552" y="1442733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907876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907876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1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91469"/>
              </p:ext>
            </p:extLst>
          </p:nvPr>
        </p:nvGraphicFramePr>
        <p:xfrm>
          <a:off x="1705552" y="1514741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184254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184254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1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19896"/>
              </p:ext>
            </p:extLst>
          </p:nvPr>
        </p:nvGraphicFramePr>
        <p:xfrm>
          <a:off x="1705552" y="1514741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9777732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9777732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1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70209"/>
              </p:ext>
            </p:extLst>
          </p:nvPr>
        </p:nvGraphicFramePr>
        <p:xfrm>
          <a:off x="1705552" y="1514741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029832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029832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1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74196"/>
              </p:ext>
            </p:extLst>
          </p:nvPr>
        </p:nvGraphicFramePr>
        <p:xfrm>
          <a:off x="1705552" y="1514741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795485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795485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1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67413"/>
              </p:ext>
            </p:extLst>
          </p:nvPr>
        </p:nvGraphicFramePr>
        <p:xfrm>
          <a:off x="1705552" y="1514741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0002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0002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4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26805"/>
              </p:ext>
            </p:extLst>
          </p:nvPr>
        </p:nvGraphicFramePr>
        <p:xfrm>
          <a:off x="1705552" y="1514741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281303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281303"/>
                  </p:ext>
                </p:extLst>
              </p:nvPr>
            </p:nvGraphicFramePr>
            <p:xfrm>
              <a:off x="2123728" y="409469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4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48808"/>
              </p:ext>
            </p:extLst>
          </p:nvPr>
        </p:nvGraphicFramePr>
        <p:xfrm>
          <a:off x="1705552" y="1442733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243567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243567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4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79106"/>
              </p:ext>
            </p:extLst>
          </p:nvPr>
        </p:nvGraphicFramePr>
        <p:xfrm>
          <a:off x="1705552" y="1442733"/>
          <a:ext cx="6826888" cy="486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8075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סכום האיברים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איבר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247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0519" marR="605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124162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124162"/>
                  </p:ext>
                </p:extLst>
              </p:nvPr>
            </p:nvGraphicFramePr>
            <p:xfrm>
              <a:off x="2123728" y="337461"/>
              <a:ext cx="609599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526" r="-60139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12000" r="-60139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4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2285</TotalTime>
  <Words>12485</Words>
  <Application>Microsoft Office PowerPoint</Application>
  <PresentationFormat>On-screen Show (4:3)</PresentationFormat>
  <Paragraphs>11909</Paragraphs>
  <Slides>140</Slides>
  <Notes>140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9" baseType="lpstr">
      <vt:lpstr>Arial</vt:lpstr>
      <vt:lpstr>Calibri</vt:lpstr>
      <vt:lpstr>Cambria Math</vt:lpstr>
      <vt:lpstr>Corbel</vt:lpstr>
      <vt:lpstr>Miriam</vt:lpstr>
      <vt:lpstr>Times New Roman</vt:lpstr>
      <vt:lpstr>Wingdings</vt:lpstr>
      <vt:lpstr>Parallax</vt:lpstr>
      <vt:lpstr>Visio</vt:lpstr>
      <vt:lpstr>חקר ביצועים  ד"ר ברוך מור</vt:lpstr>
      <vt:lpstr>תכנון דינמי  Dynamic programming </vt:lpstr>
      <vt:lpstr>פתרון בעיות תכנון בינרי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 2</vt:lpstr>
      <vt:lpstr>דוגמא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תרגיל מס' 10 שאלות 1 ו 2 בנושא תכנון דינמי </vt:lpstr>
      <vt:lpstr>פתרון בעיות המסלול הקצר ביותר </vt:lpstr>
      <vt:lpstr>נתונה דיאגרמת הרשת הבאה המייצגת קטע של פארק שעשועים ואתם נדרשים למצוא את המסלול הקצר ביותר בין נקודת המוצא A לנקודת היעד J עבור תוואי לחשמלית. האותיות B עדI    הינם מצפורים והמספרים מציינים את המרחק בין המצפורים השונים בק"מ. </vt:lpstr>
      <vt:lpstr>איך אתם מציעים לפתור את הבעיה? האם בחירת הקטע הקצר (אלגוריתם חמדני) בכל שלב תבטיח את הפתרון האופטימלי?</vt:lpstr>
      <vt:lpstr>עקרון התכנון הדינמי:  1. נתחיל מהיעד.  2. בכל שלב נתייחס לקטע הנוכחי כאל הקטע האחרון בתהליך.  3. בהתחשב בתוצאות החלקיות שקיבלנו בשלבים הקודמים, נמצא את האופציה הנוכחית שתביא לעלות המינימלית.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נתונה דיאגרמת הרשת הבאה המייצגת אפשרויות שונות לביצוע פרויקט. נקודת ההתחלה של הפרויקט היא A ונקודת הסיום J. האותיות B עדI    מייצגות את המטלות שונות המרכיבות את הפרויקט. המספרים מציינים את העלות הכספית בהשלמת כל מטלה במיליוני ₪ (לשם דוגמא העלות מתחילת הפרויקט ועד להשלמת המטלה B   היא 3 מיליון ₪ 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שיטות כמותיות בניהול  13IM</dc:title>
  <dc:creator>BMOR</dc:creator>
  <cp:lastModifiedBy>bmor10@outlook.com</cp:lastModifiedBy>
  <cp:revision>327</cp:revision>
  <dcterms:created xsi:type="dcterms:W3CDTF">2011-04-16T06:50:22Z</dcterms:created>
  <dcterms:modified xsi:type="dcterms:W3CDTF">2016-05-22T15:26:28Z</dcterms:modified>
</cp:coreProperties>
</file>