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677BFC-107F-4AED-9F5D-C911589288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2212A0-5E65-4FA6-83D1-6A39C600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3DF9-6A8C-4907-8941-A41B1558424B}" type="datetime1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FA2E0-E01E-4F8F-AA28-D19E6F34CE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23010C-A50A-420C-B820-A6E3C09B3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CEFF3-FEEA-4959-B495-0CD129950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8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E2815B-D235-4494-BE43-8440AAA8EF67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8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DB5D7B3-3D7C-40B9-8E18-151FF17F3F21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657F4-51E4-458B-943C-697D1770DFE6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D22D1-3854-40D1-BAA2-91B6F62546FA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E2D1F5-8F10-4BD9-8A6F-512700AF906A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555DA-7E17-4CF3-8CD6-4BE27CC3E0B7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211C0-06EF-4BF6-9A28-26F4DA08A46F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0C2D5-AD8E-4F85-BD51-E204FFC9518B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AB8BD-EE51-49DA-A737-A7C2B50704A8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DDEC2-4816-4932-A4C1-F2D3A44A0D49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7843B-CE85-4D1F-8CC0-D044757FC283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6E763-58A2-4DB7-8BEC-56F43F326278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01416-A2B6-411A-9E8A-3E45F05BC40F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731B3-7F4D-4772-9C3A-49F819CF6856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8" name="Espace réservé a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070DA-01CF-4BFE-A6E2-333C4A04D74E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CC53-48A5-4CEE-9206-CA851ADF3E51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3" name="Espace réservé a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778F6C-6FE2-474D-A3F0-661A2316902B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3FA6A-77C6-47AA-BF52-2897BA8793C6}" type="datetime1">
              <a:rPr lang="fr-FR" noProof="0" smtClean="0"/>
              <a:t>07/11/2022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5D10F8F-F611-4534-927B-E7BD3334945A}" type="datetime1">
              <a:rPr lang="fr-FR" noProof="0" smtClean="0"/>
              <a:t>07/11/2022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s.modernisation.gouv.fr/rgaa-accessibili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pic>
          <p:nvPicPr>
            <p:cNvPr id="79" name="Imag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2" name="Rectangle avec coins arrondis en diagonale 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4" name="Forme libre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orme libre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orme libre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orme libre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orme libre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orme libre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orme libre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orme libre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orme libre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orme libre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orme libre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orme libre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orme libre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orme libre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orme libre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orme libre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orme libre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orme libre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6391143F-6785-AAD3-A5E8-FC26E8D113D0}"/>
              </a:ext>
            </a:extLst>
          </p:cNvPr>
          <p:cNvSpPr txBox="1"/>
          <p:nvPr/>
        </p:nvSpPr>
        <p:spPr>
          <a:xfrm>
            <a:off x="2298964" y="3015962"/>
            <a:ext cx="7645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Montserrat" panose="00000500000000000000" pitchFamily="2" charset="0"/>
              </a:rPr>
              <a:t>L</a:t>
            </a:r>
            <a:r>
              <a:rPr lang="fr-FR" sz="4000" b="1" i="0" dirty="0">
                <a:effectLst/>
                <a:latin typeface="Montserrat" panose="00000500000000000000" pitchFamily="2" charset="0"/>
              </a:rPr>
              <a:t>’accessibilité numérique</a:t>
            </a:r>
            <a:endParaRPr lang="fr-FR" sz="4000" dirty="0"/>
          </a:p>
          <a:p>
            <a:pPr algn="ctr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5" name="Rectangle 1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pic>
          <p:nvPicPr>
            <p:cNvPr id="176" name="Imag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orme libre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orme libre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orme libre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orme libre 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orme libre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orme libre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orme libre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orme libre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orme libre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orme libre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orme libre 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orme libre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orme libre 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orme libre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orme libre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orme libre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orme libre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orme libre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orme libre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orme libre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orme libre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orme libre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orme libre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orme libre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orme libre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orme libre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orme libre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orme libre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orme libre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orme libre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orme libre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orme libre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orme libre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orme libre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orme libre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orme libre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orme libre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orme libre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orme libre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orme libre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orme libre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orme libre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orme libre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orme libre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orme libre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orme libre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orme libre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orme libre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orme libre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orme libre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b="1" i="0" dirty="0">
                <a:effectLst/>
                <a:latin typeface="arial" panose="020B0604020202020204" pitchFamily="34" charset="0"/>
              </a:rPr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fr-FR" b="1" dirty="0">
                <a:latin typeface="Montserrat" panose="00000500000000000000" pitchFamily="2" charset="0"/>
              </a:rPr>
              <a:t>H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andicap </a:t>
            </a:r>
            <a:br>
              <a:rPr lang="fr-FR" sz="2400" b="0" i="0" dirty="0">
                <a:effectLst/>
                <a:latin typeface="Montserrat" panose="00000500000000000000" pitchFamily="2" charset="0"/>
              </a:rPr>
            </a:br>
            <a:endParaRPr lang="fr-FR" sz="1600" dirty="0"/>
          </a:p>
          <a:p>
            <a:pPr rtl="0">
              <a:lnSpc>
                <a:spcPct val="110000"/>
              </a:lnSpc>
            </a:pPr>
            <a:r>
              <a:rPr lang="fr-FR" b="1" dirty="0">
                <a:latin typeface="Montserrat" panose="00000500000000000000" pitchFamily="2" charset="0"/>
              </a:rPr>
              <a:t>L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’accessibilité du web</a:t>
            </a: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4707AC-15B6-7957-87E8-EDF55733D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025" y="1925479"/>
            <a:ext cx="5776119" cy="2888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5268-D88C-F415-1479-3878C4C9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00" y="514710"/>
            <a:ext cx="9905998" cy="100066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Qu’est ce que le « handicap » ?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9F8122-5403-8C2E-5DDD-7FD10A11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61" y="2355012"/>
            <a:ext cx="6411677" cy="3797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5B5CD48-B714-2375-B538-8F4EF6A294AA}"/>
              </a:ext>
            </a:extLst>
          </p:cNvPr>
          <p:cNvSpPr txBox="1">
            <a:spLocks/>
          </p:cNvSpPr>
          <p:nvPr/>
        </p:nvSpPr>
        <p:spPr>
          <a:xfrm>
            <a:off x="1224802" y="1354348"/>
            <a:ext cx="9905998" cy="707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0" i="0" dirty="0">
                <a:effectLst/>
                <a:latin typeface="Lato" panose="020F0502020204030203" pitchFamily="34" charset="0"/>
              </a:rPr>
              <a:t>« la limitation des possibilités d’interaction d’un individu avec son environnement,</a:t>
            </a:r>
          </a:p>
          <a:p>
            <a:pPr algn="ctr"/>
            <a:endParaRPr lang="fr-FR" b="0" i="0" dirty="0">
              <a:effectLst/>
              <a:latin typeface="Lato" panose="020F0502020204030203" pitchFamily="34" charset="0"/>
            </a:endParaRPr>
          </a:p>
          <a:p>
            <a:pPr algn="ctr"/>
            <a:r>
              <a:rPr lang="fr-FR" b="0" i="0" dirty="0">
                <a:effectLst/>
                <a:latin typeface="Lato" panose="020F0502020204030203" pitchFamily="34" charset="0"/>
              </a:rPr>
              <a:t> causée par une déficience provoquant une incapacité, permanente ou non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59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0A5E0-6A83-179C-36CB-3382CC82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Que disent les chiffres ?</a:t>
            </a:r>
            <a:br>
              <a:rPr lang="fr-FR" b="0" i="0" dirty="0">
                <a:solidFill>
                  <a:srgbClr val="2F322B"/>
                </a:solidFill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79B39C-F9EF-A548-4CE9-A3AFE7D56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724" y="1647645"/>
            <a:ext cx="6274552" cy="411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A7681BC-1B90-01B3-E733-F0B40C06B0C8}"/>
              </a:ext>
            </a:extLst>
          </p:cNvPr>
          <p:cNvSpPr txBox="1">
            <a:spLocks/>
          </p:cNvSpPr>
          <p:nvPr/>
        </p:nvSpPr>
        <p:spPr>
          <a:xfrm>
            <a:off x="1141413" y="576532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b="1" dirty="0">
                <a:latin typeface="Montserrat" panose="00000500000000000000" pitchFamily="2" charset="0"/>
              </a:rPr>
              <a:t>Source </a:t>
            </a:r>
            <a:r>
              <a:rPr lang="fr-FR" sz="1100" b="1" dirty="0" err="1">
                <a:latin typeface="Montserrat" panose="00000500000000000000" pitchFamily="2" charset="0"/>
              </a:rPr>
              <a:t>l’insee</a:t>
            </a:r>
            <a:r>
              <a:rPr lang="fr-FR" sz="1100" b="1" dirty="0">
                <a:latin typeface="Montserrat" panose="00000500000000000000" pitchFamily="2" charset="0"/>
              </a:rPr>
              <a:t> </a:t>
            </a:r>
            <a:r>
              <a:rPr lang="fr-FR" sz="1100" dirty="0">
                <a:latin typeface="Montserrat" panose="00000500000000000000" pitchFamily="2" charset="0"/>
              </a:rPr>
              <a:t>(</a:t>
            </a:r>
            <a:r>
              <a:rPr lang="fr-FR" sz="1100" b="0" i="0" dirty="0">
                <a:effectLst/>
                <a:latin typeface="arial" panose="020B0604020202020204" pitchFamily="34" charset="0"/>
              </a:rPr>
              <a:t>L'Institut national de la statistique et des études économiques)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6458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5C22F-9C46-D65E-4484-9042026A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7027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Qu’est-ce que l’accessibilité du web ?</a:t>
            </a:r>
            <a:br>
              <a:rPr lang="fr-FR" b="0" i="0" dirty="0">
                <a:solidFill>
                  <a:srgbClr val="2F322B"/>
                </a:solidFill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7DB5683-29A4-43F8-85C8-7E8555267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57" y="1697395"/>
            <a:ext cx="7664270" cy="3832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67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901EB-9BA1-A269-10A2-08DC5F15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Quelles sont les obligations légales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r>
              <a:rPr lang="fr-FR" b="1" i="0" dirty="0">
                <a:effectLst/>
                <a:latin typeface="Montserrat" panose="00000500000000000000" pitchFamily="2" charset="0"/>
              </a:rPr>
              <a:t> concernant l’accessibilité du web ?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641E9-4FD5-A8A0-F799-3630C5E8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2F32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fr-FR" b="0" i="0" dirty="0">
                <a:effectLst/>
                <a:latin typeface="Lato" panose="020F0502020204030203" pitchFamily="34" charset="0"/>
              </a:rPr>
              <a:t>RGAA (</a:t>
            </a:r>
            <a:r>
              <a:rPr lang="fr-FR" b="0" i="0" u="none" strike="noStrike" dirty="0"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Référentiel Général d’Accessibilité pour les Administrations</a:t>
            </a:r>
            <a:r>
              <a:rPr lang="fr-FR" b="0" i="0" dirty="0">
                <a:effectLst/>
                <a:latin typeface="Lato" panose="020F0502020204030203" pitchFamily="34" charset="0"/>
              </a:rPr>
              <a:t>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FR" sz="3200" b="1" i="0" cap="all" dirty="0">
                <a:effectLst/>
                <a:latin typeface="Montserrat" panose="00000500000000000000" pitchFamily="2" charset="0"/>
              </a:rPr>
              <a:t>PERCEPTIBLE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FR" sz="3200" b="1" i="0" cap="all" dirty="0">
                <a:effectLst/>
                <a:latin typeface="Montserrat" panose="00000500000000000000" pitchFamily="2" charset="0"/>
              </a:rPr>
              <a:t>UTILISABLE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FR" sz="3200" b="1" i="0" cap="all" dirty="0">
                <a:effectLst/>
                <a:latin typeface="Montserrat" panose="00000500000000000000" pitchFamily="2" charset="0"/>
              </a:rPr>
              <a:t>COMPRÉHENSIBLE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FR" sz="3200" b="1" i="0" cap="all" dirty="0">
                <a:effectLst/>
                <a:latin typeface="Montserrat" panose="00000500000000000000" pitchFamily="2" charset="0"/>
              </a:rPr>
              <a:t>ROBUSTE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04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7BB0A-C19C-FB38-F2C8-2E4B92FF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Que convient-il de faire en pratique pour répondre à l’accessibilité du web ?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pic>
        <p:nvPicPr>
          <p:cNvPr id="5" name="Espace réservé du contenu 4" descr="Signe pouce en haut avec un remplissage uni">
            <a:extLst>
              <a:ext uri="{FF2B5EF4-FFF2-40B4-BE49-F238E27FC236}">
                <a16:creationId xmlns:a16="http://schemas.microsoft.com/office/drawing/2014/main" id="{B8F14A54-34B1-339E-D741-52EF8AF35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63" y="1639888"/>
            <a:ext cx="914400" cy="914400"/>
          </a:xfrm>
        </p:spPr>
      </p:pic>
      <p:pic>
        <p:nvPicPr>
          <p:cNvPr id="6" name="Espace réservé du contenu 4" descr="Signe pouce en haut avec un remplissage uni">
            <a:extLst>
              <a:ext uri="{FF2B5EF4-FFF2-40B4-BE49-F238E27FC236}">
                <a16:creationId xmlns:a16="http://schemas.microsoft.com/office/drawing/2014/main" id="{E8967054-5587-5E30-C776-76038C35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30238" y="1639888"/>
            <a:ext cx="914400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4185BC-4BE9-2752-2D68-B6EE0DDBB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871" y="2727923"/>
            <a:ext cx="2295103" cy="1402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5C5F50-F2C9-0E43-2298-C3501452C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594" y="2644005"/>
            <a:ext cx="1687244" cy="1486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B26B3DF-DDB5-E73B-4314-E37E73D47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871" y="4736821"/>
            <a:ext cx="2295103" cy="1563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D2E7883-C5E1-2904-3508-16FFD192E7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3594" y="4676994"/>
            <a:ext cx="2295103" cy="1491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65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3614C16-45C2-511C-387F-FBF890FB5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8019" y="1069675"/>
            <a:ext cx="2020245" cy="151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Espace réservé du contenu 4" descr="Signe pouce en haut avec un remplissage uni">
            <a:extLst>
              <a:ext uri="{FF2B5EF4-FFF2-40B4-BE49-F238E27FC236}">
                <a16:creationId xmlns:a16="http://schemas.microsoft.com/office/drawing/2014/main" id="{0A3353FC-0445-684A-6724-4DA0524F6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0872" y="155275"/>
            <a:ext cx="914400" cy="914400"/>
          </a:xfrm>
        </p:spPr>
      </p:pic>
      <p:pic>
        <p:nvPicPr>
          <p:cNvPr id="8" name="Espace réservé du contenu 7" descr="Signe pouce en haut avec un remplissage uni">
            <a:extLst>
              <a:ext uri="{FF2B5EF4-FFF2-40B4-BE49-F238E27FC236}">
                <a16:creationId xmlns:a16="http://schemas.microsoft.com/office/drawing/2014/main" id="{FACCEC35-0EBB-8CC6-F64C-27F146C42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8569" y="86024"/>
            <a:ext cx="914400" cy="914400"/>
          </a:xfrm>
        </p:spPr>
      </p:pic>
      <p:pic>
        <p:nvPicPr>
          <p:cNvPr id="9" name="Espace réservé du contenu 7" descr="Signe pouce en haut avec un remplissage uni">
            <a:extLst>
              <a:ext uri="{FF2B5EF4-FFF2-40B4-BE49-F238E27FC236}">
                <a16:creationId xmlns:a16="http://schemas.microsoft.com/office/drawing/2014/main" id="{5E074455-1851-2F54-A92C-6ABF1807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688936" y="155275"/>
            <a:ext cx="914400" cy="914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A88DD4-56A1-4A22-B1FA-748604D67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544" y="1069675"/>
            <a:ext cx="1840599" cy="1622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0EA792C-1870-4D88-A9D8-99F710F9E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8018" y="3263101"/>
            <a:ext cx="2020244" cy="924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4AE8445-8995-ACE3-E04E-8816E0C08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544" y="3123090"/>
            <a:ext cx="1937357" cy="952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E8DE9BF-C8B2-ADC3-1CFB-488315F93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5272" y="4648023"/>
            <a:ext cx="2090158" cy="1733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3468D8B-7923-F5F2-386B-7957BCED1D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5544" y="4725288"/>
            <a:ext cx="2091475" cy="1733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31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8BB3B-5BA3-29C9-B8E9-32E33155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65614-85C5-B74C-4ECC-173B053B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95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967138_TF45165253" id="{BFAEBDC5-AC5D-412C-B5CF-7F181FBF9E2B}" vid="{C6695D68-4FDA-4E7A-B1F4-98717A0013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circuit</Template>
  <TotalTime>113</TotalTime>
  <Words>111</Words>
  <Application>Microsoft Office PowerPoint</Application>
  <PresentationFormat>Grand écran</PresentationFormat>
  <Paragraphs>20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Lato</vt:lpstr>
      <vt:lpstr>Montserrat</vt:lpstr>
      <vt:lpstr>Tw Cen MT</vt:lpstr>
      <vt:lpstr>Circuit</vt:lpstr>
      <vt:lpstr>Présentation PowerPoint</vt:lpstr>
      <vt:lpstr>sommaire</vt:lpstr>
      <vt:lpstr>Qu’est ce que le « handicap » ? </vt:lpstr>
      <vt:lpstr>Que disent les chiffres ? </vt:lpstr>
      <vt:lpstr>Qu’est-ce que l’accessibilité du web ? </vt:lpstr>
      <vt:lpstr>Quelles sont les obligations légales  concernant l’accessibilité du web ? </vt:lpstr>
      <vt:lpstr>Que convient-il de faire en pratique pour répondre à l’accessibilité du web ?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Jorgelina</dc:creator>
  <cp:lastModifiedBy>Jorgelina</cp:lastModifiedBy>
  <cp:revision>2</cp:revision>
  <dcterms:created xsi:type="dcterms:W3CDTF">2022-11-07T16:17:04Z</dcterms:created>
  <dcterms:modified xsi:type="dcterms:W3CDTF">2022-11-07T18:10:14Z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