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508" r:id="rId3"/>
    <p:sldId id="492" r:id="rId4"/>
    <p:sldId id="509" r:id="rId5"/>
    <p:sldId id="576" r:id="rId6"/>
    <p:sldId id="577" r:id="rId7"/>
    <p:sldId id="512" r:id="rId8"/>
    <p:sldId id="513" r:id="rId9"/>
    <p:sldId id="517" r:id="rId10"/>
    <p:sldId id="519" r:id="rId11"/>
    <p:sldId id="520" r:id="rId12"/>
    <p:sldId id="281" r:id="rId13"/>
    <p:sldId id="282" r:id="rId14"/>
    <p:sldId id="518" r:id="rId15"/>
    <p:sldId id="527" r:id="rId16"/>
    <p:sldId id="522" r:id="rId17"/>
    <p:sldId id="401" r:id="rId18"/>
    <p:sldId id="306" r:id="rId19"/>
    <p:sldId id="316" r:id="rId20"/>
    <p:sldId id="493" r:id="rId21"/>
    <p:sldId id="4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508"/>
            <p14:sldId id="492"/>
          </p14:sldIdLst>
        </p14:section>
        <p14:section name="Course Objectives and Scope" id="{66DCFE1F-60FD-44F2-BE82-706DDBC14898}">
          <p14:sldIdLst>
            <p14:sldId id="509"/>
            <p14:sldId id="576"/>
            <p14:sldId id="577"/>
          </p14:sldIdLst>
        </p14:section>
        <p14:section name="Exam" id="{0E7E490D-AC7F-46F6-B5C0-5E8BBF2C8E97}">
          <p14:sldIdLst>
            <p14:sldId id="512"/>
            <p14:sldId id="513"/>
            <p14:sldId id="517"/>
          </p14:sldIdLst>
        </p14:section>
        <p14:section name="Course Organization" id="{32E99130-8954-48B4-B5E8-7CF0D6537A7F}">
          <p14:sldIdLst>
            <p14:sldId id="519"/>
            <p14:sldId id="520"/>
            <p14:sldId id="281"/>
            <p14:sldId id="282"/>
          </p14:sldIdLst>
        </p14:section>
        <p14:section name="Training Team" id="{ABFB39BF-B43F-4A90-BC4B-98EECE584382}">
          <p14:sldIdLst>
            <p14:sldId id="518"/>
            <p14:sldId id="527"/>
          </p14:sldIdLst>
        </p14:section>
        <p14:section name="Useful Links" id="{D4167A10-8F48-4032-BCD7-FCEAC7D86158}">
          <p14:sldIdLst>
            <p14:sldId id="522"/>
          </p14:sldIdLst>
        </p14:section>
        <p14:section name="Conclusion" id="{E19D07F1-86E2-47E9-B2AB-7ADC4F89DC12}">
          <p14:sldIdLst>
            <p14:sldId id="401"/>
            <p14:sldId id="306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907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4A50D6-95B2-41DA-9F31-E3DA96316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56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3163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1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EA82F3-17C1-4EB5-BC43-30B5F2BBB9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056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9502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softuni.bg/trainings/3556/applications-development-with-c-plus-plus-october-2021" TargetMode="External"/><Relationship Id="rId7" Type="http://schemas.openxmlformats.org/officeDocument/2006/relationships/hyperlink" Target="https://www.facebook.com/groups/ApplicationsDevelopmentwithCplusplusOctober202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softuni.bg/forum/categories/824/cplusplus-applications-developmen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svg"/><Relationship Id="rId18" Type="http://schemas.openxmlformats.org/officeDocument/2006/relationships/hyperlink" Target="https://de.draftkings.com/" TargetMode="External"/><Relationship Id="rId3" Type="http://schemas.openxmlformats.org/officeDocument/2006/relationships/hyperlink" Target="https://www.softwaregroup.com/" TargetMode="External"/><Relationship Id="rId21" Type="http://schemas.openxmlformats.org/officeDocument/2006/relationships/image" Target="../media/image40.png"/><Relationship Id="rId7" Type="http://schemas.openxmlformats.org/officeDocument/2006/relationships/hyperlink" Target="https://www.postbank.bg/" TargetMode="External"/><Relationship Id="rId12" Type="http://schemas.openxmlformats.org/officeDocument/2006/relationships/image" Target="../media/image35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indeavr.com/expertise/software-engineering/enterprise-business-application-integration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jpg"/><Relationship Id="rId11" Type="http://schemas.openxmlformats.org/officeDocument/2006/relationships/hyperlink" Target="https://www.infragistics.com/" TargetMode="External"/><Relationship Id="rId5" Type="http://schemas.openxmlformats.org/officeDocument/2006/relationships/hyperlink" Target="https://www.xs-software.com/" TargetMode="External"/><Relationship Id="rId15" Type="http://schemas.openxmlformats.org/officeDocument/2006/relationships/image" Target="../media/image37.png"/><Relationship Id="rId23" Type="http://schemas.openxmlformats.org/officeDocument/2006/relationships/image" Target="../media/image41.png"/><Relationship Id="rId10" Type="http://schemas.openxmlformats.org/officeDocument/2006/relationships/image" Target="../media/image34.jpg"/><Relationship Id="rId19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hyperlink" Target="https://smartit.bg/" TargetMode="External"/><Relationship Id="rId14" Type="http://schemas.openxmlformats.org/officeDocument/2006/relationships/hyperlink" Target="https://www.coca-colahellenic.com/" TargetMode="External"/><Relationship Id="rId22" Type="http://schemas.openxmlformats.org/officeDocument/2006/relationships/hyperlink" Target="https://www.superhosting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c/CodeItUpwithIvo" TargetMode="External"/><Relationship Id="rId5" Type="http://schemas.openxmlformats.org/officeDocument/2006/relationships/image" Target="../media/image43.png"/><Relationship Id="rId4" Type="http://schemas.openxmlformats.org/officeDocument/2006/relationships/hyperlink" Target="https://virtualracingschool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Development with C++</a:t>
            </a:r>
          </a:p>
        </p:txBody>
      </p:sp>
      <p:pic>
        <p:nvPicPr>
          <p:cNvPr id="8" name="Picture 2" descr="Image result">
            <a:extLst>
              <a:ext uri="{FF2B5EF4-FFF2-40B4-BE49-F238E27FC236}">
                <a16:creationId xmlns:a16="http://schemas.microsoft.com/office/drawing/2014/main" id="{3C9C1286-235B-44A0-BE8A-BD2DD7569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00" y="2193339"/>
            <a:ext cx="2572126" cy="289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5B86A6-5AB8-46D1-B1BA-C6051CAEF8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13610-BB55-4AC3-870F-74733B2668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533400"/>
            <a:ext cx="4419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190405" y="63043"/>
            <a:ext cx="10450593" cy="882654"/>
          </a:xfrm>
        </p:spPr>
        <p:txBody>
          <a:bodyPr>
            <a:noAutofit/>
          </a:bodyPr>
          <a:lstStyle/>
          <a:p>
            <a:r>
              <a:rPr lang="en-US" sz="4000" dirty="0"/>
              <a:t>Course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0727" y="1507179"/>
            <a:ext cx="1359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5</a:t>
            </a:r>
            <a:r>
              <a:rPr lang="en-GB" sz="2000" b="1" dirty="0"/>
              <a:t>-Oct-2021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13970" y="1509772"/>
            <a:ext cx="1787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1</a:t>
            </a:r>
            <a:r>
              <a:rPr lang="en-US" sz="2000" b="1" dirty="0"/>
              <a:t>1-Dec</a:t>
            </a:r>
            <a:r>
              <a:rPr lang="en-GB" sz="2000" b="1" dirty="0"/>
              <a:t>-2021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567520" y="2876044"/>
            <a:ext cx="10862480" cy="339512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</a:rPr>
              <a:t>Applications Development with C++ </a:t>
            </a:r>
            <a:endParaRPr lang="en-GB" sz="2000" b="1" dirty="0">
              <a:solidFill>
                <a:schemeClr val="bg2"/>
              </a:solidFill>
            </a:endParaRPr>
          </a:p>
          <a:p>
            <a:pPr algn="ctr"/>
            <a:endParaRPr lang="en-GB" sz="2000" b="1" dirty="0">
              <a:solidFill>
                <a:schemeClr val="bg2"/>
              </a:solidFill>
            </a:endParaRPr>
          </a:p>
          <a:p>
            <a:pPr algn="ctr"/>
            <a:r>
              <a:rPr lang="en-GB" sz="2000" b="1" dirty="0">
                <a:solidFill>
                  <a:schemeClr val="bg2"/>
                </a:solidFill>
              </a:rPr>
              <a:t>7 weeks * 2 times / week</a:t>
            </a:r>
          </a:p>
          <a:p>
            <a:pPr algn="ctr"/>
            <a:r>
              <a:rPr lang="en-GB" sz="2000" b="1" dirty="0">
                <a:solidFill>
                  <a:schemeClr val="bg2"/>
                </a:solidFill>
              </a:rPr>
              <a:t>12 credits</a:t>
            </a:r>
          </a:p>
          <a:p>
            <a:pPr algn="ctr"/>
            <a:endParaRPr lang="en-GB" sz="2000" b="1" dirty="0">
              <a:solidFill>
                <a:schemeClr val="bg2"/>
              </a:solidFill>
            </a:endParaRPr>
          </a:p>
          <a:p>
            <a:pPr algn="ctr"/>
            <a:r>
              <a:rPr lang="en-GB" sz="2000" b="1" dirty="0">
                <a:solidFill>
                  <a:schemeClr val="bg2"/>
                </a:solidFill>
              </a:rPr>
              <a:t>Start: </a:t>
            </a:r>
            <a:r>
              <a:rPr lang="en-US" sz="2000" b="1" dirty="0">
                <a:solidFill>
                  <a:schemeClr val="bg2"/>
                </a:solidFill>
              </a:rPr>
              <a:t>5</a:t>
            </a:r>
            <a:r>
              <a:rPr lang="en-GB" sz="2000" b="1" dirty="0">
                <a:solidFill>
                  <a:schemeClr val="bg2"/>
                </a:solidFill>
              </a:rPr>
              <a:t>-Oct-2021</a:t>
            </a:r>
          </a:p>
          <a:p>
            <a:pPr algn="ctr"/>
            <a:r>
              <a:rPr lang="en-GB" sz="2000" b="1" dirty="0">
                <a:solidFill>
                  <a:schemeClr val="bg2"/>
                </a:solidFill>
              </a:rPr>
              <a:t>Theoretical Exam: </a:t>
            </a:r>
            <a:r>
              <a:rPr lang="en-US" sz="2000" b="1" dirty="0">
                <a:solidFill>
                  <a:schemeClr val="bg2"/>
                </a:solidFill>
              </a:rPr>
              <a:t>4-Dec</a:t>
            </a:r>
            <a:r>
              <a:rPr lang="en-GB" sz="2000" b="1" dirty="0">
                <a:solidFill>
                  <a:schemeClr val="bg2"/>
                </a:solidFill>
              </a:rPr>
              <a:t>-2021</a:t>
            </a:r>
          </a:p>
          <a:p>
            <a:pPr algn="ctr"/>
            <a:r>
              <a:rPr lang="en-GB" sz="2000" b="1" dirty="0">
                <a:solidFill>
                  <a:schemeClr val="bg2"/>
                </a:solidFill>
              </a:rPr>
              <a:t>Practical Exam: </a:t>
            </a:r>
            <a:r>
              <a:rPr lang="en-US" sz="2000" b="1" dirty="0">
                <a:solidFill>
                  <a:schemeClr val="bg2"/>
                </a:solidFill>
              </a:rPr>
              <a:t>4-Dec</a:t>
            </a:r>
            <a:r>
              <a:rPr lang="en-GB" sz="2000" b="1" dirty="0">
                <a:solidFill>
                  <a:schemeClr val="bg2"/>
                </a:solidFill>
              </a:rPr>
              <a:t>-2021</a:t>
            </a:r>
          </a:p>
          <a:p>
            <a:pPr algn="ctr"/>
            <a:r>
              <a:rPr lang="en-GB" sz="2000" b="1" dirty="0">
                <a:solidFill>
                  <a:schemeClr val="bg2"/>
                </a:solidFill>
              </a:rPr>
              <a:t>Theoretical Exam Retake: </a:t>
            </a:r>
            <a:r>
              <a:rPr lang="bg-BG" sz="2000" b="1" dirty="0">
                <a:solidFill>
                  <a:schemeClr val="bg2"/>
                </a:solidFill>
              </a:rPr>
              <a:t>1</a:t>
            </a:r>
            <a:r>
              <a:rPr lang="en-US" sz="2000" b="1" dirty="0">
                <a:solidFill>
                  <a:schemeClr val="bg2"/>
                </a:solidFill>
              </a:rPr>
              <a:t>1-Dec</a:t>
            </a:r>
            <a:r>
              <a:rPr lang="en-GB" sz="2000" b="1" dirty="0">
                <a:solidFill>
                  <a:schemeClr val="bg2"/>
                </a:solidFill>
              </a:rPr>
              <a:t>-2021</a:t>
            </a:r>
            <a:endParaRPr lang="en-US" sz="2000" b="1" dirty="0">
              <a:solidFill>
                <a:schemeClr val="bg2"/>
              </a:solidFill>
            </a:endParaRPr>
          </a:p>
          <a:p>
            <a:pPr algn="ctr"/>
            <a:r>
              <a:rPr lang="en-GB" sz="2000" b="1" dirty="0">
                <a:solidFill>
                  <a:schemeClr val="bg2"/>
                </a:solidFill>
              </a:rPr>
              <a:t>Practical Exam Retake: </a:t>
            </a:r>
            <a:r>
              <a:rPr lang="bg-BG" sz="2000" b="1" dirty="0">
                <a:solidFill>
                  <a:schemeClr val="bg2"/>
                </a:solidFill>
              </a:rPr>
              <a:t>1</a:t>
            </a:r>
            <a:r>
              <a:rPr lang="en-US" sz="2000" b="1" dirty="0">
                <a:solidFill>
                  <a:schemeClr val="bg2"/>
                </a:solidFill>
              </a:rPr>
              <a:t>1-Dec</a:t>
            </a:r>
            <a:r>
              <a:rPr lang="en-GB" sz="2000" b="1" dirty="0">
                <a:solidFill>
                  <a:schemeClr val="bg2"/>
                </a:solidFill>
              </a:rPr>
              <a:t>-2021</a:t>
            </a:r>
            <a:endParaRPr lang="en-US" sz="2000" b="1" dirty="0">
              <a:solidFill>
                <a:schemeClr val="bg2"/>
              </a:solidFill>
            </a:endParaRP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67520" y="2249542"/>
            <a:ext cx="10862480" cy="945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795133" y="1990562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8056754" y="1507179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4-Dec</a:t>
            </a:r>
            <a:r>
              <a:rPr lang="en-GB" sz="2000" b="1" dirty="0"/>
              <a:t>-2021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E3DA3F-5F09-45F2-9DD1-3ACCD11A32A0}"/>
              </a:ext>
            </a:extLst>
          </p:cNvPr>
          <p:cNvCxnSpPr>
            <a:cxnSpLocks/>
          </p:cNvCxnSpPr>
          <p:nvPr/>
        </p:nvCxnSpPr>
        <p:spPr>
          <a:xfrm>
            <a:off x="8795133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662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Slide Number">
            <a:extLst>
              <a:ext uri="{FF2B5EF4-FFF2-40B4-BE49-F238E27FC236}">
                <a16:creationId xmlns:a16="http://schemas.microsoft.com/office/drawing/2014/main" id="{0212BD41-0204-4982-8218-725B86CAB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5421000" y="2124000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5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756" y="1669547"/>
            <a:ext cx="5207308" cy="520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2605379" y="1831894"/>
            <a:ext cx="2948472" cy="34559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2721000" y="2786253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048019" y="3961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6469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1596693"/>
            <a:ext cx="5207308" cy="52073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406263" y="3907799"/>
            <a:ext cx="2196785" cy="5850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6959276" y="1843712"/>
            <a:ext cx="2948472" cy="34559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7899578" y="2786253"/>
            <a:ext cx="1911099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</a:t>
            </a:r>
            <a:br>
              <a:rPr lang="bg-BG" sz="2400" b="1" dirty="0"/>
            </a:br>
            <a:r>
              <a:rPr lang="bg-BG" sz="2400" b="1" dirty="0"/>
              <a:t>100%</a:t>
            </a:r>
            <a:endParaRPr lang="en-US" sz="2400" b="1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884244-C7EF-4AF3-9687-5614FD5149D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68149" y="1688512"/>
            <a:ext cx="2948472" cy="3455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6DCCBB-120A-47FD-A89F-3688337F21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974785" y="1701009"/>
            <a:ext cx="2948472" cy="3455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C469E8-0124-4BA0-A686-CD244843A761}"/>
              </a:ext>
            </a:extLst>
          </p:cNvPr>
          <p:cNvSpPr txBox="1"/>
          <p:nvPr/>
        </p:nvSpPr>
        <p:spPr>
          <a:xfrm>
            <a:off x="1056000" y="2593506"/>
            <a:ext cx="1959520" cy="128549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00" b="1" dirty="0"/>
              <a:t>Practical </a:t>
            </a:r>
            <a:br>
              <a:rPr lang="en-US" sz="2300" b="1" dirty="0"/>
            </a:br>
            <a:r>
              <a:rPr lang="en-US" sz="2300" b="1" dirty="0"/>
              <a:t>Exam</a:t>
            </a:r>
            <a:br>
              <a:rPr lang="bg-BG" sz="2300" b="1" dirty="0"/>
            </a:br>
            <a:r>
              <a:rPr lang="bg-BG" sz="2300" b="1" dirty="0"/>
              <a:t>100%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277484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Training Team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00" y="954000"/>
            <a:ext cx="1946372" cy="33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0D98FA7C-C871-42EB-8C9D-9AD51F2B9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E9FB0-85E1-4419-BB38-216939029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195388"/>
            <a:ext cx="5635500" cy="5529262"/>
          </a:xfrm>
        </p:spPr>
        <p:txBody>
          <a:bodyPr>
            <a:normAutofit/>
          </a:bodyPr>
          <a:lstStyle/>
          <a:p>
            <a:r>
              <a:rPr lang="ru-RU" sz="3600" dirty="0"/>
              <a:t>Perception Robotics Software Engineer </a:t>
            </a:r>
            <a:endParaRPr lang="en-US" sz="3600" dirty="0"/>
          </a:p>
          <a:p>
            <a:r>
              <a:rPr lang="ru-RU" sz="3600" dirty="0"/>
              <a:t>5+ </a:t>
            </a:r>
            <a:r>
              <a:rPr lang="en-US" sz="3600" dirty="0"/>
              <a:t>years of experience in the </a:t>
            </a:r>
            <a:r>
              <a:rPr lang="ru-RU" sz="3600" dirty="0"/>
              <a:t>gaming </a:t>
            </a:r>
            <a:r>
              <a:rPr lang="en-US" sz="3600" dirty="0"/>
              <a:t>industry and robotics</a:t>
            </a:r>
          </a:p>
          <a:p>
            <a:r>
              <a:rPr lang="en-US" sz="3600" noProof="1"/>
              <a:t>Interested in Game Development and Robotics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4A740E-E736-47BF-BCB7-C4BC9C05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noProof="1"/>
              <a:t>Zhivko Petrov</a:t>
            </a:r>
          </a:p>
        </p:txBody>
      </p:sp>
      <p:pic>
        <p:nvPicPr>
          <p:cNvPr id="7" name="Picture 6" descr="A person in a suit&#10;&#10;Description automatically generated with low confidence">
            <a:extLst>
              <a:ext uri="{FF2B5EF4-FFF2-40B4-BE49-F238E27FC236}">
                <a16:creationId xmlns:a16="http://schemas.microsoft.com/office/drawing/2014/main" id="{28693F8F-537C-4C52-9C6C-813593F1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630" y="1725509"/>
            <a:ext cx="2796370" cy="372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2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67B1701E-30EB-4464-9117-98468ECA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37006" y="1911551"/>
            <a:ext cx="11410569" cy="50947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https://softuni.bg/trainings/3556/applications-development-with-c-plus-plus-october-2021</a:t>
            </a:r>
            <a:endParaRPr lang="en-US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7006" y="3320211"/>
            <a:ext cx="9668539" cy="50947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https://softuni.bg/forum/categories/824/cplusplus-applications-development</a:t>
            </a:r>
            <a:endParaRPr lang="en-US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741" y="5594289"/>
            <a:ext cx="1103696" cy="1103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7661" y="5607939"/>
            <a:ext cx="1033224" cy="1033224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337006" y="4695840"/>
            <a:ext cx="10298539" cy="50947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rgbClr val="FF0000"/>
                </a:solidFill>
                <a:latin typeface="Consolas" pitchFamily="49" charset="0"/>
                <a:hlinkClick r:id="rId7"/>
              </a:rPr>
              <a:t>https://www.facebook.com/groups/ApplicationsDevelopmentwithCplusplusOctober2021</a:t>
            </a:r>
            <a:endParaRPr lang="en-US" b="1" noProof="1">
              <a:solidFill>
                <a:srgbClr val="FF0000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293" y="5593602"/>
            <a:ext cx="1061898" cy="10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8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" descr="Logo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AF62E5C-3C23-4584-BDE7-6E4BD5C13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50" y="2598125"/>
            <a:ext cx="3809789" cy="1583677"/>
          </a:xfrm>
          <a:prstGeom prst="rect">
            <a:avLst/>
          </a:prstGeom>
        </p:spPr>
      </p:pic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SoftUni Diamond Partners</a:t>
            </a:r>
            <a:endParaRPr lang="bg-BG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18" name="Picture 1" descr="Logo, company name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DAC6746-8290-4A8F-8F83-D9D2CC3191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6" y="4281545"/>
            <a:ext cx="2217424" cy="2217424"/>
          </a:xfrm>
          <a:prstGeom prst="rect">
            <a:avLst/>
          </a:prstGeom>
        </p:spPr>
      </p:pic>
      <p:pic>
        <p:nvPicPr>
          <p:cNvPr id="19" name="Picture 6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B21B8F18-2E13-41E7-B73D-7F8307BFC68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0" r="14078"/>
          <a:stretch/>
        </p:blipFill>
        <p:spPr>
          <a:xfrm>
            <a:off x="8685287" y="2660271"/>
            <a:ext cx="3067743" cy="1758210"/>
          </a:xfrm>
          <a:prstGeom prst="rect">
            <a:avLst/>
          </a:prstGeom>
        </p:spPr>
      </p:pic>
      <p:pic>
        <p:nvPicPr>
          <p:cNvPr id="20" name="Picture 7" descr="Logo, company nam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7F4147E-5CB1-40B2-846E-5761FF7702D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8" b="20168"/>
          <a:stretch/>
        </p:blipFill>
        <p:spPr>
          <a:xfrm>
            <a:off x="8451074" y="1324354"/>
            <a:ext cx="3680990" cy="1152112"/>
          </a:xfrm>
          <a:prstGeom prst="rect">
            <a:avLst/>
          </a:prstGeom>
        </p:spPr>
      </p:pic>
      <p:pic>
        <p:nvPicPr>
          <p:cNvPr id="22" name="Graphic 10">
            <a:hlinkClick r:id="rId11"/>
            <a:extLst>
              <a:ext uri="{FF2B5EF4-FFF2-40B4-BE49-F238E27FC236}">
                <a16:creationId xmlns:a16="http://schemas.microsoft.com/office/drawing/2014/main" id="{5A1E508F-C6CB-4D9A-969C-B1A3A42AF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0712" y="1567785"/>
            <a:ext cx="4226852" cy="594226"/>
          </a:xfrm>
          <a:prstGeom prst="rect">
            <a:avLst/>
          </a:prstGeom>
        </p:spPr>
      </p:pic>
      <p:pic>
        <p:nvPicPr>
          <p:cNvPr id="24" name="Picture 13" descr="Text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17C73AA0-41B2-47EE-BD53-AB9EB7E942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07" y="583890"/>
            <a:ext cx="3217091" cy="2414212"/>
          </a:xfrm>
          <a:prstGeom prst="rect">
            <a:avLst/>
          </a:prstGeom>
        </p:spPr>
      </p:pic>
      <p:pic>
        <p:nvPicPr>
          <p:cNvPr id="25" name="Picture 15" descr="Text, 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52A556A1-263D-4511-AD59-755C2920082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106" y="2749253"/>
            <a:ext cx="3594592" cy="1224656"/>
          </a:xfrm>
          <a:prstGeom prst="rect">
            <a:avLst/>
          </a:prstGeom>
        </p:spPr>
      </p:pic>
      <p:pic>
        <p:nvPicPr>
          <p:cNvPr id="26" name="Picture 17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C225AB77-E094-4E2B-BB12-9C4A40924AD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234" y="4515341"/>
            <a:ext cx="3251172" cy="1758210"/>
          </a:xfrm>
          <a:prstGeom prst="rect">
            <a:avLst/>
          </a:prstGeom>
        </p:spPr>
      </p:pic>
      <p:pic>
        <p:nvPicPr>
          <p:cNvPr id="31" name="Picture 4" descr="Background pattern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46857021-465D-4AF3-A5D9-E463341892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131" y="4506963"/>
            <a:ext cx="2697164" cy="1766588"/>
          </a:xfrm>
          <a:prstGeom prst="rect">
            <a:avLst/>
          </a:prstGeom>
        </p:spPr>
      </p:pic>
      <p:pic>
        <p:nvPicPr>
          <p:cNvPr id="32" name="Picture 11" descr="A picture containing logo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5E709AC7-B7B0-49BF-8B4E-F7F901D8F2C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96" y="4719703"/>
            <a:ext cx="2413613" cy="1379207"/>
          </a:xfrm>
          <a:prstGeom prst="rect">
            <a:avLst/>
          </a:prstGeom>
        </p:spPr>
      </p:pic>
      <p:sp>
        <p:nvSpPr>
          <p:cNvPr id="4" name="Правоъгълник: със заоблени ъгли 3">
            <a:extLst>
              <a:ext uri="{FF2B5EF4-FFF2-40B4-BE49-F238E27FC236}">
                <a16:creationId xmlns:a16="http://schemas.microsoft.com/office/drawing/2014/main" id="{4B2E664D-34CE-4624-96B0-08133D588765}"/>
              </a:ext>
            </a:extLst>
          </p:cNvPr>
          <p:cNvSpPr/>
          <p:nvPr/>
        </p:nvSpPr>
        <p:spPr>
          <a:xfrm>
            <a:off x="188142" y="1325262"/>
            <a:ext cx="3584152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3" name="Правоъгълник: със заоблени ъгли 32">
            <a:extLst>
              <a:ext uri="{FF2B5EF4-FFF2-40B4-BE49-F238E27FC236}">
                <a16:creationId xmlns:a16="http://schemas.microsoft.com/office/drawing/2014/main" id="{15D52253-22B4-432B-AE29-46607BA48C1B}"/>
              </a:ext>
            </a:extLst>
          </p:cNvPr>
          <p:cNvSpPr/>
          <p:nvPr/>
        </p:nvSpPr>
        <p:spPr>
          <a:xfrm>
            <a:off x="3944374" y="1316884"/>
            <a:ext cx="4559685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4" name="Правоъгълник: със заоблени ъгли 33">
            <a:extLst>
              <a:ext uri="{FF2B5EF4-FFF2-40B4-BE49-F238E27FC236}">
                <a16:creationId xmlns:a16="http://schemas.microsoft.com/office/drawing/2014/main" id="{A8F1DB11-DA78-4E16-9C9F-90E1E27602EE}"/>
              </a:ext>
            </a:extLst>
          </p:cNvPr>
          <p:cNvSpPr/>
          <p:nvPr/>
        </p:nvSpPr>
        <p:spPr>
          <a:xfrm>
            <a:off x="193258" y="2745941"/>
            <a:ext cx="3751115" cy="131018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5" name="Правоъгълник: със заоблени ъгли 34">
            <a:extLst>
              <a:ext uri="{FF2B5EF4-FFF2-40B4-BE49-F238E27FC236}">
                <a16:creationId xmlns:a16="http://schemas.microsoft.com/office/drawing/2014/main" id="{5B2FDF04-F045-4CE7-A1A3-CD65D4C9EF12}"/>
              </a:ext>
            </a:extLst>
          </p:cNvPr>
          <p:cNvSpPr/>
          <p:nvPr/>
        </p:nvSpPr>
        <p:spPr>
          <a:xfrm>
            <a:off x="8506324" y="2714045"/>
            <a:ext cx="3396056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8" name="Правоъгълник: със заоблени ъгли 37">
            <a:extLst>
              <a:ext uri="{FF2B5EF4-FFF2-40B4-BE49-F238E27FC236}">
                <a16:creationId xmlns:a16="http://schemas.microsoft.com/office/drawing/2014/main" id="{505A8F0D-1FEE-450F-B082-DACD2664D654}"/>
              </a:ext>
            </a:extLst>
          </p:cNvPr>
          <p:cNvSpPr/>
          <p:nvPr/>
        </p:nvSpPr>
        <p:spPr>
          <a:xfrm>
            <a:off x="8683024" y="1314059"/>
            <a:ext cx="3217091" cy="1106649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9" name="Правоъгълник: със заоблени ъгли 38">
            <a:extLst>
              <a:ext uri="{FF2B5EF4-FFF2-40B4-BE49-F238E27FC236}">
                <a16:creationId xmlns:a16="http://schemas.microsoft.com/office/drawing/2014/main" id="{A5395705-B8C4-43E3-B1BF-0CAFF5185132}"/>
              </a:ext>
            </a:extLst>
          </p:cNvPr>
          <p:cNvSpPr/>
          <p:nvPr/>
        </p:nvSpPr>
        <p:spPr>
          <a:xfrm>
            <a:off x="4121736" y="2714045"/>
            <a:ext cx="4214974" cy="132373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0" name="Правоъгълник: със заоблени ъгли 39">
            <a:extLst>
              <a:ext uri="{FF2B5EF4-FFF2-40B4-BE49-F238E27FC236}">
                <a16:creationId xmlns:a16="http://schemas.microsoft.com/office/drawing/2014/main" id="{D7B735E6-CA8E-4143-9716-82D3FC28F074}"/>
              </a:ext>
            </a:extLst>
          </p:cNvPr>
          <p:cNvSpPr/>
          <p:nvPr/>
        </p:nvSpPr>
        <p:spPr>
          <a:xfrm>
            <a:off x="5759114" y="4311804"/>
            <a:ext cx="3411520" cy="2187165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1" name="Правоъгълник: със заоблени ъгли 40">
            <a:extLst>
              <a:ext uri="{FF2B5EF4-FFF2-40B4-BE49-F238E27FC236}">
                <a16:creationId xmlns:a16="http://schemas.microsoft.com/office/drawing/2014/main" id="{98058E56-E475-47D9-89C2-C8CB0E5D652F}"/>
              </a:ext>
            </a:extLst>
          </p:cNvPr>
          <p:cNvSpPr/>
          <p:nvPr/>
        </p:nvSpPr>
        <p:spPr>
          <a:xfrm>
            <a:off x="2520745" y="4306789"/>
            <a:ext cx="3125454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2" name="Правоъгълник: със заоблени ъгли 41">
            <a:extLst>
              <a:ext uri="{FF2B5EF4-FFF2-40B4-BE49-F238E27FC236}">
                <a16:creationId xmlns:a16="http://schemas.microsoft.com/office/drawing/2014/main" id="{9FC8187E-1E0E-420C-B164-CB0C0142FE9A}"/>
              </a:ext>
            </a:extLst>
          </p:cNvPr>
          <p:cNvSpPr/>
          <p:nvPr/>
        </p:nvSpPr>
        <p:spPr>
          <a:xfrm>
            <a:off x="190407" y="4311804"/>
            <a:ext cx="2217424" cy="2195196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43" name="Правоъгълник: със заоблени ъгли 42">
            <a:extLst>
              <a:ext uri="{FF2B5EF4-FFF2-40B4-BE49-F238E27FC236}">
                <a16:creationId xmlns:a16="http://schemas.microsoft.com/office/drawing/2014/main" id="{72C8EE5E-79E5-4B38-8344-E06DA495F6FF}"/>
              </a:ext>
            </a:extLst>
          </p:cNvPr>
          <p:cNvSpPr/>
          <p:nvPr/>
        </p:nvSpPr>
        <p:spPr>
          <a:xfrm>
            <a:off x="9293221" y="4305610"/>
            <a:ext cx="2606893" cy="2192180"/>
          </a:xfrm>
          <a:prstGeom prst="roundRect">
            <a:avLst/>
          </a:prstGeom>
          <a:noFill/>
          <a:ln w="28575" cap="flat" cmpd="sng" algn="ctr">
            <a:solidFill>
              <a:srgbClr val="44546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6930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5780416" y="4332303"/>
            <a:ext cx="4529584" cy="1333523"/>
            <a:chOff x="3038088" y="1783523"/>
            <a:chExt cx="5116680" cy="1532977"/>
          </a:xfrm>
          <a:noFill/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38088" y="1783523"/>
              <a:ext cx="5116680" cy="1532977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1993177"/>
              <a:ext cx="4632796" cy="1170001"/>
            </a:xfrm>
            <a:prstGeom prst="rect">
              <a:avLst/>
            </a:prstGeom>
            <a:grpFill/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5742425" y="1050083"/>
            <a:ext cx="4529584" cy="3991238"/>
            <a:chOff x="7131000" y="2127260"/>
            <a:chExt cx="4205552" cy="3753000"/>
          </a:xfrm>
          <a:noFill/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59045"/>
              <a:ext cx="4205552" cy="2051474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hlinkClick r:id="rId4"/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60877" y="2127260"/>
              <a:ext cx="3753000" cy="3753000"/>
            </a:xfrm>
            <a:prstGeom prst="rect">
              <a:avLst/>
            </a:prstGeom>
            <a:grp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CF38BC-F2EC-489B-BE10-CDDD29031FBC}"/>
              </a:ext>
            </a:extLst>
          </p:cNvPr>
          <p:cNvGrpSpPr/>
          <p:nvPr/>
        </p:nvGrpSpPr>
        <p:grpSpPr>
          <a:xfrm>
            <a:off x="1562470" y="1934669"/>
            <a:ext cx="3923458" cy="3731157"/>
            <a:chOff x="7670307" y="1597980"/>
            <a:chExt cx="3195961" cy="3250923"/>
          </a:xfrm>
          <a:noFill/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6196F9E-CBF6-443C-979A-4C909EC7E6C1}"/>
                </a:ext>
              </a:extLst>
            </p:cNvPr>
            <p:cNvSpPr/>
            <p:nvPr/>
          </p:nvSpPr>
          <p:spPr bwMode="auto">
            <a:xfrm>
              <a:off x="7670307" y="1597980"/>
              <a:ext cx="3195961" cy="3250923"/>
            </a:xfrm>
            <a:prstGeom prst="round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7">
              <a:hlinkClick r:id="rId6"/>
              <a:extLst>
                <a:ext uri="{FF2B5EF4-FFF2-40B4-BE49-F238E27FC236}">
                  <a16:creationId xmlns:a16="http://schemas.microsoft.com/office/drawing/2014/main" id="{19D59668-3C9A-4BAE-83AF-92CB45919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30590" y="1885744"/>
              <a:ext cx="2675393" cy="2675393"/>
            </a:xfrm>
            <a:prstGeom prst="rect">
              <a:avLst/>
            </a:prstGeom>
            <a:grpFill/>
            <a:ln w="28575">
              <a:solidFill>
                <a:srgbClr val="44546A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Course Objectives</a:t>
            </a:r>
          </a:p>
          <a:p>
            <a:pPr lvl="1"/>
            <a:r>
              <a:rPr lang="en-US" dirty="0"/>
              <a:t>Course Scope</a:t>
            </a:r>
            <a:endParaRPr lang="bg-BG" dirty="0"/>
          </a:p>
          <a:p>
            <a:r>
              <a:rPr lang="en-US" dirty="0"/>
              <a:t>Exam</a:t>
            </a:r>
          </a:p>
          <a:p>
            <a:r>
              <a:rPr lang="en-US" dirty="0"/>
              <a:t>Course Organization</a:t>
            </a:r>
          </a:p>
          <a:p>
            <a:pPr lvl="1"/>
            <a:r>
              <a:rPr lang="en-US" dirty="0"/>
              <a:t>Course Infrastructure</a:t>
            </a:r>
          </a:p>
          <a:p>
            <a:pPr lvl="1"/>
            <a:r>
              <a:rPr lang="en-US" dirty="0"/>
              <a:t>Evaluation Criteria</a:t>
            </a:r>
          </a:p>
          <a:p>
            <a:r>
              <a:rPr lang="en-US" dirty="0"/>
              <a:t>Training Team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05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#app-dev-cpp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80" y="1314000"/>
            <a:ext cx="4773440" cy="2757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201DD1-243B-41A6-AD03-EC3F1CDF12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Curriculum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482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B7EEB2-BC1A-423C-B421-513DA55D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FC873-30A3-48CA-83FD-8CDD5E00D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6000" y="1121143"/>
            <a:ext cx="11029237" cy="55465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Ubuntu basics, </a:t>
            </a:r>
            <a:r>
              <a:rPr lang="en-US" dirty="0" err="1"/>
              <a:t>CMake</a:t>
            </a:r>
            <a:r>
              <a:rPr lang="en-US" dirty="0"/>
              <a:t> tool and SDL2 library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SDL2 library runtime. Window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Mouse and Keyboard events. The main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 layering and Hardware Accelerated Rendering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Scaling and Alpha Blending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Texts and Colors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Improved encapsulation – Managers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EB362D-0730-4883-88FB-C00DCBC7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Development with C++ - The Curriculum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669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B7EEB2-BC1A-423C-B421-513DA55D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FC873-30A3-48CA-83FD-8CDD5E00D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6000" y="1121143"/>
            <a:ext cx="11029237" cy="55465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dirty="0"/>
              <a:t>Sprite animations, rotation and flipping effects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Buttons &amp; Timers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Game (1/4) - Object Layout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Game (2/4) - Core Logic and Utilities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Game (3/4) – Features and Animations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Game (4/4) - Performance optimizations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US" dirty="0"/>
              <a:t>Final project assignment preparation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EB362D-0730-4883-88FB-C00DCBC7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Development with C++ - The Curriculum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8017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Exam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14000"/>
            <a:ext cx="2709000" cy="27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>
            <a:normAutofit/>
          </a:bodyPr>
          <a:lstStyle/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Calibri"/>
              </a:rPr>
              <a:t>Project</a:t>
            </a:r>
            <a:r>
              <a:rPr lang="en-US" dirty="0">
                <a:solidFill>
                  <a:schemeClr val="tx2"/>
                </a:solidFill>
                <a:sym typeface="Calibri"/>
              </a:rPr>
              <a:t> – upload in the course page 4 days before the </a:t>
            </a:r>
            <a:r>
              <a:rPr lang="en-US" b="1" dirty="0">
                <a:solidFill>
                  <a:schemeClr val="tx2"/>
                </a:solidFill>
                <a:sym typeface="Calibri"/>
              </a:rPr>
              <a:t>Project Defense </a:t>
            </a:r>
            <a:r>
              <a:rPr lang="en-US" dirty="0">
                <a:solidFill>
                  <a:schemeClr val="tx2"/>
                </a:solidFill>
                <a:sym typeface="Calibri"/>
              </a:rPr>
              <a:t>date</a:t>
            </a:r>
            <a:endParaRPr lang="en-US" dirty="0"/>
          </a:p>
          <a:p>
            <a:pPr lvl="1"/>
            <a:r>
              <a:rPr lang="en-US" dirty="0"/>
              <a:t>Upload due date (Regular): </a:t>
            </a:r>
            <a:r>
              <a:rPr lang="en-US" b="1" dirty="0"/>
              <a:t>30 Nov 2021</a:t>
            </a:r>
          </a:p>
          <a:p>
            <a:pPr lvl="1"/>
            <a:r>
              <a:rPr lang="en-US" dirty="0"/>
              <a:t>Upload due date (Retake): </a:t>
            </a:r>
            <a:r>
              <a:rPr lang="en-US" b="1" dirty="0"/>
              <a:t>7 Dec 2021</a:t>
            </a:r>
          </a:p>
          <a:p>
            <a:pPr>
              <a:buClr>
                <a:schemeClr val="tx1"/>
              </a:buClr>
            </a:pPr>
            <a:r>
              <a:rPr lang="en-US" dirty="0"/>
              <a:t>Project Defense in Discord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Support in Discord and sli.do during the exam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 - Project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763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1675" cy="5546589"/>
          </a:xfrm>
        </p:spPr>
        <p:txBody>
          <a:bodyPr>
            <a:normAutofit/>
          </a:bodyPr>
          <a:lstStyle/>
          <a:p>
            <a:r>
              <a:rPr lang="en-GB" sz="3200" dirty="0"/>
              <a:t>You will have </a:t>
            </a:r>
            <a:r>
              <a:rPr lang="en-GB" sz="3200" b="1" dirty="0">
                <a:solidFill>
                  <a:schemeClr val="bg1"/>
                </a:solidFill>
              </a:rPr>
              <a:t>30 minutes </a:t>
            </a:r>
            <a:r>
              <a:rPr lang="en-GB" sz="3200" dirty="0"/>
              <a:t>once you enter</a:t>
            </a:r>
            <a:endParaRPr lang="bg-BG" sz="3200" dirty="0"/>
          </a:p>
          <a:p>
            <a:pPr lvl="1"/>
            <a:r>
              <a:rPr lang="en-US" sz="3000" dirty="0"/>
              <a:t>Multiple-choice with </a:t>
            </a:r>
            <a:r>
              <a:rPr lang="en-US" sz="3000" b="1" dirty="0">
                <a:solidFill>
                  <a:schemeClr val="bg1"/>
                </a:solidFill>
              </a:rPr>
              <a:t>1 or more</a:t>
            </a:r>
            <a:r>
              <a:rPr lang="en-US" sz="3000" dirty="0"/>
              <a:t> correct answers</a:t>
            </a:r>
            <a:endParaRPr lang="en-GB" sz="3000" dirty="0"/>
          </a:p>
          <a:p>
            <a:pPr lvl="1"/>
            <a:r>
              <a:rPr lang="en-US" sz="3000" dirty="0"/>
              <a:t>English</a:t>
            </a:r>
            <a:endParaRPr lang="en-GB" sz="3000" dirty="0"/>
          </a:p>
          <a:p>
            <a:r>
              <a:rPr lang="en-GB" sz="3200" dirty="0"/>
              <a:t>Automated quiz system</a:t>
            </a:r>
          </a:p>
          <a:p>
            <a:r>
              <a:rPr lang="en-GB" sz="3200" dirty="0"/>
              <a:t>Available </a:t>
            </a:r>
            <a:r>
              <a:rPr lang="en-US" sz="3200" dirty="0"/>
              <a:t>during the </a:t>
            </a:r>
            <a:r>
              <a:rPr lang="en-US" sz="3200" b="1" dirty="0">
                <a:solidFill>
                  <a:schemeClr val="bg1"/>
                </a:solidFill>
              </a:rPr>
              <a:t>project defense time scope</a:t>
            </a:r>
          </a:p>
          <a:p>
            <a:r>
              <a:rPr lang="en-GB" sz="3000" dirty="0"/>
              <a:t>You can submit your answers just </a:t>
            </a:r>
            <a:r>
              <a:rPr lang="en-GB" sz="3000" b="1" dirty="0">
                <a:solidFill>
                  <a:schemeClr val="bg1"/>
                </a:solidFill>
              </a:rPr>
              <a:t>one time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GB" sz="3000" dirty="0"/>
              <a:t>You can </a:t>
            </a:r>
            <a:r>
              <a:rPr lang="en-US" sz="3000" dirty="0"/>
              <a:t>navigate through</a:t>
            </a:r>
            <a:r>
              <a:rPr lang="en-GB" sz="3000" dirty="0"/>
              <a:t> </a:t>
            </a:r>
            <a:r>
              <a:rPr lang="en-GB" sz="3000"/>
              <a:t>the questions</a:t>
            </a:r>
            <a:endParaRPr lang="en-GB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Theoretical Exam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56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4046</TotalTime>
  <Words>730</Words>
  <Application>Microsoft Office PowerPoint</Application>
  <PresentationFormat>Widescreen</PresentationFormat>
  <Paragraphs>136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Wingdings 2</vt:lpstr>
      <vt:lpstr>SoftUni</vt:lpstr>
      <vt:lpstr>Applications Development with C++</vt:lpstr>
      <vt:lpstr>Table of Contents</vt:lpstr>
      <vt:lpstr>Have a Question?</vt:lpstr>
      <vt:lpstr>Course Curriculum</vt:lpstr>
      <vt:lpstr>Applications Development with C++ - The Curriculum</vt:lpstr>
      <vt:lpstr>Applications Development with C++ - The Curriculum</vt:lpstr>
      <vt:lpstr>Exam</vt:lpstr>
      <vt:lpstr>Practical Exam - Project</vt:lpstr>
      <vt:lpstr>Theoretical Exam</vt:lpstr>
      <vt:lpstr>Course Organization</vt:lpstr>
      <vt:lpstr>Course Timeline</vt:lpstr>
      <vt:lpstr>SoftUni Certificate</vt:lpstr>
      <vt:lpstr>CPE Certificate</vt:lpstr>
      <vt:lpstr>Training Team</vt:lpstr>
      <vt:lpstr>Zhivko Petrov</vt:lpstr>
      <vt:lpstr>Course Web Site, Forum and FB Group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Lazarina Rabadzhieva</cp:lastModifiedBy>
  <cp:revision>44</cp:revision>
  <dcterms:created xsi:type="dcterms:W3CDTF">2018-05-23T13:08:44Z</dcterms:created>
  <dcterms:modified xsi:type="dcterms:W3CDTF">2021-10-05T13:39:55Z</dcterms:modified>
  <cp:category>computer programming;programming;software development;software engineering</cp:category>
</cp:coreProperties>
</file>