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64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8138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45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24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0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2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7DD126-3391-46F2-89F1-D63CE27ACAC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80203-35D2-41CE-A53B-F0F8DC92D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4DCE-7474-0B0A-2E44-83435FE07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1741-F434-74DD-C01A-B95E65D7D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Georgina Osoro</a:t>
            </a:r>
          </a:p>
        </p:txBody>
      </p:sp>
    </p:spTree>
    <p:extLst>
      <p:ext uri="{BB962C8B-B14F-4D97-AF65-F5344CB8AC3E}">
        <p14:creationId xmlns:p14="http://schemas.microsoft.com/office/powerpoint/2010/main" val="103531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185E-476C-BEA7-87E0-6763E3B1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Health Information System (HIS)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EAC66-EC65-A7CE-E397-60EA09402DF2}"/>
              </a:ext>
            </a:extLst>
          </p:cNvPr>
          <p:cNvSpPr txBox="1"/>
          <p:nvPr/>
        </p:nvSpPr>
        <p:spPr>
          <a:xfrm>
            <a:off x="1012371" y="2786743"/>
            <a:ext cx="10450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Goal: Simplify program registration, client enrollment, and health program tracking</a:t>
            </a:r>
          </a:p>
        </p:txBody>
      </p:sp>
    </p:spTree>
    <p:extLst>
      <p:ext uri="{BB962C8B-B14F-4D97-AF65-F5344CB8AC3E}">
        <p14:creationId xmlns:p14="http://schemas.microsoft.com/office/powerpoint/2010/main" val="285831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7FBE-6688-9CD5-A4F6-3BA5FD10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07" y="253992"/>
            <a:ext cx="5092906" cy="157480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8144837-3989-FDD1-3FC1-E353B13B15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296" r="30296"/>
          <a:stretch>
            <a:fillRect/>
          </a:stretch>
        </p:blipFill>
        <p:spPr>
          <a:xfrm>
            <a:off x="8284029" y="1567542"/>
            <a:ext cx="32004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08CD8-7C5C-A8F6-3C05-96DAFBBC0C08}"/>
              </a:ext>
            </a:extLst>
          </p:cNvPr>
          <p:cNvSpPr txBox="1"/>
          <p:nvPr/>
        </p:nvSpPr>
        <p:spPr>
          <a:xfrm>
            <a:off x="435428" y="2286000"/>
            <a:ext cx="7848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Inefficiencies in Manual Processes:</a:t>
            </a:r>
            <a:r>
              <a:rPr lang="en-US" sz="2400" b="0" i="0" dirty="0">
                <a:effectLst/>
              </a:rPr>
              <a:t> Exposing the weaknesses of traditional, paper-based processes that hinder timely and accurate service delivery.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Centralized Data Management Challenges:</a:t>
            </a:r>
            <a:r>
              <a:rPr lang="en-US" sz="2400" b="0" i="0" dirty="0">
                <a:effectLst/>
              </a:rPr>
              <a:t> Discussing the complications inherent in managing disparate health program data within centralized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Demand for Modern Solutions:</a:t>
            </a:r>
            <a:r>
              <a:rPr lang="en-US" sz="2400" b="0" i="0" dirty="0">
                <a:effectLst/>
              </a:rPr>
              <a:t> Articulating the pressing need for a contemporary, web-based infrastructure that meets today’s healthcare demands.</a:t>
            </a:r>
          </a:p>
        </p:txBody>
      </p:sp>
    </p:spTree>
    <p:extLst>
      <p:ext uri="{BB962C8B-B14F-4D97-AF65-F5344CB8AC3E}">
        <p14:creationId xmlns:p14="http://schemas.microsoft.com/office/powerpoint/2010/main" val="346886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335E-E379-1686-AC44-73C1D162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13E3AB-7185-C34B-206D-78F16B71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8375"/>
            <a:ext cx="8946541" cy="4195481"/>
          </a:xfrm>
        </p:spPr>
        <p:txBody>
          <a:bodyPr/>
          <a:lstStyle/>
          <a:p>
            <a:pPr algn="ctr">
              <a:buNone/>
            </a:pPr>
            <a:r>
              <a:rPr lang="en-US" b="1" i="0" dirty="0">
                <a:effectLst/>
                <a:latin typeface="+mn-lt"/>
              </a:rPr>
              <a:t>Leveraging Modern Frameworks</a:t>
            </a:r>
          </a:p>
          <a:p>
            <a:pPr algn="ctr">
              <a:buNone/>
            </a:pPr>
            <a:r>
              <a:rPr lang="en-US" b="0" i="0" dirty="0">
                <a:effectLst/>
                <a:latin typeface="+mn-lt"/>
              </a:rPr>
              <a:t>Utilizing Laravel for robust backend management and Vue 3 combined with </a:t>
            </a:r>
            <a:r>
              <a:rPr lang="en-US" b="0" i="0" dirty="0" err="1">
                <a:effectLst/>
                <a:latin typeface="+mn-lt"/>
              </a:rPr>
              <a:t>InertiaJS</a:t>
            </a:r>
            <a:r>
              <a:rPr lang="en-US" b="0" i="0" dirty="0">
                <a:effectLst/>
                <a:latin typeface="+mn-lt"/>
              </a:rPr>
              <a:t> for a reactive front-end experience, enhancing user engagement and efficiency.</a:t>
            </a:r>
          </a:p>
          <a:p>
            <a:pPr algn="ctr">
              <a:buNone/>
            </a:pPr>
            <a:r>
              <a:rPr lang="en-US" b="1" i="0" dirty="0">
                <a:effectLst/>
                <a:latin typeface="+mn-lt"/>
              </a:rPr>
              <a:t>Modular API Integration</a:t>
            </a:r>
          </a:p>
          <a:p>
            <a:pPr algn="ctr">
              <a:buNone/>
            </a:pPr>
            <a:r>
              <a:rPr lang="en-US" b="0" i="0" dirty="0">
                <a:effectLst/>
                <a:latin typeface="+mn-lt"/>
              </a:rPr>
              <a:t>Employing RESTful APIs to provide flexible and scalable integration opportunities with existing systems and future developments.</a:t>
            </a:r>
          </a:p>
          <a:p>
            <a:pPr algn="ctr">
              <a:buNone/>
            </a:pPr>
            <a:r>
              <a:rPr lang="en-US" b="1" i="0" dirty="0">
                <a:effectLst/>
                <a:latin typeface="+mn-lt"/>
              </a:rPr>
              <a:t>User-Centered Design Principles</a:t>
            </a:r>
          </a:p>
          <a:p>
            <a:pPr marL="0" indent="0" algn="ctr">
              <a:buNone/>
            </a:pPr>
            <a:r>
              <a:rPr lang="en-US" b="0" i="0" dirty="0">
                <a:effectLst/>
                <a:latin typeface="+mn-lt"/>
              </a:rPr>
              <a:t>Implementing responsive and intuitive interfaces using </a:t>
            </a:r>
            <a:r>
              <a:rPr lang="en-US" b="0" i="0" dirty="0" err="1">
                <a:effectLst/>
                <a:latin typeface="+mn-lt"/>
              </a:rPr>
              <a:t>TailwindCSS</a:t>
            </a:r>
            <a:r>
              <a:rPr lang="en-US" b="0" i="0" dirty="0">
                <a:effectLst/>
                <a:latin typeface="+mn-lt"/>
              </a:rPr>
              <a:t> for ease of access and user satisfaction throughout the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4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FE29-A64E-88B6-A3A9-AC854356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41" y="112478"/>
            <a:ext cx="5092906" cy="1574808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DE6CEEE-2E58-88AC-76B7-F840715F50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296" r="30296"/>
          <a:stretch>
            <a:fillRect/>
          </a:stretch>
        </p:blipFill>
        <p:spPr>
          <a:xfrm>
            <a:off x="7591803" y="1687286"/>
            <a:ext cx="3200400" cy="4572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BDCE3-6922-7F94-453F-56D3317DE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141" y="1992084"/>
            <a:ext cx="6222602" cy="4419601"/>
          </a:xfrm>
        </p:spPr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500" b="1" i="0" dirty="0">
                <a:effectLst/>
                <a:latin typeface="+mn-lt"/>
              </a:rPr>
              <a:t>Sidebar Navigation Structure:</a:t>
            </a:r>
            <a:r>
              <a:rPr lang="en-US" sz="5500" b="0" i="0" dirty="0">
                <a:effectLst/>
                <a:latin typeface="+mn-lt"/>
              </a:rPr>
              <a:t> Developing an easily navigable system that allows users to access all functionalities efficiently without barriers.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500" b="1" i="0" dirty="0">
                <a:effectLst/>
                <a:latin typeface="+mn-lt"/>
              </a:rPr>
              <a:t>Comprehensive Programs Module:</a:t>
            </a:r>
            <a:r>
              <a:rPr lang="en-US" sz="5500" b="0" i="0" dirty="0">
                <a:effectLst/>
                <a:latin typeface="+mn-lt"/>
              </a:rPr>
              <a:t> A dedicated module for creating, editing, deletion, and viewing programs intended for ease of administration.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500" b="1" i="0" dirty="0">
                <a:effectLst/>
                <a:latin typeface="+mn-lt"/>
              </a:rPr>
              <a:t>Clients Module Management:</a:t>
            </a:r>
            <a:r>
              <a:rPr lang="en-US" sz="5500" b="0" i="0" dirty="0">
                <a:effectLst/>
                <a:latin typeface="+mn-lt"/>
              </a:rPr>
              <a:t> Facilitating smooth client enrollment and management functionalities to streamline user interactions with programs.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500" b="1" i="0" dirty="0">
                <a:effectLst/>
                <a:latin typeface="+mn-lt"/>
              </a:rPr>
              <a:t>Security in Authentication:</a:t>
            </a:r>
            <a:r>
              <a:rPr lang="en-US" sz="5500" b="0" i="0" dirty="0">
                <a:effectLst/>
                <a:latin typeface="+mn-lt"/>
              </a:rPr>
              <a:t> Incorporating secure authentication processes to safeguard sensitive user information and maintain data integrity.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7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F512-59E9-DC9D-E9AB-71A36BFF9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54" y="707571"/>
            <a:ext cx="8825659" cy="1295400"/>
          </a:xfrm>
        </p:spPr>
        <p:txBody>
          <a:bodyPr/>
          <a:lstStyle/>
          <a:p>
            <a:r>
              <a:rPr lang="en-US" dirty="0"/>
              <a:t>Technology stack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A769B2-2F98-16FF-7220-B4904084FE6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34468" y="2601917"/>
            <a:ext cx="10862875" cy="3929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+mn-lt"/>
              </a:rPr>
              <a:t>Frontend Technologies:</a:t>
            </a:r>
            <a:r>
              <a:rPr lang="en-US" sz="1800" b="0" i="0" dirty="0">
                <a:effectLst/>
                <a:latin typeface="+mn-lt"/>
              </a:rPr>
              <a:t> Utilizing Vue 3 alongside Inertia.js for a rich, interactive user interface that enhances usability and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+mn-lt"/>
              </a:rPr>
              <a:t>Backend Development:</a:t>
            </a:r>
            <a:r>
              <a:rPr lang="en-US" sz="1800" b="0" i="0" dirty="0">
                <a:effectLst/>
                <a:latin typeface="+mn-lt"/>
              </a:rPr>
              <a:t> Employing Laravel 10 as a powerful backend framework that provides excellent functionality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+mn-lt"/>
              </a:rPr>
              <a:t>Robust Database Management:</a:t>
            </a:r>
            <a:r>
              <a:rPr lang="en-US" sz="1800" b="0" i="0" dirty="0">
                <a:effectLst/>
                <a:latin typeface="+mn-lt"/>
              </a:rPr>
              <a:t> Integrating MySQL database for effective data management and rapid query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+mn-lt"/>
              </a:rPr>
              <a:t>Responsive Design:</a:t>
            </a:r>
            <a:r>
              <a:rPr lang="en-US" sz="1800" b="0" i="0" dirty="0">
                <a:effectLst/>
                <a:latin typeface="+mn-lt"/>
              </a:rPr>
              <a:t> Applying </a:t>
            </a:r>
            <a:r>
              <a:rPr lang="en-US" sz="1800" b="0" i="0" dirty="0" err="1">
                <a:effectLst/>
                <a:latin typeface="+mn-lt"/>
              </a:rPr>
              <a:t>TailwindCSS</a:t>
            </a:r>
            <a:r>
              <a:rPr lang="en-US" sz="1800" b="0" i="0" dirty="0">
                <a:effectLst/>
                <a:latin typeface="+mn-lt"/>
              </a:rPr>
              <a:t> to ensure a fluid user experience across a variety of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+mn-lt"/>
              </a:rPr>
              <a:t>Version Control with GitHub:</a:t>
            </a:r>
            <a:r>
              <a:rPr lang="en-US" sz="1800" b="0" i="0" dirty="0">
                <a:effectLst/>
                <a:latin typeface="+mn-lt"/>
              </a:rPr>
              <a:t> Leveraging GitHub for hosting and version control to streamline development workflow and team collaboration.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9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F1B0-3E9A-48FD-BBA1-63B07E6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25" y="555171"/>
            <a:ext cx="8825659" cy="126274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030BF-3463-96B9-37E1-E89C2A03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177143"/>
            <a:ext cx="8825659" cy="4288971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Program Registration and Editing Capabilities:</a:t>
            </a:r>
            <a:r>
              <a:rPr lang="en-US" sz="2200" b="0" i="0" dirty="0">
                <a:effectLst/>
                <a:latin typeface="+mn-lt"/>
              </a:rPr>
              <a:t> Enabling seamless creation, modification, and management of programs to cater to diverse healthcare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Client Enrollment Processes:</a:t>
            </a:r>
            <a:r>
              <a:rPr lang="en-US" sz="2200" b="0" i="0" dirty="0">
                <a:effectLst/>
                <a:latin typeface="+mn-lt"/>
              </a:rPr>
              <a:t> Facilitating the effective management and enrollment of clients into relevant health programs, enhancing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Real-time Success/Error Notification:</a:t>
            </a:r>
            <a:r>
              <a:rPr lang="en-US" sz="2200" b="0" i="0" dirty="0">
                <a:effectLst/>
                <a:latin typeface="+mn-lt"/>
              </a:rPr>
              <a:t> Providing immediate feedback during transactions to enhance user experience and reduce ambiguity.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Comprehensive API Documentation:</a:t>
            </a:r>
            <a:r>
              <a:rPr lang="en-US" sz="2200" b="0" i="0" dirty="0">
                <a:effectLst/>
                <a:latin typeface="+mn-lt"/>
              </a:rPr>
              <a:t> Offering developers necessary documentation for effective API usage, facilitating third-party integrations and enhancements.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effectLst/>
                <a:latin typeface="+mn-lt"/>
              </a:rPr>
              <a:t>Mobile-Responsive Layout Features:</a:t>
            </a:r>
            <a:r>
              <a:rPr lang="en-US" sz="2200" b="0" i="0" dirty="0">
                <a:effectLst/>
                <a:latin typeface="+mn-lt"/>
              </a:rPr>
              <a:t> Designed to function adaptively on various devices, ensuring efficiency on smartphones and tablets.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5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9B8583-D6BA-1252-A8D2-0C80C01E8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615" y="402771"/>
            <a:ext cx="3401064" cy="1447800"/>
          </a:xfrm>
        </p:spPr>
        <p:txBody>
          <a:bodyPr/>
          <a:lstStyle/>
          <a:p>
            <a:r>
              <a:rPr lang="en-US" sz="4400" b="0" i="0" dirty="0">
                <a:solidFill>
                  <a:schemeClr val="tx1"/>
                </a:solidFill>
                <a:effectLst/>
              </a:rPr>
              <a:t>Solution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77498-7E8B-D135-F37B-D7225CE23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0426" y="2282140"/>
            <a:ext cx="5195888" cy="2925092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803901-C27C-DF49-3AC8-D6A0E39E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5686" y="2024744"/>
            <a:ext cx="6161314" cy="4550228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300" b="1" i="0" dirty="0">
                <a:effectLst/>
                <a:latin typeface="+mn-lt"/>
              </a:rPr>
              <a:t>Centralized Program Management Platform:</a:t>
            </a:r>
            <a:r>
              <a:rPr lang="en-US" sz="2300" b="0" i="0" dirty="0">
                <a:effectLst/>
                <a:latin typeface="+mn-lt"/>
              </a:rPr>
              <a:t> Offering a unified digital solution that encapsulates all necessary functionalities for health program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1" i="0" dirty="0">
                <a:effectLst/>
                <a:latin typeface="+mn-lt"/>
              </a:rPr>
              <a:t>Reduction in Manual Errors:</a:t>
            </a:r>
            <a:r>
              <a:rPr lang="en-US" sz="2300" b="0" i="0" dirty="0">
                <a:effectLst/>
                <a:latin typeface="+mn-lt"/>
              </a:rPr>
              <a:t> Minimizing paperwork leads to a decrease in human error rates, establishing a more reliable data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1" i="0" dirty="0">
                <a:effectLst/>
                <a:latin typeface="+mn-lt"/>
              </a:rPr>
              <a:t>Rapid Data Retrieval:</a:t>
            </a:r>
            <a:r>
              <a:rPr lang="en-US" sz="2300" b="0" i="0" dirty="0">
                <a:effectLst/>
                <a:latin typeface="+mn-lt"/>
              </a:rPr>
              <a:t> Enabling faster, more efficient access to information and smoother reporting processes for improved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300" b="1" i="0" dirty="0">
                <a:effectLst/>
                <a:latin typeface="+mn-lt"/>
              </a:rPr>
              <a:t>Scalability for Future Growth:</a:t>
            </a:r>
            <a:r>
              <a:rPr lang="en-US" sz="2300" b="0" i="0" dirty="0">
                <a:effectLst/>
                <a:latin typeface="+mn-lt"/>
              </a:rPr>
              <a:t> Designed with scalability in mind to incorporate additional features or modules as requirements evolve.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87B8-AEDC-2F78-0C79-3D5606B8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186543"/>
          </a:xfrm>
        </p:spPr>
        <p:txBody>
          <a:bodyPr/>
          <a:lstStyle/>
          <a:p>
            <a:r>
              <a:rPr lang="en-US" sz="3600" b="0" i="0" dirty="0">
                <a:solidFill>
                  <a:schemeClr val="tx1"/>
                </a:solidFill>
                <a:effectLst/>
              </a:rPr>
              <a:t>Conclusion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br>
              <a:rPr lang="en-US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9687E-89E6-88EC-9F0E-698F393D3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198915"/>
            <a:ext cx="8825659" cy="3820886"/>
          </a:xfrm>
        </p:spPr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+mn-lt"/>
              </a:rPr>
              <a:t>Robust and Scalable System:</a:t>
            </a:r>
            <a:r>
              <a:rPr lang="en-US" sz="2000" b="0" i="0" dirty="0">
                <a:effectLst/>
                <a:latin typeface="+mn-lt"/>
              </a:rPr>
              <a:t> Presenting a powerful yet flexible Health Information System designed to grow alongside emerging healthcare demands.</a:t>
            </a:r>
            <a:br>
              <a:rPr lang="en-US" sz="2000" b="0" i="0" dirty="0">
                <a:effectLst/>
                <a:latin typeface="+mn-lt"/>
              </a:rPr>
            </a:br>
            <a:r>
              <a:rPr lang="en-US" sz="2000" b="1" i="0" dirty="0">
                <a:effectLst/>
                <a:latin typeface="+mn-lt"/>
              </a:rPr>
              <a:t>Enhanced Program Management:</a:t>
            </a:r>
            <a:r>
              <a:rPr lang="en-US" sz="2000" b="0" i="0" dirty="0">
                <a:effectLst/>
                <a:latin typeface="+mn-lt"/>
              </a:rPr>
              <a:t> Highlighting improved efficiency in program oversight and client tracking, ultimately leading to better healthcare outcomes.</a:t>
            </a:r>
            <a:br>
              <a:rPr lang="en-US" sz="2000" b="0" i="0" dirty="0">
                <a:effectLst/>
                <a:latin typeface="+mn-lt"/>
              </a:rPr>
            </a:br>
            <a:r>
              <a:rPr lang="en-US" sz="2000" b="1" i="0" dirty="0">
                <a:effectLst/>
                <a:latin typeface="+mn-lt"/>
              </a:rPr>
              <a:t>Prepared for Deployment:</a:t>
            </a:r>
            <a:r>
              <a:rPr lang="en-US" sz="2000" b="0" i="0" dirty="0">
                <a:effectLst/>
                <a:latin typeface="+mn-lt"/>
              </a:rPr>
              <a:t> Confirmation that the solution is ready for real-world implementation and scaling to meet increasing healthcare challenges.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01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590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Roboto</vt:lpstr>
      <vt:lpstr>Wingdings 3</vt:lpstr>
      <vt:lpstr>Ion</vt:lpstr>
      <vt:lpstr>Health Information System</vt:lpstr>
      <vt:lpstr>Overview of Health Information System (HIS)</vt:lpstr>
      <vt:lpstr>Problem Statement</vt:lpstr>
      <vt:lpstr>Approach</vt:lpstr>
      <vt:lpstr>System Design</vt:lpstr>
      <vt:lpstr>Technology stack used</vt:lpstr>
      <vt:lpstr>Features</vt:lpstr>
      <vt:lpstr>Solution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Georgina Osoro</dc:creator>
  <cp:lastModifiedBy>Georgina Osoro</cp:lastModifiedBy>
  <cp:revision>1</cp:revision>
  <dcterms:created xsi:type="dcterms:W3CDTF">2025-04-27T08:59:08Z</dcterms:created>
  <dcterms:modified xsi:type="dcterms:W3CDTF">2025-04-27T09:23:58Z</dcterms:modified>
</cp:coreProperties>
</file>