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71" r:id="rId2"/>
    <p:sldId id="1116" r:id="rId3"/>
    <p:sldId id="352" r:id="rId4"/>
    <p:sldId id="1118" r:id="rId5"/>
    <p:sldId id="373" r:id="rId6"/>
  </p:sldIdLst>
  <p:sldSz cx="9144000" cy="6858000" type="screen4x3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3" pos="5375" userDrawn="1">
          <p15:clr>
            <a:srgbClr val="A4A3A4"/>
          </p15:clr>
        </p15:guide>
        <p15:guide id="4" orient="horz" pos="75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F"/>
    <a:srgbClr val="46413C"/>
    <a:srgbClr val="E10019"/>
    <a:srgbClr val="5A0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94875"/>
  </p:normalViewPr>
  <p:slideViewPr>
    <p:cSldViewPr snapToGrid="0">
      <p:cViewPr varScale="1">
        <p:scale>
          <a:sx n="109" d="100"/>
          <a:sy n="109" d="100"/>
        </p:scale>
        <p:origin x="184" y="896"/>
      </p:cViewPr>
      <p:guideLst>
        <p:guide pos="5375"/>
        <p:guide orient="horz" pos="75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31" d="100"/>
          <a:sy n="131" d="100"/>
        </p:scale>
        <p:origin x="416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39CB8A4-A0C3-774E-B1D9-8024E8D6BB79}" type="datetime1">
              <a:rPr lang="de-DE"/>
              <a:pPr>
                <a:defRPr/>
              </a:pPr>
              <a:t>28.12.20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C4A7AF3B-9723-3344-BAFA-E949D3342A9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2236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6T07:49:58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24575,'15'7'0,"-3"-1"0,-2-4 0,-1 1 0,5-2 0,0 0 0,2 0 0,3-1 0,0 1 0,5-1 0,-4 0 0,2 0 0,-6 0 0,7 0 0,2 0 0,0 1 0,9-1 0,-6 2 0,7-4 0,5 2 0,-3-1 0,4 1 0,3 0 0,2 0 0,1 0 0,0 0 0,-6 0 0,-2-2 0,5 2 0,3-3 0,-2 3 0,8-4 0,-9 2 0,-2-1 0,2 0 0,-5 0 0,-2 1 0,7 0 0,-6 2 0,3 0 0,4-1 0,-4-1 0,3 0 0,6-1 0,-8 2 0,2 0 0,3 1 0,-2 0 0,7-2 0,7 2 0,2-2 0,9 2 0,6 0 0,-6 0 0,-8 0 0,-1 0 0,-9 0 0,1 0 0,5 0 0,-8 0 0,2 0 0,-1 0 0,-10 0 0,-2 0 0,1 0 0,-1 2 0,7-2 0,6 2 0,-5-2 0,-3 0 0,-7 0 0,-2 0 0,-1 0 0,6 0 0,1 0 0,-2 0 0,3 0 0,-8 0 0,-2 0 0,4 0 0,5 1 0,3 0-6784,7 0 6784,0-1-4537,-3 0 4537,8 0 0,-9 0 0,-3 0 0,1 0 0,-4 0 4537,0-1-4537,9-1 6784,-3 0-6784,0 0 0,6 1 0,-6 0 0,2 0 0,2-1 0,-7 2 0,-1-2 0,0 2 0,3 0 0,-6 0 0,4-1 0,-6 1 0,-3-3 0,4 3 0,-5-2 0,0 2 0,2-1 0,-2 1 0,0-2 0,1 1 0,-6 0 0,1-1 0,-5 2 0,0-3 0,-3 3 0,4-3 0,-2 3 0,0-2 0,0 1 0,0 0 0,0 1 0,6 0 0,-2 0 0,1 0 0,4 0 0,1 0 0,-2-1 0,10 0 0,-2 0 0,1 1 0,6-1 0,0 0 0,0 0 0,6-1 0,-3 2 0,-1-2 0,9 2 0,-2-2 0,2 2 0,4-3 0,-12 2 0,-3-1 0,-7 2 0,-5 0 0,-3 0 0,5 0 0,-7 0 0,-1 0 0,0 0 0,-4 0 0,-1 0 0,3 0 0,-4 0 0,3 0 0,9 0 0,3-1 0,6 0 0,9 0 0,2-1 0,1 2 0,5-2 0,-3 2 0,3-2 0,20 0 0,6 0 0,-3 0 0,4 2 0,-26 0 0,-4 0 0,-5-2 0,-7 2 0,-6-3 0,2 3 0,-6-2 0,-3 2 0,4 0 0,-9 2 0,-2-2 0,-2 1 0,-6-1 0,-1 0 0,2 0 0,-1 0 0,2 0 0,4 0 0,0 0 0,5 0 0,4 0 0,4 0 0,-1 0 0,3 0 0,-3 0 0,0 0 0,6 0 0,0 0 0,9 0 0,-6 0 0,10 2 0,-15-2 0,20 2 0,-12 0 0,4-2 0,-9 2 0,-15-2 0,-10 0 0,-21-5 0,-64 3 0,-5 3 0,-4 0 0,-19 0 0,35 2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6T07:50:01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1 110 24575,'30'-6'0,"6"0"0,7-1 0,3 2 0,18-2 0,-3 4 0,5-2 0,23 5 0,1-2 0,6 2 0,-43 0 0,1 0 0,2-1 0,1 0 0,1-1 0,2 1 0,16-2 0,0 0 0,-11 0 0,-2-1 0,0 1 0,-2 0 0,-4 1 0,-3-1 0,39-1 0,-4 2 0,10-2 0,-17 1 0,5-1 0,6 4 0,-11-2 0,-5 2 0,-6 0 0,-16 0 0,-2 0 0,5-2 0,0 2 0,1-2 0,6 2 0,-7 0 0,-1 0 0,5-1 0,5 0 0,-4 0 0,11 1 0,-13 0 0,3 0 0,3 0 0,-10 0 0,-6-2 0,-9 2 0,-12-1 0,-4 1 0,-2 0 0,-6 0 0,1 0 0,2 0 0,3 0 0,3 0 0,6 0 0,1 0 0,0 0 0,2 0 0,-2 0 0,2-2 0,11 2 0,-1-3 0,6 3 0,6-2 0,-2 0 0,-1 2 0,6-2 0,-18 2 0,-1 0 0,-8 1 0,-2 0 0,0 1 0,3-1 0,-6 0 0,2 0 0,2 0 0,1 0 0,-4-1 0,-1 0 0,-6 0 0,1 0 0,6 0 0,2 0 0,1 0 0,5 0 0,-5 0 0,3 0 0,-3 0 0,-5 0 0,-3 0 0,3 0 0,2 0 0,6 1 0,12 0 0,-1 0 0,3 0 0,2 0 0,-10 0 0,-1-1 0,-8 0 0,-11 0 0,-3 0 0,-2 0 0,-2 0 0,-1 0 0,-2 0 0,-4 0 0,0-2 0,6 1 0,-4-2 0,-13 2 0,-55 20 0,30-14 0,-31 14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6T07:50:03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24575,'18'0'0,"18"0"0,18 0 0,16 0 0,27 0 0,2 0 0,-42-1 0,2 0 0,3 1 0,1-1 0,-2-1 0,0 0 0,0 2 0,0-1 0,0 0 0,-1 0 0,40 1 0,-11 0 0,-4-2 0,-18 2 0,0-4 0,-2 2 0,5-2 0,-9 2 0,7 0 0,-13 0 0,-5 2 0,8-2 0,-8 2 0,0 0 0,7 0 0,-16 0 0,14 0 0,-11-1 0,5 0 0,7-2 0,6 1 0,-1 0 0,9-2 0,-8 4 0,-1-4 0,3 4 0,-11-2 0,-1 2 0,-10 0 0,-11 0 0,-4 0 0,2 0 0,0 0 0,1 0 0,1 0 0,-2 0 0,1 0 0,12 0 0,-1 0 0,1 2 0,0-2 0,-8 1 0,3-1 0,11 0 0,2 0 0,3-1 0,8 0 0,-11 0 0,2 1 0,-2 1 0,2 0 0,-1 0 0,10 1 0,-11-2 0,-3 2 0,0-2 0,-12 2 0,4-2 0,-9 2 0,1-1 0,-4 0 0,-1-1 0,-4 0 0,-3 0 0,0 0 0,4 0 0,-1 1 0,7 1 0,-5 1 0,-2-2 0,-7 1 0,2-2 0,-2 0 0,8 0 0,-2 0 0,3 0 0,-3 0 0,-3 0 0,-5 0 0,0 0 0,-3-1 0,1 0 0,-2 0 0,-2 1 0,0 0 0,-1 0 0,-2-1 0,-1 1 0,-2-1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6T07:50:11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24575,'32'4'0,"-3"1"0,0 0 0,-11 0 0,-2-1 0,-3 2 0,4-1 0,-1 1 0,4 3 0,-4-4 0,1 2 0,0 0 0,-2 0 0,-1 2 0,2 3 0,-6-2 0,-2 0 0,-1 1 0,-3 0 0,5 4 0,1 6 0,4 3 0,-1 3 0,1 1 0,-5-2 0,4 1 0,-4-3 0,4 1 0,-2-3 0,2 5 0,-6-1 0,-1 0 0,-5 2 0,-1-7 0,0 7 0,0-5 0,0 1 0,0 1 0,0-4 0,0 1 0,0 1 0,0 0 0,0-1 0,-1 5 0,-1 5 0,-1-1 0,0 8 0,-2-5 0,3 1 0,0 2 0,2-1 0,0-1 0,-2 8 0,0-2 0,-1 3 0,-2 4 0,-1-2 0,-1 1 0,0 9 0,-1-6 0,2 0 0,0 2 0,5-7 0,1 1 0,0-1 0,-3-2 0,1-1 0,-3 3 0,3-2 0,1-4 0,1 6 0,0-9 0,0 2 0,0-1 0,0 2 0,0-3 0,0 3 0,0-1 0,0-3 0,0 4 0,0-5 0,0 0 0,0 2 0,0 1 0,0-3 0,0 5 0,0-5 0,0-2 0,0 5 0,0-5 0,0 3 0,0 5 0,0 1 0,0 1 0,0 5 0,0-3 0,0-2 0,1 5 0,1-3 0,0-1 0,0 9 0,-2-9 0,0 1 0,0 3 0,0-5 0,1 2 0,-1 3 0,2-3 0,-1 0 0,1 4 0,3-7 0,-2-1 0,3-1 0,-1-7 0,1-1 0,0 2 0,3-4 0,-2 1 0,5 4 0,2-3 0,1 3 0,8 3 0,-3-4 0,4 2 0,-6-3 0,4-6 0,-2-1 0,5 0 0,0-2 0,2 0 0,5 2 0,-1-6 0,-3 0 0,-4-7 0,-6-1 0,-6-6 0,-1 1 0,-4-5 0,-3-1 0,1 0 0,-5-1 0,-13 10 0,-5 0 0,-12 11 0,3-5 0,0-2 0,3-1 0,6-5 0,6 0 0,2 1 0,5-2 0,-3 5 0,4-2 0,1 1 0,1 0 0,-2 3 0,0-1 0,0 1 0,1-2 0,1-1 0,1 0 0,0 3 0,-1-2 0,1 5 0,-3-1 0,4 5 0,-2 3 0,0 2 0,-1 1 0,2 7 0,-1-3 0,2 5 0,-1 0 0,-1 3 0,-2-3 0,0 6 0,1-1 0,0 4 0,3 6 0,-3 0 0,1-3 0,-1 3 0,-3-1 0,3-2 0,-3 9 0,3-6 0,1-1 0,0 4 0,2-3 0,-1-3 0,-1 6 0,-3-9 0,1 5 0,0 2 0,3-11 0,1 9 0,0-7 0,-1 0 0,-1 3 0,0-9 0,-1 0 0,3 1 0,-3-5 0,3 7 0,-1-8 0,1 6 0,-1-13 0,0 8 0,-1-4 0,1 4 0,0 0 0,1 4 0,-1-5 0,0 8 0,-1-7 0,2 3 0,-3 8 0,1-2 0,0 1 0,-3 3 0,3-6 0,-1-1 0,0 7 0,1-3 0,-2 2 0,1 3 0,0-8 0,0-2 0,1-4 0,1-4 0,-1-1 0,2 3 0,-2-4 0,-1-1 0,0 4 0,-1-4 0,1 2 0,0 0 0,0-2 0,0-2 0,2 0 0,-1-8 0,1 0 0,-1-3 0,2-2 0,-1 0 0,1 0 0,0-2 0,-1 1 0,1 0 0,-2-3 0,2 1 0,-1-2 0,0 1 0,0-1 0,-1 2 0,0 0 0,0 3 0,0-2 0,-1 1 0,-1 0 0,-1 1 0,1 0 0,-2 2 0,1 1 0,-2-1 0,1 0 0,0 0 0,-2 3 0,1-3 0,-6 6 0,1-5 0,-2 2 0,-4 0 0,2 0 0,-1 1 0,1-1 0,3-4 0,2-3 0,-3 1 0,4-3 0,-3 1 0,4-1 0,-3-1 0,0 0 0,-7 0 0,5-1 0,-2-2 0,4 1 0,-2-2 0,-2 2 0,-2-2 0,1 1 0,4-1 0,0-1 0,2 1 0,0 1 0,-2-2 0,7 1 0,2-3 0,4 2 0,8-3 0,-1 0 0,0 0 0,-3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2BEF941C-7FCB-F04D-BA8B-B576007A0770}" type="datetime1">
              <a:rPr lang="de-DE"/>
              <a:pPr>
                <a:defRPr/>
              </a:pPr>
              <a:t>28.12.20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D5C09356-9976-0A46-9D55-AA951A83C29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0222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rgbClr val="E10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8" descr="logo_02_200_neu_wei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356" y="278214"/>
            <a:ext cx="2214928" cy="105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>
          <a:xfrm>
            <a:off x="611188" y="1988191"/>
            <a:ext cx="7921625" cy="4357047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2000" b="0" strike="noStrike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dirty="0"/>
              <a:t>Titel der Vorlesung hinzufügen</a:t>
            </a:r>
          </a:p>
        </p:txBody>
      </p:sp>
    </p:spTree>
    <p:extLst>
      <p:ext uri="{BB962C8B-B14F-4D97-AF65-F5344CB8AC3E}">
        <p14:creationId xmlns:p14="http://schemas.microsoft.com/office/powerpoint/2010/main" val="1621781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2" pos="537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2">
            <a:extLst>
              <a:ext uri="{FF2B5EF4-FFF2-40B4-BE49-F238E27FC236}">
                <a16:creationId xmlns:a16="http://schemas.microsoft.com/office/drawing/2014/main" id="{3B8086B9-5E09-1E4E-AE73-88683FAE36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6474759"/>
            <a:ext cx="6292951" cy="2142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baseline="0"/>
            </a:lvl1pPr>
          </a:lstStyle>
          <a:p>
            <a:pPr lvl="0"/>
            <a:r>
              <a:rPr lang="de-DE" dirty="0"/>
              <a:t>Quelle hinzufügen…</a:t>
            </a:r>
          </a:p>
        </p:txBody>
      </p:sp>
    </p:spTree>
    <p:extLst>
      <p:ext uri="{BB962C8B-B14F-4D97-AF65-F5344CB8AC3E}">
        <p14:creationId xmlns:p14="http://schemas.microsoft.com/office/powerpoint/2010/main" val="3550384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5" userDrawn="1">
          <p15:clr>
            <a:srgbClr val="FBAE40"/>
          </p15:clr>
        </p15:guide>
        <p15:guide id="2" pos="537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28FFDBF3-4071-40EE-8640-D4F2EEDAF5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127" y="361144"/>
            <a:ext cx="5554720" cy="873126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Folientitel hinzufügen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6474759"/>
            <a:ext cx="6292951" cy="2142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baseline="0"/>
            </a:lvl1pPr>
          </a:lstStyle>
          <a:p>
            <a:pPr lvl="0"/>
            <a:r>
              <a:rPr lang="de-DE" dirty="0"/>
              <a:t>Quelle hinzufügen…</a:t>
            </a:r>
          </a:p>
        </p:txBody>
      </p:sp>
    </p:spTree>
    <p:extLst>
      <p:ext uri="{BB962C8B-B14F-4D97-AF65-F5344CB8AC3E}">
        <p14:creationId xmlns:p14="http://schemas.microsoft.com/office/powerpoint/2010/main" val="2310284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3" pos="537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 16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 hasCustomPrompt="1"/>
          </p:nvPr>
        </p:nvSpPr>
        <p:spPr>
          <a:xfrm>
            <a:off x="611188" y="1736725"/>
            <a:ext cx="7921625" cy="46085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28FFDBF3-4071-40EE-8640-D4F2EEDAF5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88" y="361144"/>
            <a:ext cx="5554720" cy="873126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Folientitel hinzufügen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6474760"/>
            <a:ext cx="6292951" cy="37293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baseline="0"/>
            </a:lvl1pPr>
          </a:lstStyle>
          <a:p>
            <a:pPr lvl="0"/>
            <a:r>
              <a:rPr lang="de-DE" dirty="0"/>
              <a:t>Quelle hinzufügen…</a:t>
            </a:r>
          </a:p>
        </p:txBody>
      </p:sp>
    </p:spTree>
    <p:extLst>
      <p:ext uri="{BB962C8B-B14F-4D97-AF65-F5344CB8AC3E}">
        <p14:creationId xmlns:p14="http://schemas.microsoft.com/office/powerpoint/2010/main" val="2332221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2" pos="537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 hasCustomPrompt="1"/>
          </p:nvPr>
        </p:nvSpPr>
        <p:spPr>
          <a:xfrm>
            <a:off x="611188" y="1736725"/>
            <a:ext cx="7921626" cy="46085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8FFDBF3-4071-40EE-8640-D4F2EEDAF5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88" y="361144"/>
            <a:ext cx="5554720" cy="873126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Folientitel hinzufügen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976D984-7941-6E44-92BB-2A974274D7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6474759"/>
            <a:ext cx="6292951" cy="2142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baseline="0"/>
            </a:lvl1pPr>
          </a:lstStyle>
          <a:p>
            <a:pPr lvl="0"/>
            <a:r>
              <a:rPr lang="de-DE" dirty="0"/>
              <a:t>Quelle hinzufügen…</a:t>
            </a:r>
          </a:p>
        </p:txBody>
      </p:sp>
    </p:spTree>
    <p:extLst>
      <p:ext uri="{BB962C8B-B14F-4D97-AF65-F5344CB8AC3E}">
        <p14:creationId xmlns:p14="http://schemas.microsoft.com/office/powerpoint/2010/main" val="2139716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2" pos="537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itext 16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A64B75C-A128-4DD9-A7DF-F04062A1E93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1188" y="1736725"/>
            <a:ext cx="7921626" cy="46085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8FFDBF3-4071-40EE-8640-D4F2EEDAF5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88" y="361144"/>
            <a:ext cx="5554720" cy="873126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Folientitel hinzufügen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1D6DA871-43E0-8C46-92C8-B4E5B63AC0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6474759"/>
            <a:ext cx="6292951" cy="2142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baseline="0"/>
            </a:lvl1pPr>
          </a:lstStyle>
          <a:p>
            <a:pPr lvl="0"/>
            <a:r>
              <a:rPr lang="de-DE" dirty="0"/>
              <a:t>Quelle hinzufügen…</a:t>
            </a:r>
          </a:p>
        </p:txBody>
      </p:sp>
    </p:spTree>
    <p:extLst>
      <p:ext uri="{BB962C8B-B14F-4D97-AF65-F5344CB8AC3E}">
        <p14:creationId xmlns:p14="http://schemas.microsoft.com/office/powerpoint/2010/main" val="2310338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2" pos="537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itext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A64B75C-A128-4DD9-A7DF-F04062A1E93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1188" y="1736725"/>
            <a:ext cx="7921626" cy="46085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 hinzufügen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8FFDBF3-4071-40EE-8640-D4F2EEDAF5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88" y="361144"/>
            <a:ext cx="5554720" cy="873126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Folientitel hinzufügen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B2B18970-BCD8-9141-B7D9-80FB2B463C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6474759"/>
            <a:ext cx="6292951" cy="2142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baseline="0"/>
            </a:lvl1pPr>
          </a:lstStyle>
          <a:p>
            <a:pPr lvl="0"/>
            <a:r>
              <a:rPr lang="de-DE" dirty="0"/>
              <a:t>Quelle hinzufügen…</a:t>
            </a:r>
          </a:p>
        </p:txBody>
      </p:sp>
    </p:spTree>
    <p:extLst>
      <p:ext uri="{BB962C8B-B14F-4D97-AF65-F5344CB8AC3E}">
        <p14:creationId xmlns:p14="http://schemas.microsoft.com/office/powerpoint/2010/main" val="40284438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2" pos="537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50087" y="6453540"/>
            <a:ext cx="385847" cy="2416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 i="1" smtClean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63C84703-7F50-B645-A513-3441BB3CA23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F097B184-BE0E-104B-AFE5-84726E1D8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10" y="379293"/>
            <a:ext cx="5688000" cy="873126"/>
          </a:xfrm>
          <a:prstGeom prst="rect">
            <a:avLst/>
          </a:prstGeom>
        </p:spPr>
        <p:txBody>
          <a:bodyPr anchor="b"/>
          <a:lstStyle>
            <a:lvl1pPr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9" name="Inhaltsplatzhalter 12">
            <a:extLst>
              <a:ext uri="{FF2B5EF4-FFF2-40B4-BE49-F238E27FC236}">
                <a16:creationId xmlns:a16="http://schemas.microsoft.com/office/drawing/2014/main" id="{88C8C034-20CE-F746-852D-8DFF94ABBDB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14544" y="6471063"/>
            <a:ext cx="6288685" cy="2416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800" b="0" i="1"/>
            </a:lvl1pPr>
          </a:lstStyle>
          <a:p>
            <a:pPr lvl="0"/>
            <a:r>
              <a:rPr lang="de-DE" dirty="0"/>
              <a:t>Quelle:</a:t>
            </a:r>
          </a:p>
        </p:txBody>
      </p:sp>
    </p:spTree>
    <p:extLst>
      <p:ext uri="{BB962C8B-B14F-4D97-AF65-F5344CB8AC3E}">
        <p14:creationId xmlns:p14="http://schemas.microsoft.com/office/powerpoint/2010/main" val="3612590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88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-Folie-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99676" y="379294"/>
            <a:ext cx="5688000" cy="873126"/>
          </a:xfrm>
          <a:prstGeom prst="rect">
            <a:avLst/>
          </a:prstGeom>
        </p:spPr>
        <p:txBody>
          <a:bodyPr anchor="b"/>
          <a:lstStyle>
            <a:lvl1pPr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A242AB9A-59CB-E045-87E5-835EA180F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544" y="1449388"/>
            <a:ext cx="8245475" cy="4383993"/>
          </a:xfrm>
          <a:prstGeom prst="rect">
            <a:avLst/>
          </a:prstGeom>
        </p:spPr>
        <p:txBody>
          <a:bodyPr tIns="0">
            <a:normAutofit/>
          </a:bodyPr>
          <a:lstStyle>
            <a:lvl1pPr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Inhaltsplatzhalter 12">
            <a:extLst>
              <a:ext uri="{FF2B5EF4-FFF2-40B4-BE49-F238E27FC236}">
                <a16:creationId xmlns:a16="http://schemas.microsoft.com/office/drawing/2014/main" id="{A345AFD4-36EB-4249-A30F-0903B9B7AA1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14544" y="6471063"/>
            <a:ext cx="6288685" cy="2416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800" b="0" i="1"/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01113264-C0A2-F34F-B2F5-231B5D59C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50087" y="6453540"/>
            <a:ext cx="385847" cy="2416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 i="1" smtClean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63C84703-7F50-B645-A513-3441BB3CA23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385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Bild 7" descr="hrm_logo_rot_RGB-01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738" y="107950"/>
            <a:ext cx="2520950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 userDrawn="1"/>
        </p:nvSpPr>
        <p:spPr>
          <a:xfrm>
            <a:off x="7500288" y="6461577"/>
            <a:ext cx="104775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900" i="1" dirty="0" err="1">
                <a:solidFill>
                  <a:schemeClr val="bg1">
                    <a:lumMod val="65000"/>
                  </a:schemeClr>
                </a:solidFill>
              </a:rPr>
              <a:t>Hünemohr</a:t>
            </a:r>
            <a:r>
              <a:rPr lang="de-DE" sz="900" i="1" dirty="0">
                <a:solidFill>
                  <a:schemeClr val="bg1">
                    <a:lumMod val="65000"/>
                  </a:schemeClr>
                </a:solidFill>
              </a:rPr>
              <a:t> |</a:t>
            </a:r>
          </a:p>
        </p:txBody>
      </p:sp>
      <p:sp>
        <p:nvSpPr>
          <p:cNvPr id="3" name="Textfeld 2"/>
          <p:cNvSpPr txBox="1"/>
          <p:nvPr userDrawn="1"/>
        </p:nvSpPr>
        <p:spPr>
          <a:xfrm>
            <a:off x="8514839" y="6462719"/>
            <a:ext cx="360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fld id="{09A4F30B-B57F-482F-922C-0AF47C7A5773}" type="slidenum">
              <a:rPr lang="de-DE" sz="900" i="1" smtClean="0">
                <a:solidFill>
                  <a:schemeClr val="bg1">
                    <a:lumMod val="65000"/>
                  </a:schemeClr>
                </a:solidFill>
              </a:rPr>
              <a:t>‹Nr.›</a:t>
            </a:fld>
            <a:endParaRPr lang="de-DE" sz="9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5" r:id="rId2"/>
    <p:sldLayoutId id="2147483766" r:id="rId3"/>
    <p:sldLayoutId id="2147483758" r:id="rId4"/>
    <p:sldLayoutId id="2147483763" r:id="rId5"/>
    <p:sldLayoutId id="2147483760" r:id="rId6"/>
    <p:sldLayoutId id="2147483764" r:id="rId7"/>
    <p:sldLayoutId id="2147483767" r:id="rId8"/>
    <p:sldLayoutId id="2147483768" r:id="rId9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lang="de-DE" sz="2800" b="1" kern="1200" cap="small" baseline="0" dirty="0" smtClean="0">
          <a:solidFill>
            <a:schemeClr val="tx1"/>
          </a:solidFill>
          <a:latin typeface="Calibri Light" panose="020F0302020204030204" pitchFamily="34" charset="0"/>
          <a:ea typeface="ＭＳ Ｐゴシック" charset="-128"/>
          <a:cs typeface="Calibri Light" panose="020F030202020403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</a:defRPr>
      </a:lvl9pPr>
    </p:titleStyle>
    <p:bodyStyle>
      <a:lvl1pPr marL="0" indent="0" algn="l" defTabSz="457200" rtl="0" eaLnBrk="1" fontAlgn="base" hangingPunct="1">
        <a:lnSpc>
          <a:spcPts val="2000"/>
        </a:lnSpc>
        <a:spcBef>
          <a:spcPts val="1000"/>
        </a:spcBef>
        <a:spcAft>
          <a:spcPct val="0"/>
        </a:spcAft>
        <a:buFont typeface="Arial" charset="0"/>
        <a:buNone/>
        <a:defRPr sz="800" i="1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har char="•"/>
        <a:defRPr sz="1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54" userDrawn="1">
          <p15:clr>
            <a:srgbClr val="F26B43"/>
          </p15:clr>
        </p15:guide>
        <p15:guide id="2" pos="385" userDrawn="1">
          <p15:clr>
            <a:srgbClr val="F26B43"/>
          </p15:clr>
        </p15:guide>
        <p15:guide id="3" pos="5375" userDrawn="1">
          <p15:clr>
            <a:srgbClr val="F26B43"/>
          </p15:clr>
        </p15:guide>
        <p15:guide id="4" orient="horz" pos="4042" userDrawn="1">
          <p15:clr>
            <a:srgbClr val="F26B43"/>
          </p15:clr>
        </p15:guide>
        <p15:guide id="6" orient="horz" pos="4156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48.png"/><Relationship Id="rId3" Type="http://schemas.openxmlformats.org/officeDocument/2006/relationships/image" Target="../media/image5.png"/><Relationship Id="rId7" Type="http://schemas.openxmlformats.org/officeDocument/2006/relationships/image" Target="../media/image45.png"/><Relationship Id="rId12" Type="http://schemas.openxmlformats.org/officeDocument/2006/relationships/customXml" Target="../ink/ink4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.xml"/><Relationship Id="rId11" Type="http://schemas.openxmlformats.org/officeDocument/2006/relationships/image" Target="../media/image47.png"/><Relationship Id="rId5" Type="http://schemas.openxmlformats.org/officeDocument/2006/relationships/image" Target="../media/image7.jpg"/><Relationship Id="rId10" Type="http://schemas.openxmlformats.org/officeDocument/2006/relationships/customXml" Target="../ink/ink3.xml"/><Relationship Id="rId4" Type="http://schemas.openxmlformats.org/officeDocument/2006/relationships/image" Target="../media/image6.jpg"/><Relationship Id="rId9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tkom.org/sites/default/files/2020-11/201124_pkcharts_digitalisierungklimaschutz.pdf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Lieferkettengesetz" TargetMode="External"/><Relationship Id="rId2" Type="http://schemas.openxmlformats.org/officeDocument/2006/relationships/hyperlink" Target="https://de.wikipedia.org/wiki/Lieferkett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daserste.de/information/politik-weltgeschehen/europamagazin/videos/deutschland-lieferkettengesetz-vor-dem-aus-video-100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 bwMode="auto">
          <a:xfrm>
            <a:off x="621127" y="361144"/>
            <a:ext cx="6224516" cy="873126"/>
          </a:xfrm>
        </p:spPr>
        <p:txBody>
          <a:bodyPr/>
          <a:lstStyle/>
          <a:p>
            <a:br>
              <a:rPr lang="de-DE" sz="1900" dirty="0">
                <a:latin typeface="Arial" charset="0"/>
                <a:ea typeface="ＭＳ Ｐゴシック" charset="0"/>
              </a:rPr>
            </a:br>
            <a:r>
              <a:rPr lang="de-DE" sz="1900" dirty="0">
                <a:latin typeface="Arial" charset="0"/>
                <a:ea typeface="ＭＳ Ｐゴシック" charset="0"/>
              </a:rPr>
              <a:t>BWL-Übungen</a:t>
            </a:r>
            <a:br>
              <a:rPr lang="de-DE" sz="1900" dirty="0">
                <a:latin typeface="Arial" charset="0"/>
                <a:ea typeface="ＭＳ Ｐゴシック" charset="0"/>
              </a:rPr>
            </a:br>
            <a:r>
              <a:rPr lang="de-DE" sz="1900" dirty="0">
                <a:latin typeface="Arial" charset="0"/>
                <a:ea typeface="ＭＳ Ｐゴシック" charset="0"/>
              </a:rPr>
              <a:t>7. Aufgabenblatt – Abgabe Mittwoch 9 Uhr</a:t>
            </a:r>
            <a:endParaRPr lang="de-DE" sz="1900" dirty="0">
              <a:ea typeface="ＭＳ Ｐゴシック" charset="0"/>
            </a:endParaRPr>
          </a:p>
        </p:txBody>
      </p:sp>
      <p:pic>
        <p:nvPicPr>
          <p:cNvPr id="1536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5" y="1909763"/>
            <a:ext cx="6630988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15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F28212B-545B-452C-A75D-554A903FB2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de-DE" sz="800" i="1" dirty="0">
                <a:ea typeface="Arial Unicode MS" pitchFamily="2"/>
                <a:cs typeface="Tahoma" pitchFamily="2"/>
              </a:rPr>
              <a:t>Quelle: „Einführung in die Betriebswirtschaftslehre“, W. Weber, R. </a:t>
            </a:r>
            <a:r>
              <a:rPr lang="de-DE" sz="800" i="1" dirty="0" err="1">
                <a:ea typeface="Arial Unicode MS" pitchFamily="2"/>
                <a:cs typeface="Tahoma" pitchFamily="2"/>
              </a:rPr>
              <a:t>Kabst</a:t>
            </a:r>
            <a:r>
              <a:rPr lang="de-DE" sz="800" i="1" dirty="0">
                <a:ea typeface="Arial Unicode MS" pitchFamily="2"/>
                <a:cs typeface="Tahoma" pitchFamily="2"/>
              </a:rPr>
              <a:t>, M. Baum, </a:t>
            </a:r>
            <a:r>
              <a:rPr lang="de-DE" sz="800" i="1" dirty="0" err="1">
                <a:ea typeface="Arial Unicode MS" pitchFamily="2"/>
                <a:cs typeface="Tahoma" pitchFamily="2"/>
              </a:rPr>
              <a:t>SpringerGabler</a:t>
            </a:r>
            <a:r>
              <a:rPr lang="de-DE" sz="800" i="1" dirty="0">
                <a:ea typeface="Arial Unicode MS" pitchFamily="2"/>
                <a:cs typeface="Tahoma" pitchFamily="2"/>
              </a:rPr>
              <a:t>-Verlag, 2018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6BFF16DB-964D-564D-BE16-17268A634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077" y="2576747"/>
            <a:ext cx="1741793" cy="245106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565A5DB-15C1-0F41-89E4-1249963F8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211182" y="1683425"/>
            <a:ext cx="409944" cy="424169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CC5FA3AC-9B63-A548-B33B-9F37C681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26" y="361144"/>
            <a:ext cx="6292951" cy="873126"/>
          </a:xfrm>
          <a:prstGeom prst="rect">
            <a:avLst/>
          </a:prstGeom>
        </p:spPr>
        <p:txBody>
          <a:bodyPr/>
          <a:lstStyle/>
          <a:p>
            <a:r>
              <a:rPr lang="de-DE" dirty="0">
                <a:ea typeface="ＭＳ Ｐゴシック" charset="0"/>
              </a:rPr>
              <a:t>Kapitel 5</a:t>
            </a:r>
            <a:br>
              <a:rPr lang="de-DE" dirty="0">
                <a:ea typeface="ＭＳ Ｐゴシック" charset="0"/>
              </a:rPr>
            </a:br>
            <a:r>
              <a:rPr lang="de-DE" dirty="0">
                <a:solidFill>
                  <a:srgbClr val="FF0000"/>
                </a:solidFill>
              </a:rPr>
              <a:t>“Lesen/Durcharbeiten“ Seiten </a:t>
            </a:r>
            <a:r>
              <a:rPr lang="de-DE" sz="1800" dirty="0">
                <a:solidFill>
                  <a:srgbClr val="FF0000"/>
                </a:solidFill>
              </a:rPr>
              <a:t>165 - 192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5B304CA-6D03-0849-9D10-67140BA49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207" y="4538586"/>
            <a:ext cx="5288469" cy="115024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D2EA51C-73AA-6F43-9F1F-94EF531874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691" y="1785236"/>
            <a:ext cx="5495923" cy="27315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5E853250-2758-3D43-A65E-056A3B603E72}"/>
                  </a:ext>
                </a:extLst>
              </p14:cNvPr>
              <p14:cNvContentPartPr/>
              <p14:nvPr/>
            </p14:nvContentPartPr>
            <p14:xfrm>
              <a:off x="1466963" y="4997619"/>
              <a:ext cx="3016440" cy="39960"/>
            </p14:xfrm>
          </p:contentPart>
        </mc:Choice>
        <mc:Fallback xmlns=""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5E853250-2758-3D43-A65E-056A3B603E7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58323" y="4988619"/>
                <a:ext cx="303408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C03CD0E7-C717-0B4C-A267-B10BA31DC88C}"/>
                  </a:ext>
                </a:extLst>
              </p14:cNvPr>
              <p14:cNvContentPartPr/>
              <p14:nvPr/>
            </p14:nvContentPartPr>
            <p14:xfrm>
              <a:off x="1461563" y="5179059"/>
              <a:ext cx="1935000" cy="3960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C03CD0E7-C717-0B4C-A267-B10BA31DC8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52923" y="5170059"/>
                <a:ext cx="19526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F8FE078B-E817-6B40-9688-8E70B0454031}"/>
                  </a:ext>
                </a:extLst>
              </p14:cNvPr>
              <p14:cNvContentPartPr/>
              <p14:nvPr/>
            </p14:nvContentPartPr>
            <p14:xfrm>
              <a:off x="1483163" y="5375619"/>
              <a:ext cx="1618920" cy="1800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F8FE078B-E817-6B40-9688-8E70B04540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74523" y="5366979"/>
                <a:ext cx="16365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8DF40961-2DBD-8540-A6BA-889F2FACDA09}"/>
                  </a:ext>
                </a:extLst>
              </p14:cNvPr>
              <p14:cNvContentPartPr/>
              <p14:nvPr/>
            </p14:nvContentPartPr>
            <p14:xfrm>
              <a:off x="6092243" y="1782099"/>
              <a:ext cx="312120" cy="28299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8DF40961-2DBD-8540-A6BA-889F2FACDA0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83603" y="1773459"/>
                <a:ext cx="329760" cy="284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722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E63A96-ECD0-4695-AA7D-CABE17C3782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1900" dirty="0">
                <a:ea typeface="ＭＳ Ｐゴシック" charset="0"/>
              </a:rPr>
              <a:t>Aufgaben</a:t>
            </a:r>
            <a:br>
              <a:rPr lang="de-DE" sz="1900" dirty="0">
                <a:ea typeface="ＭＳ Ｐゴシック" charset="0"/>
              </a:rPr>
            </a:br>
            <a:endParaRPr lang="de-DE" sz="1900" dirty="0">
              <a:solidFill>
                <a:srgbClr val="FF0000"/>
              </a:solidFill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2E397E6-FDE3-024F-BCF1-ED5CD33FD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127" y="1562790"/>
            <a:ext cx="7911686" cy="421668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ts val="1940"/>
              </a:lnSpc>
            </a:pPr>
            <a:r>
              <a:rPr lang="de-DE" sz="4800" b="1" i="0" dirty="0">
                <a:latin typeface="+mn-lt"/>
              </a:rPr>
              <a:t>Strategische Planung.</a:t>
            </a:r>
            <a:r>
              <a:rPr lang="de-DE" sz="4800" i="0" dirty="0">
                <a:latin typeface="+mn-lt"/>
              </a:rPr>
              <a:t> </a:t>
            </a:r>
            <a:r>
              <a:rPr lang="de-DE" sz="4800" i="0" dirty="0" err="1">
                <a:latin typeface="+mn-lt"/>
              </a:rPr>
              <a:t>Bitkom</a:t>
            </a:r>
            <a:r>
              <a:rPr lang="de-DE" sz="4800" i="0" dirty="0">
                <a:latin typeface="+mn-lt"/>
              </a:rPr>
              <a:t> ist der Digitalverband Deutschlands (1999 gegründet, aktuell vertritt er rd. 2.700 Unternehmen der digitalen Wirtschaft, https://</a:t>
            </a:r>
            <a:r>
              <a:rPr lang="de-DE" sz="4800" i="0" dirty="0" err="1">
                <a:latin typeface="+mn-lt"/>
              </a:rPr>
              <a:t>www.bitkom.org</a:t>
            </a:r>
            <a:r>
              <a:rPr lang="de-DE" sz="4800" i="0" dirty="0">
                <a:latin typeface="+mn-lt"/>
              </a:rPr>
              <a:t>/</a:t>
            </a:r>
            <a:r>
              <a:rPr lang="de-DE" sz="4800" i="0" dirty="0" err="1">
                <a:latin typeface="+mn-lt"/>
              </a:rPr>
              <a:t>Bitkom</a:t>
            </a:r>
            <a:r>
              <a:rPr lang="de-DE" sz="4800" i="0" dirty="0">
                <a:latin typeface="+mn-lt"/>
              </a:rPr>
              <a:t>/</a:t>
            </a:r>
            <a:r>
              <a:rPr lang="de-DE" sz="4800" i="0" dirty="0" err="1">
                <a:latin typeface="+mn-lt"/>
              </a:rPr>
              <a:t>Ueber</a:t>
            </a:r>
            <a:r>
              <a:rPr lang="de-DE" sz="4800" i="0" dirty="0">
                <a:latin typeface="+mn-lt"/>
              </a:rPr>
              <a:t>-uns). Laut der aktuellen </a:t>
            </a:r>
            <a:r>
              <a:rPr lang="de-DE" sz="4800" i="0" dirty="0" err="1">
                <a:latin typeface="+mn-lt"/>
              </a:rPr>
              <a:t>bitkom</a:t>
            </a:r>
            <a:r>
              <a:rPr lang="de-DE" sz="4800" i="0" dirty="0">
                <a:latin typeface="+mn-lt"/>
              </a:rPr>
              <a:t>-Studie „Klimaeffekte der Digitalisierung“ könnte eine „beschleunigte</a:t>
            </a:r>
            <a:r>
              <a:rPr lang="de-DE" sz="4800" i="0" dirty="0"/>
              <a:t> Digitalisierung“ fast die Hälfte der bis 2030 nötigen CO2-Einsparungen in Deutschland erzielen, und das allein in vier untersuchten Anwendungsbereichen </a:t>
            </a:r>
            <a:r>
              <a:rPr lang="de-DE" sz="4400" i="0" dirty="0"/>
              <a:t>(</a:t>
            </a:r>
            <a:r>
              <a:rPr lang="de-DE" sz="4400" i="0" dirty="0">
                <a:hlinkClick r:id="rId2"/>
              </a:rPr>
              <a:t>https://www.bitkom.org/sites/default/files/2020-11/201124_pkcharts_digitalisierungklimaschutz.pdf</a:t>
            </a:r>
            <a:r>
              <a:rPr lang="de-DE" sz="4400" i="0" dirty="0"/>
              <a:t>). </a:t>
            </a:r>
          </a:p>
          <a:p>
            <a:pPr marL="312738" indent="-312738">
              <a:lnSpc>
                <a:spcPts val="1940"/>
              </a:lnSpc>
              <a:buFont typeface="+mj-lt"/>
              <a:buAutoNum type="arabicPeriod"/>
            </a:pPr>
            <a:r>
              <a:rPr lang="de-DE" sz="4800" i="0" dirty="0"/>
              <a:t>Wie viele Tonnen CO2 produziert Deutschland in 2019 und wie viele Tonnen sind bis 2030 einzusparen?</a:t>
            </a:r>
            <a:br>
              <a:rPr lang="de-DE" sz="4800" i="0" dirty="0"/>
            </a:br>
            <a:r>
              <a:rPr lang="de-DE" sz="4800" i="0" dirty="0"/>
              <a:t>Wie bewerten Sie die Aussagen der Studie und halten Sie die Kernaussagen/-prognosen für realistisch?</a:t>
            </a:r>
            <a:br>
              <a:rPr lang="de-DE" sz="4800" i="0" dirty="0"/>
            </a:br>
            <a:endParaRPr lang="de-DE" sz="4800" i="0" dirty="0"/>
          </a:p>
          <a:p>
            <a:pPr marL="312738" indent="-312738">
              <a:lnSpc>
                <a:spcPts val="1940"/>
              </a:lnSpc>
              <a:buFont typeface="+mj-lt"/>
              <a:buAutoNum type="arabicPeriod"/>
            </a:pPr>
            <a:r>
              <a:rPr lang="de-DE" sz="4800" i="0" dirty="0"/>
              <a:t>Welche 4 Anwendungsfelder der Digitalisierung wurden in der </a:t>
            </a:r>
            <a:r>
              <a:rPr lang="de-DE" sz="4800" i="0" dirty="0" err="1"/>
              <a:t>bitkom</a:t>
            </a:r>
            <a:r>
              <a:rPr lang="de-DE" sz="4800" i="0" dirty="0"/>
              <a:t>-Studie untersucht? </a:t>
            </a:r>
            <a:br>
              <a:rPr lang="de-DE" sz="4800" i="0" dirty="0"/>
            </a:br>
            <a:r>
              <a:rPr lang="de-DE" sz="4800" i="0" dirty="0"/>
              <a:t>Und in welchem Anwendungsfeld ist die potenzielle Einsparung am größten?</a:t>
            </a:r>
            <a:br>
              <a:rPr lang="de-DE" sz="4800" i="0" dirty="0"/>
            </a:br>
            <a:r>
              <a:rPr lang="de-DE" sz="4800" i="0" dirty="0"/>
              <a:t>Ist dies für Sie nachvollziehbar (warum)?</a:t>
            </a:r>
            <a:br>
              <a:rPr lang="de-DE" sz="4800" i="0" dirty="0"/>
            </a:br>
            <a:endParaRPr lang="de-DE" sz="4800" i="0" dirty="0"/>
          </a:p>
          <a:p>
            <a:pPr marL="312738" indent="-312738">
              <a:lnSpc>
                <a:spcPts val="1940"/>
              </a:lnSpc>
              <a:buFont typeface="+mj-lt"/>
              <a:buAutoNum type="arabicPeriod"/>
            </a:pPr>
            <a:r>
              <a:rPr lang="de-DE" sz="4800" i="0" dirty="0"/>
              <a:t>Wie groß ist der CO2-Fußabdruck der Digitalisierung?</a:t>
            </a:r>
            <a:br>
              <a:rPr lang="de-DE" sz="4800" i="0" dirty="0"/>
            </a:br>
            <a:r>
              <a:rPr lang="de-DE" sz="4800" i="0" dirty="0"/>
              <a:t>Halten Sie dies Angaben für realistisch? </a:t>
            </a:r>
            <a:br>
              <a:rPr lang="de-DE" sz="4800" i="0" dirty="0"/>
            </a:br>
            <a:r>
              <a:rPr lang="de-DE" sz="4800" i="0" dirty="0"/>
              <a:t>Kommen andere Studien bzw. Informationsquellen zu gleichen Aussagen?</a:t>
            </a:r>
            <a:br>
              <a:rPr lang="de-DE" sz="4800" i="0" dirty="0"/>
            </a:br>
            <a:endParaRPr lang="de-DE" sz="4800" i="0" dirty="0">
              <a:latin typeface="+mn-lt"/>
            </a:endParaRPr>
          </a:p>
          <a:p>
            <a:pPr>
              <a:lnSpc>
                <a:spcPts val="1940"/>
              </a:lnSpc>
            </a:pPr>
            <a:br>
              <a:rPr lang="de-DE" sz="4000" i="0" dirty="0">
                <a:latin typeface="+mn-lt"/>
              </a:rPr>
            </a:b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442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E63A96-ECD0-4695-AA7D-CABE17C3782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1900" dirty="0">
                <a:ea typeface="ＭＳ Ｐゴシック" charset="0"/>
              </a:rPr>
              <a:t>Aufgaben</a:t>
            </a:r>
            <a:br>
              <a:rPr lang="de-DE" sz="1900" dirty="0">
                <a:ea typeface="ＭＳ Ｐゴシック" charset="0"/>
              </a:rPr>
            </a:br>
            <a:endParaRPr lang="de-DE" sz="1900" dirty="0">
              <a:solidFill>
                <a:srgbClr val="FF0000"/>
              </a:solidFill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2E397E6-FDE3-024F-BCF1-ED5CD33FD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127" y="1562790"/>
            <a:ext cx="7911686" cy="421668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ts val="1940"/>
              </a:lnSpc>
            </a:pPr>
            <a:r>
              <a:rPr lang="de-DE" sz="4800" b="1" i="0" dirty="0">
                <a:latin typeface="+mn-lt"/>
              </a:rPr>
              <a:t>Beschaffung </a:t>
            </a:r>
            <a:r>
              <a:rPr lang="de-DE" sz="4800" i="0" dirty="0">
                <a:latin typeface="+mn-lt"/>
              </a:rPr>
              <a:t>. Lesen Sie im Lehrbuch BWL kompakt das Kapitel 54 „Beschaffung und Supply Chain“ und im BWL-Lehrbuch die Ausführungen auf Seite 187/188 sowie im </a:t>
            </a:r>
            <a:r>
              <a:rPr lang="de-DE" sz="4800" i="0" dirty="0" err="1">
                <a:latin typeface="+mn-lt"/>
              </a:rPr>
              <a:t>Glosar</a:t>
            </a:r>
            <a:r>
              <a:rPr lang="de-DE" sz="4800" i="0" dirty="0">
                <a:latin typeface="+mn-lt"/>
              </a:rPr>
              <a:t> den Begriff „Supply Chain“. Informieren Sie sich darüber, was man unter einer Lieferkette in den Wirtschaftswissenschaften und in einem Unternehmen versteht (u.a. </a:t>
            </a:r>
            <a:r>
              <a:rPr lang="de-DE" sz="4800" i="0" dirty="0">
                <a:latin typeface="+mn-lt"/>
                <a:hlinkClick r:id="rId2"/>
              </a:rPr>
              <a:t>https://de.wikipedia.org/wiki/Lieferkette</a:t>
            </a:r>
            <a:r>
              <a:rPr lang="de-DE" sz="4800" i="0" dirty="0">
                <a:latin typeface="+mn-lt"/>
              </a:rPr>
              <a:t>). </a:t>
            </a:r>
          </a:p>
          <a:p>
            <a:pPr marL="228600" indent="-228600">
              <a:lnSpc>
                <a:spcPts val="1940"/>
              </a:lnSpc>
              <a:buFont typeface="+mj-lt"/>
              <a:buAutoNum type="arabicPeriod" startAt="4"/>
            </a:pPr>
            <a:r>
              <a:rPr lang="de-DE" sz="4800" i="0" dirty="0">
                <a:latin typeface="+mn-lt"/>
              </a:rPr>
              <a:t>Beschreiben Sie in eigenen Worten, was Sie unter der Lieferkette eines Unternehmens verstehen.</a:t>
            </a:r>
          </a:p>
          <a:p>
            <a:pPr marL="228600" indent="-228600">
              <a:lnSpc>
                <a:spcPts val="1940"/>
              </a:lnSpc>
              <a:buFont typeface="+mj-lt"/>
              <a:buAutoNum type="arabicPeriod" startAt="4"/>
            </a:pPr>
            <a:r>
              <a:rPr lang="de-DE" sz="4800" i="0" dirty="0">
                <a:latin typeface="+mn-lt"/>
              </a:rPr>
              <a:t>Was versteht man unter SCM? Und warum ist SCM eine Managementaufgabe?</a:t>
            </a:r>
          </a:p>
          <a:p>
            <a:pPr>
              <a:lnSpc>
                <a:spcPts val="1940"/>
              </a:lnSpc>
            </a:pPr>
            <a:endParaRPr lang="de-DE" sz="4800" b="1" i="0" dirty="0">
              <a:latin typeface="+mn-lt"/>
            </a:endParaRPr>
          </a:p>
          <a:p>
            <a:pPr>
              <a:lnSpc>
                <a:spcPts val="1940"/>
              </a:lnSpc>
            </a:pPr>
            <a:r>
              <a:rPr lang="de-DE" sz="4800" b="1" i="0" dirty="0">
                <a:latin typeface="+mn-lt"/>
              </a:rPr>
              <a:t>Lieferkettengesetz. </a:t>
            </a:r>
            <a:r>
              <a:rPr lang="de-DE" sz="4800" i="0" dirty="0">
                <a:latin typeface="+mn-lt"/>
              </a:rPr>
              <a:t>Recherchieren Sie die Eckpunkte eines möglichen Lieferkettengesetzes in Deutschland (u.a. </a:t>
            </a:r>
            <a:r>
              <a:rPr lang="de-DE" sz="4800" i="0" dirty="0">
                <a:latin typeface="+mn-lt"/>
                <a:hlinkClick r:id="rId3"/>
              </a:rPr>
              <a:t>https://de.wikipedia.org/wiki/Lieferkettengesetz</a:t>
            </a:r>
            <a:r>
              <a:rPr lang="de-DE" sz="4800" i="0" dirty="0">
                <a:latin typeface="+mn-lt"/>
              </a:rPr>
              <a:t> und ARD-Video </a:t>
            </a:r>
            <a:r>
              <a:rPr lang="de-DE" sz="4800" i="0" dirty="0">
                <a:latin typeface="+mn-lt"/>
                <a:hlinkClick r:id="rId4"/>
              </a:rPr>
              <a:t>https://www.daserste.de/information/politik-weltgeschehen/europamagazin/videos/deutschland-lieferkettengesetz-vor-dem-aus-video-100.html</a:t>
            </a:r>
            <a:r>
              <a:rPr lang="de-DE" sz="4800" i="0" dirty="0">
                <a:latin typeface="+mn-lt"/>
              </a:rPr>
              <a:t>).</a:t>
            </a:r>
          </a:p>
          <a:p>
            <a:pPr marL="227013" indent="-227013">
              <a:lnSpc>
                <a:spcPts val="1940"/>
              </a:lnSpc>
              <a:buFont typeface="+mj-lt"/>
              <a:buAutoNum type="arabicPeriod" startAt="6"/>
            </a:pPr>
            <a:r>
              <a:rPr lang="de-DE" sz="4800" i="0" dirty="0">
                <a:latin typeface="+mn-lt"/>
              </a:rPr>
              <a:t>Nennen Sie 5 markante Punkte/Ziele eines Lieferkettengesetzes.</a:t>
            </a:r>
          </a:p>
          <a:p>
            <a:pPr marL="228600" indent="-228600">
              <a:lnSpc>
                <a:spcPts val="1940"/>
              </a:lnSpc>
              <a:buFont typeface="+mj-lt"/>
              <a:buAutoNum type="arabicPeriod" startAt="6"/>
            </a:pPr>
            <a:r>
              <a:rPr lang="de-DE" sz="4800" i="0" dirty="0">
                <a:latin typeface="+mn-lt"/>
              </a:rPr>
              <a:t>Welche betriebswirtschaftlichen Funktionen in einem Unternehmen wären von einem Lieferkettengesetz betroffen und warum?</a:t>
            </a:r>
            <a:br>
              <a:rPr lang="de-DE" sz="4800" i="0" dirty="0">
                <a:latin typeface="+mn-lt"/>
              </a:rPr>
            </a:br>
            <a:endParaRPr lang="de-DE" sz="4800" i="0" dirty="0">
              <a:latin typeface="+mn-lt"/>
            </a:endParaRPr>
          </a:p>
          <a:p>
            <a:pPr marL="228600" indent="-228600">
              <a:lnSpc>
                <a:spcPts val="1940"/>
              </a:lnSpc>
              <a:buFont typeface="+mj-lt"/>
              <a:buAutoNum type="arabicPeriod" startAt="6"/>
            </a:pPr>
            <a:r>
              <a:rPr lang="de-DE" sz="4800" i="0" dirty="0">
                <a:latin typeface="+mn-lt"/>
              </a:rPr>
              <a:t>Beschreiben Sie in eigenen Worten den Unterschied zwischen </a:t>
            </a:r>
            <a:r>
              <a:rPr lang="de-DE" sz="4800" b="1" i="0" dirty="0">
                <a:latin typeface="+mn-lt"/>
              </a:rPr>
              <a:t>Beschaffungs- und Materialwirtschaft.</a:t>
            </a:r>
          </a:p>
          <a:p>
            <a:pPr>
              <a:lnSpc>
                <a:spcPts val="1940"/>
              </a:lnSpc>
            </a:pP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375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F5CBE9A-FD4B-9843-9372-FA25D1D7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26" y="361144"/>
            <a:ext cx="6195309" cy="873126"/>
          </a:xfrm>
        </p:spPr>
        <p:txBody>
          <a:bodyPr/>
          <a:lstStyle/>
          <a:p>
            <a:r>
              <a:rPr lang="de-DE" dirty="0">
                <a:ea typeface="ＭＳ Ｐゴシック" charset="0"/>
              </a:rPr>
              <a:t>Ablauf Übungen</a:t>
            </a:r>
            <a:br>
              <a:rPr lang="de-DE" dirty="0">
                <a:ea typeface="ＭＳ Ｐゴシック" charset="0"/>
              </a:rPr>
            </a:br>
            <a:r>
              <a:rPr lang="de-DE" altLang="de-DE" spc="-100" dirty="0">
                <a:solidFill>
                  <a:srgbClr val="FF0000"/>
                </a:solidFill>
              </a:rPr>
              <a:t>Bitte beachten: Pünktlicher Beginn im BBB-System!</a:t>
            </a:r>
            <a:endParaRPr lang="de-DE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8FBFC67-85E0-D245-92AD-5DCFDCB95C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6C703D8-5C45-5B4C-ABFF-F40AD18730CB}"/>
              </a:ext>
            </a:extLst>
          </p:cNvPr>
          <p:cNvSpPr txBox="1"/>
          <p:nvPr/>
        </p:nvSpPr>
        <p:spPr>
          <a:xfrm>
            <a:off x="576262" y="1469907"/>
            <a:ext cx="8499649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altLang="de-DE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de-DE" sz="16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altLang="de-DE" sz="1600" dirty="0"/>
              <a:t>Übungsteil – 15 Min: Arbeiten in „Breakout-Räumen“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altLang="de-DE" sz="1600" dirty="0"/>
              <a:t>Kleingruppen à 4-5 Studierende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altLang="de-DE" sz="1600" dirty="0"/>
              <a:t>Gegenseitige Vorstellung/Kennenlernen… wie geht’s – wie steht´s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altLang="de-DE" sz="1600" dirty="0"/>
              <a:t>Diskussion der Lösungen in der Gruppe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altLang="de-DE" sz="1600" dirty="0"/>
              <a:t>Abschluss </a:t>
            </a:r>
            <a:r>
              <a:rPr lang="de-DE" altLang="de-DE" sz="1600" dirty="0" err="1"/>
              <a:t>Breakout</a:t>
            </a:r>
            <a:r>
              <a:rPr lang="de-DE" altLang="de-DE" sz="1600" dirty="0"/>
              <a:t>: Festlegung eines Sprechers zur Vorstellung einer Aufgabe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de-DE" sz="1600" dirty="0"/>
          </a:p>
          <a:p>
            <a:pPr marL="342900" indent="-342900">
              <a:buFont typeface="+mj-lt"/>
              <a:buAutoNum type="arabicPeriod" startAt="2"/>
            </a:pPr>
            <a:r>
              <a:rPr lang="de-DE" altLang="de-DE" sz="1600" dirty="0"/>
              <a:t>Übungsteil – rd. 40 Min: Plenum Übungsaufgaben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altLang="de-DE" sz="1600" dirty="0"/>
              <a:t>Vorstellung der Lösungen (jeweils durch den Sprecher der Gruppe)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altLang="de-DE" sz="1600" dirty="0"/>
              <a:t>Fragen / Diskussion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altLang="de-DE" sz="1600" dirty="0"/>
              <a:t>Die Beantwortung einer Übungsaufgabe wird in der Übersicht vermerkt</a:t>
            </a:r>
          </a:p>
          <a:p>
            <a:endParaRPr lang="de-DE" altLang="de-DE" sz="1600" dirty="0">
              <a:latin typeface="+mn-lt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de-DE" altLang="de-DE" sz="1600" dirty="0">
                <a:latin typeface="+mn-lt"/>
              </a:rPr>
              <a:t>Übungsteil – rd. 30 Min: Plenum Kurzvorträge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altLang="de-DE" sz="1600" dirty="0">
                <a:latin typeface="+mn-lt"/>
              </a:rPr>
              <a:t>Kurzvorträge (je Übung ca. 3-4 Kurzvorträge)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altLang="de-DE" sz="1600" dirty="0">
                <a:latin typeface="+mn-lt"/>
              </a:rPr>
              <a:t>ca. 6-8 Min. mit ca. 8 Folien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altLang="de-DE" sz="1600" dirty="0">
                <a:latin typeface="+mn-lt"/>
              </a:rPr>
              <a:t>Kurze Rückmeldung/Fragen zum Vortrag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56E215B-1026-BB41-8898-A188E2F22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1" y="817225"/>
            <a:ext cx="420599" cy="43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96824"/>
      </p:ext>
    </p:extLst>
  </p:cSld>
  <p:clrMapOvr>
    <a:masterClrMapping/>
  </p:clrMapOvr>
</p:sld>
</file>

<file path=ppt/theme/theme1.xml><?xml version="1.0" encoding="utf-8"?>
<a:theme xmlns:a="http://schemas.openxmlformats.org/drawingml/2006/main" name="Prozessmanagement2015-Voelz-02-Wertschöpfungsketten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Prozessmanagement2015-Voelz-02-Wertschöpfungsketten.pot</Template>
  <TotalTime>0</TotalTime>
  <Words>542</Words>
  <Application>Microsoft Macintosh PowerPoint</Application>
  <PresentationFormat>Bildschirmpräsentation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Prozessmanagement2015-Voelz-02-Wertschöpfungsketten</vt:lpstr>
      <vt:lpstr> BWL-Übungen 7. Aufgabenblatt – Abgabe Mittwoch 9 Uhr</vt:lpstr>
      <vt:lpstr>Kapitel 5 “Lesen/Durcharbeiten“ Seiten 165 - 192</vt:lpstr>
      <vt:lpstr>Aufgaben </vt:lpstr>
      <vt:lpstr>Aufgaben </vt:lpstr>
      <vt:lpstr>Ablauf Übungen Bitte beachten: Pünktlicher Beginn im BBB-System!</vt:lpstr>
    </vt:vector>
  </TitlesOfParts>
  <Company>FHW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XX.XX.2009 TITEL DER PRÄSENTATION   Hier steht eine Unterüberschrift der Titelseite</dc:title>
  <dc:creator>bmueller</dc:creator>
  <cp:lastModifiedBy>holger.huenemohr@hs-rm.de</cp:lastModifiedBy>
  <cp:revision>442</cp:revision>
  <cp:lastPrinted>2019-10-16T08:45:56Z</cp:lastPrinted>
  <dcterms:created xsi:type="dcterms:W3CDTF">2012-09-04T08:56:18Z</dcterms:created>
  <dcterms:modified xsi:type="dcterms:W3CDTF">2020-12-28T18:11:02Z</dcterms:modified>
</cp:coreProperties>
</file>