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5" r:id="rId4"/>
    <p:sldId id="261" r:id="rId5"/>
    <p:sldId id="262" r:id="rId6"/>
    <p:sldId id="263" r:id="rId7"/>
    <p:sldId id="260" r:id="rId8"/>
    <p:sldId id="258" r:id="rId9"/>
    <p:sldId id="259" r:id="rId10"/>
    <p:sldId id="264" r:id="rId11"/>
    <p:sldId id="267" r:id="rId12"/>
    <p:sldId id="269" r:id="rId13"/>
    <p:sldId id="270" r:id="rId14"/>
    <p:sldId id="271" r:id="rId15"/>
    <p:sldId id="273" r:id="rId16"/>
    <p:sldId id="272" r:id="rId17"/>
    <p:sldId id="274" r:id="rId18"/>
    <p:sldId id="277" r:id="rId19"/>
    <p:sldId id="276" r:id="rId20"/>
    <p:sldId id="278" r:id="rId21"/>
    <p:sldId id="279" r:id="rId22"/>
    <p:sldId id="280" r:id="rId23"/>
    <p:sldId id="266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>
        <p:scale>
          <a:sx n="70" d="100"/>
          <a:sy n="70" d="100"/>
        </p:scale>
        <p:origin x="-14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EC4C-1781-4ED9-B1F1-1EFBA344E37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E1B7-5C0E-4BF1-A66E-C0C7FFA9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563A-5BCB-428D-8259-871E94B6DCE2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0D927F2-7EE3-4A12-9110-01CBC6B293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4564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9488-C501-4104-BD17-190C822D464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137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772-F513-4D06-ACA8-0155175C7DB9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595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EBE4-A047-4DD2-A97A-C5D4DADF1E26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398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B7BB-7C38-4589-A6EB-69FDBF00687C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00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6A8-ED4F-4CBA-90AB-DE72802C52ED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322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FF9-0E19-4CC2-A3EB-596EA53C4367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752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8051-52BD-460D-9CCC-3FD5458B41FB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057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F30E-4758-4A76-8A14-F438AEEBF9BD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270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EF88-7FF7-46ED-A737-12C407852F21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38D7-DDB7-4462-88A9-DBA1FFD29255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City College of New York CSc 30100 – Scientific Programming Fall 2021- Georgios Ioannou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880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3020-1D6A-4052-8BBD-8C5670290BE8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D927F2-7EE3-4A12-9110-01CBC6B293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Times New Roman" pitchFamily="18" charset="0"/>
                <a:cs typeface="Times New Roman" pitchFamily="18" charset="0"/>
              </a:rPr>
              <a:t> Analysis and Implementation of Common 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Division </a:t>
            </a:r>
            <a:r>
              <a:rPr lang="en-US" sz="4500" b="1" dirty="0">
                <a:latin typeface="Times New Roman" pitchFamily="18" charset="0"/>
                <a:cs typeface="Times New Roman" pitchFamily="18" charset="0"/>
              </a:rPr>
              <a:t>Algorithms</a:t>
            </a:r>
            <a:br>
              <a:rPr lang="en-US" sz="4500" b="1" dirty="0">
                <a:latin typeface="Times New Roman" pitchFamily="18" charset="0"/>
                <a:cs typeface="Times New Roman" pitchFamily="18" charset="0"/>
              </a:rPr>
            </a:br>
            <a:endParaRPr lang="en-US" sz="4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pic>
        <p:nvPicPr>
          <p:cNvPr id="1026" name="Picture 2" descr="C:\Users\GEORGIOS\Desktop\58afde14829958a978a4a6a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7" t="35308" r="29636" b="33855"/>
          <a:stretch/>
        </p:blipFill>
        <p:spPr bwMode="auto">
          <a:xfrm>
            <a:off x="3666227" y="3962400"/>
            <a:ext cx="181154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551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Slow Division/ Digit recurrence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Digit </a:t>
                </a:r>
                <a:r>
                  <a:rPr lang="en-US" sz="2300" dirty="0">
                    <a:latin typeface="Times New Roman" pitchFamily="18" charset="0"/>
                    <a:cs typeface="Times New Roman" pitchFamily="18" charset="0"/>
                  </a:rPr>
                  <a:t>recurrence algorithms reserve a fixed number of bits for the quotient in every 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iteration.</a:t>
                </a:r>
              </a:p>
              <a:p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They produce 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300" dirty="0">
                    <a:latin typeface="Times New Roman" pitchFamily="18" charset="0"/>
                    <a:cs typeface="Times New Roman" pitchFamily="18" charset="0"/>
                  </a:rPr>
                  <a:t>single quotient bit/digit in each iteration by adding or subtracting a multiple of divisor from the dividend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They are based </a:t>
                </a:r>
                <a:r>
                  <a:rPr lang="en-US" sz="2300" dirty="0" smtClean="0"/>
                  <a:t>on the following </a:t>
                </a:r>
                <a:r>
                  <a:rPr lang="en-US" sz="2300" dirty="0"/>
                  <a:t>standard recurrence </a:t>
                </a:r>
                <a:r>
                  <a:rPr lang="en-US" sz="2300" dirty="0" smtClean="0"/>
                  <a:t>equation.</a:t>
                </a:r>
              </a:p>
              <a:p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j</m:t>
                          </m:r>
                          <m: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3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/>
                          <a:cs typeface="Times New Roman" pitchFamily="18" charset="0"/>
                        </a:rPr>
                        <m:t>B</m:t>
                      </m:r>
                      <m:r>
                        <a:rPr lang="en-US" sz="2300">
                          <a:latin typeface="Cambria Math"/>
                          <a:cs typeface="Times New Roman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US" sz="23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30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n</m:t>
                          </m:r>
                          <m: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j</m:t>
                          </m:r>
                          <m:r>
                            <a:rPr lang="en-US" sz="2300">
                              <a:latin typeface="Cambria Math"/>
                              <a:cs typeface="Times New Roman" pitchFamily="18" charset="0"/>
                            </a:rPr>
                            <m:t>+1)</m:t>
                          </m:r>
                        </m:sub>
                      </m:sSub>
                      <m:r>
                        <a:rPr lang="en-US" sz="2300">
                          <a:latin typeface="Cambria Math"/>
                          <a:cs typeface="Times New Roman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/>
                          <a:cs typeface="Times New Roman" pitchFamily="18" charset="0"/>
                        </a:rPr>
                        <m:t>D</m:t>
                      </m:r>
                    </m:oMath>
                  </m:oMathPara>
                </a14:m>
                <a:endParaRPr lang="en-US" sz="23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500" dirty="0" err="1" smtClean="0">
                    <a:latin typeface="Times New Roman" pitchFamily="18" charset="0"/>
                    <a:cs typeface="Times New Roman" pitchFamily="18" charset="0"/>
                  </a:rPr>
                  <a:t>Rj</a:t>
                </a:r>
                <a:r>
                  <a:rPr lang="en-US" sz="15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1500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500" baseline="30000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1500" dirty="0" smtClean="0">
                    <a:latin typeface="Times New Roman" pitchFamily="18" charset="0"/>
                    <a:cs typeface="Times New Roman" pitchFamily="18" charset="0"/>
                  </a:rPr>
                  <a:t> partial remainder of the </a:t>
                </a:r>
                <a:r>
                  <a:rPr lang="en-US" sz="1500" dirty="0" smtClean="0">
                    <a:latin typeface="Times New Roman" pitchFamily="18" charset="0"/>
                    <a:cs typeface="Times New Roman" pitchFamily="18" charset="0"/>
                  </a:rPr>
                  <a:t>division</a:t>
                </a:r>
                <a:endParaRPr lang="en-US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500" dirty="0" smtClean="0">
                    <a:latin typeface="Times New Roman" pitchFamily="18" charset="0"/>
                    <a:cs typeface="Times New Roman" pitchFamily="18" charset="0"/>
                  </a:rPr>
                  <a:t>B = base (2 for binary) </a:t>
                </a:r>
              </a:p>
              <a:p>
                <a:pPr marL="0" indent="0">
                  <a:buNone/>
                </a:pPr>
                <a:r>
                  <a:rPr lang="en-US" sz="1500" dirty="0" err="1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sz="15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500" baseline="-25000" dirty="0" smtClean="0">
                    <a:latin typeface="Times New Roman" pitchFamily="18" charset="0"/>
                    <a:cs typeface="Times New Roman" pitchFamily="18" charset="0"/>
                  </a:rPr>
                  <a:t>-(j+1)</a:t>
                </a:r>
                <a:r>
                  <a:rPr lang="en-US" sz="1500" dirty="0" smtClean="0">
                    <a:latin typeface="Times New Roman" pitchFamily="18" charset="0"/>
                    <a:cs typeface="Times New Roman" pitchFamily="18" charset="0"/>
                  </a:rPr>
                  <a:t> = digit of the quotient in position n-(j+1)</a:t>
                </a:r>
              </a:p>
              <a:p>
                <a:pPr marL="0" indent="0">
                  <a:buNone/>
                </a:pPr>
                <a:r>
                  <a:rPr lang="en-US" sz="1500" dirty="0" smtClean="0">
                    <a:latin typeface="Times New Roman" pitchFamily="18" charset="0"/>
                    <a:cs typeface="Times New Roman" pitchFamily="18" charset="0"/>
                  </a:rPr>
                  <a:t>D = divisor</a:t>
                </a:r>
              </a:p>
              <a:p>
                <a:pPr marL="0" indent="0">
                  <a:buNone/>
                </a:pPr>
                <a:endParaRPr lang="en-US" sz="23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 rotWithShape="1">
                <a:blip r:embed="rId2"/>
                <a:stretch>
                  <a:fillRect l="-1037" t="-1078" r="-1185" b="-1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4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Restoring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Restoring division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got its name from the fact that it restores the value of A in each iteration. 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This algorithm works on the binary level using only 0 and 1. 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digits of the quotient are from the set [0, 1].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:\Users\GEORGIOS\AppData\Local\Microsoft\Windows\INetCache\Content.Word\1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648200" cy="4943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89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:\Users\GEORGIOS\Downloads\Untitled Diagram.drawio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0"/>
          <a:stretch/>
        </p:blipFill>
        <p:spPr bwMode="auto">
          <a:xfrm>
            <a:off x="2743200" y="0"/>
            <a:ext cx="3743326" cy="6248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962400" cy="6397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Non-Restoring Division Algorithm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838200"/>
            <a:ext cx="25908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More complex than Restoring Division Algorithm.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However, it avoids the Restoring Step.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99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SRT 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Application: General-purpose CPU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 Intel Pentium processor (slide 5) uses a base 4 SRT division algorithm where the quotient digits are from the set [-2, -1, 0, 1, 2]. 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SRT is a special case of the non-restoring division algorithm.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 fixed number of quotient bits at every iteration.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subtraction as the fundamental operator to calculate a quotient bit/digit in each iteration.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Main Idea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Guess the quotient digit based on the most significant bits of the divisor and the partial remainder. 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Next, find an answer close enough to the correct answer and then use redundant quotient bits/digits to correct subsequent steps.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83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SRT Division Algorithm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:\Users\GEORGIOS\Downloads\Untitled Diagram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219200"/>
            <a:ext cx="45720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57200" y="1447800"/>
            <a:ext cx="388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partial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remained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is multiplied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by the base n that is used. This is done by left bit shifting by k bits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The result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to the quotient selection table and the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divisor provides the second input for the quotient selection table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: Based on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few of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most significant bits of the divisor and the partial remainder, the quotient digit for the next iteration is calculated. This is known as the multiplier.</a:t>
            </a:r>
          </a:p>
          <a:p>
            <a:pPr lvl="0"/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Step 5: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The multiplier becomes the second input of the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generates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next partial remainder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Repeat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process until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all the quotient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bits/digits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are revealed</a:t>
            </a:r>
          </a:p>
        </p:txBody>
      </p:sp>
    </p:spTree>
    <p:extLst>
      <p:ext uri="{BB962C8B-B14F-4D97-AF65-F5344CB8AC3E}">
        <p14:creationId xmlns:p14="http://schemas.microsoft.com/office/powerpoint/2010/main" val="1520919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Fast Division/ Functional Iterative/ Multiplicative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Give more than one quotient digit in each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iteration.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They are based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on multiplication. Eliminate addition and subtraction as much as possible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Multiplication can be done using bit shifting.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Bit shifting is faster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than addition and subtraction.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They give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only the quotient.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Do not bother with the remainder.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7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Division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Applications: 1. IBM RS/600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                            2. Intel i860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                            3. Astronautics ZS-1</a:t>
                </a:r>
              </a:p>
              <a:p>
                <a:r>
                  <a:rPr lang="en-US" sz="2100" b="1" dirty="0">
                    <a:latin typeface="Times New Roman" pitchFamily="18" charset="0"/>
                    <a:cs typeface="Times New Roman" pitchFamily="18" charset="0"/>
                  </a:rPr>
                  <a:t>Fact:</a:t>
                </a: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 The quotient is a product of the dividend and the reciprocal of the 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divisor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/>
                          <a:cs typeface="Times New Roman" pitchFamily="18" charset="0"/>
                        </a:rPr>
                        <m:t>Q</m:t>
                      </m:r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latin typeface="Cambria Math"/>
                          <a:cs typeface="Times New Roman" pitchFamily="18" charset="0"/>
                        </a:rPr>
                        <m:t>dividend</m:t>
                      </m:r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divisor</m:t>
                          </m:r>
                        </m:den>
                      </m:f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The reciprocal of the divisor will converge after several 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iterations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dividend</a:t>
                </a:r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 = divisor </a:t>
                </a:r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r="-1333" b="-10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28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Division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The Newton </a:t>
                </a:r>
                <a:r>
                  <a:rPr lang="en-US" sz="2100" dirty="0" err="1">
                    <a:latin typeface="Times New Roman" pitchFamily="18" charset="0"/>
                    <a:cs typeface="Times New Roman" pitchFamily="18" charset="0"/>
                  </a:rPr>
                  <a:t>Raphson</a:t>
                </a: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 Division Algorithm is divided into three processes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100" b="1" dirty="0" smtClean="0">
                    <a:latin typeface="Times New Roman" pitchFamily="18" charset="0"/>
                    <a:cs typeface="Times New Roman" pitchFamily="18" charset="0"/>
                  </a:rPr>
                  <a:t>Process 1: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Find the initial estimation of the divisor’s reciprocal using a priming function that has a root at the divisor’s reciprocal.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/>
                        <a:cs typeface="Times New Roman" pitchFamily="18" charset="0"/>
                      </a:rPr>
                      <m:t>F</m:t>
                    </m:r>
                    <m:d>
                      <m:dPr>
                        <m:ctrlPr>
                          <a:rPr lang="en-US" sz="21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e>
                    </m:d>
                    <m:r>
                      <a:rPr lang="en-US" sz="210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den>
                    </m:f>
                    <m:r>
                      <a:rPr lang="en-US" sz="2100"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21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sub>
                    </m:sSub>
                    <m:r>
                      <a:rPr lang="en-US" sz="210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, F(X) = Priming 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24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Process 2:</a:t>
                </a:r>
                <a:r>
                  <a:rPr lang="en-US" dirty="0" smtClean="0"/>
                  <a:t>  </a:t>
                </a:r>
              </a:p>
              <a:p>
                <a:r>
                  <a:rPr lang="en-US" sz="3100" dirty="0">
                    <a:latin typeface="Times New Roman" pitchFamily="18" charset="0"/>
                    <a:cs typeface="Times New Roman" pitchFamily="18" charset="0"/>
                  </a:rPr>
                  <a:t>Focus on the iterative refinement of the divisor’s reciprocal</a:t>
                </a: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Apply  the Newton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Raphson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Equation on the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Priming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function.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Evaluate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to find successive approximations to the divisor’s reciprocal. Error term of order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 smtClean="0"/>
                  <a:t>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  <a:cs typeface="Times New Roman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cs typeface="Times New Roman" pitchFamily="18" charset="0"/>
                        </a:rPr>
                        <m:t>b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  <a:cs typeface="Times New Roman" pitchFamily="18" charset="0"/>
                        </a:rPr>
                        <m:t>f</m:t>
                      </m:r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</a:t>
            </a:r>
            <a:r>
              <a:rPr lang="en-US" dirty="0" smtClean="0"/>
              <a:t>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</a:t>
            </a:r>
            <a:r>
              <a:rPr lang="en-US" dirty="0" smtClean="0"/>
              <a:t>30100 – Scientific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Division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20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Division Algorithm…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Successive </a:t>
                </a:r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approximations to the divisor’s reciprocal until it converges.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latin typeface="Cambria Math"/>
                                      <a:cs typeface="Times New Roman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210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b</m:t>
                          </m:r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100" i="1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latin typeface="Cambria Math"/>
                                      <a:cs typeface="Times New Roman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210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10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×(2−</m:t>
                      </m:r>
                      <m:r>
                        <m:rPr>
                          <m:sty m:val="p"/>
                        </m:rPr>
                        <a:rPr lang="en-US" sz="2100">
                          <a:latin typeface="Cambria Math"/>
                          <a:cs typeface="Times New Roman" pitchFamily="18" charset="0"/>
                        </a:rPr>
                        <m:t>b</m:t>
                      </m:r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×(2−</m:t>
                      </m:r>
                      <m:r>
                        <m:rPr>
                          <m:sty m:val="p"/>
                        </m:rPr>
                        <a:rPr lang="en-US" sz="2100">
                          <a:latin typeface="Cambria Math"/>
                          <a:cs typeface="Times New Roman" pitchFamily="18" charset="0"/>
                        </a:rPr>
                        <m:t>b</m:t>
                      </m:r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0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4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be the dividend and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the divisor both unsigned real integers.</a:t>
            </a:r>
          </a:p>
          <a:p>
            <a:pPr marL="0" indent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can we find the quotient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the remainder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this procedure be optimized?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06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Division Algorithm…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Process 3: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100" dirty="0">
                    <a:latin typeface="Times New Roman" pitchFamily="18" charset="0"/>
                    <a:cs typeface="Times New Roman" pitchFamily="18" charset="0"/>
                  </a:rPr>
                  <a:t>Multiply the dividend and the final convergent divisor </a:t>
                </a:r>
                <a:r>
                  <a:rPr lang="en-US" sz="2100" dirty="0" smtClean="0">
                    <a:latin typeface="Times New Roman" pitchFamily="18" charset="0"/>
                    <a:cs typeface="Times New Roman" pitchFamily="18" charset="0"/>
                  </a:rPr>
                  <a:t>reciprocal found in the previous step using the fact mentioned before.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/>
                          <a:cs typeface="Times New Roman" pitchFamily="18" charset="0"/>
                        </a:rPr>
                        <m:t>Q</m:t>
                      </m:r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latin typeface="Cambria Math"/>
                          <a:cs typeface="Times New Roman" pitchFamily="18" charset="0"/>
                        </a:rPr>
                        <m:t>dividend</m:t>
                      </m:r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divisor</m:t>
                          </m:r>
                        </m:den>
                      </m:f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10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  <m:r>
                        <a:rPr lang="en-US" sz="21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/>
                                  <a:cs typeface="Times New Roman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88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1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Applications: 1. General-purpose CPU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              2. IBM 360/91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              3. TMS390C602A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Sparc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FPU</a:t>
            </a:r>
          </a:p>
          <a:p>
            <a:pPr marL="0" indent="0">
              <a:buNone/>
            </a:pP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Main Idea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iterative parallel multiplication of the dividend and the divisor by multiplicative factors until the final divisor will be one or close to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Goldschmidt Division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27783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250" b="1" dirty="0" smtClean="0">
                    <a:latin typeface="Times New Roman" pitchFamily="18" charset="0"/>
                    <a:cs typeface="Times New Roman" pitchFamily="18" charset="0"/>
                  </a:rPr>
                  <a:t>Process 1: </a:t>
                </a:r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Want to find q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50" smtClean="0">
                        <a:latin typeface="Cambria Math"/>
                        <a:cs typeface="Times New Roman" pitchFamily="18" charset="0"/>
                      </a:rPr>
                      <m:t>q</m:t>
                    </m:r>
                    <m:r>
                      <a:rPr lang="en-US" sz="225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5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50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5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250" dirty="0">
                    <a:latin typeface="Times New Roman" pitchFamily="18" charset="0"/>
                    <a:cs typeface="Times New Roman" pitchFamily="18" charset="0"/>
                  </a:rPr>
                  <a:t>Generate a multiplication factor using the Taylor-</a:t>
                </a:r>
                <a:r>
                  <a:rPr lang="en-US" sz="2250" dirty="0" err="1">
                    <a:latin typeface="Times New Roman" pitchFamily="18" charset="0"/>
                    <a:cs typeface="Times New Roman" pitchFamily="18" charset="0"/>
                  </a:rPr>
                  <a:t>Maclaurin</a:t>
                </a:r>
                <a:r>
                  <a:rPr lang="en-US" sz="22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series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25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250" dirty="0">
                    <a:latin typeface="Times New Roman" pitchFamily="18" charset="0"/>
                    <a:cs typeface="Times New Roman" pitchFamily="18" charset="0"/>
                  </a:rPr>
                  <a:t>Required to find the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50">
                        <a:latin typeface="Cambria Math"/>
                        <a:cs typeface="Times New Roman" pitchFamily="18" charset="0"/>
                      </a:rPr>
                      <m:t>q</m:t>
                    </m:r>
                    <m:r>
                      <a:rPr lang="en-US" sz="225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5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50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5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</m:den>
                    </m:f>
                    <m:r>
                      <a:rPr lang="en-US" sz="225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50">
                        <a:latin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250">
                        <a:latin typeface="Cambria Math"/>
                        <a:cs typeface="Times New Roman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50">
                        <a:latin typeface="Cambria Math"/>
                        <a:cs typeface="Times New Roman" pitchFamily="18" charset="0"/>
                      </a:rPr>
                      <m:t>f</m:t>
                    </m:r>
                    <m:d>
                      <m:dPr>
                        <m:ctrlPr>
                          <a:rPr lang="en-US" sz="225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5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Let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 and expand at x = 0 (</a:t>
                </a:r>
                <a:r>
                  <a:rPr lang="en-US" sz="2250" dirty="0" err="1" smtClean="0">
                    <a:latin typeface="Times New Roman" pitchFamily="18" charset="0"/>
                    <a:cs typeface="Times New Roman" pitchFamily="18" charset="0"/>
                  </a:rPr>
                  <a:t>Maclaurin</a:t>
                </a:r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The result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=1−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−…</m:t>
                    </m:r>
                  </m:oMath>
                </a14:m>
                <a:endParaRPr lang="en-US" sz="2400" dirty="0" smtClean="0">
                  <a:latin typeface="Times New Roman" pitchFamily="18" charset="0"/>
                </a:endParaRP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Let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b="0" dirty="0" smtClean="0">
                  <a:latin typeface="Times New Roman" pitchFamily="18" charset="0"/>
                </a:endParaRP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Let x = b – 1 in the </a:t>
                </a:r>
                <a:r>
                  <a:rPr lang="en-US" sz="2250" dirty="0" err="1" smtClean="0">
                    <a:latin typeface="Times New Roman" pitchFamily="18" charset="0"/>
                    <a:cs typeface="Times New Roman" pitchFamily="18" charset="0"/>
                  </a:rPr>
                  <a:t>Maclaurin</a:t>
                </a:r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 series expansion.</a:t>
                </a: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The value of q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q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b</m:t>
                          </m:r>
                        </m:den>
                      </m:f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>
                          <a:latin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>
                          <a:latin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b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b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m:rPr>
                          <m:brk/>
                        </m:rPr>
                        <a:rPr lang="en-US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x</m:t>
                          </m:r>
                        </m:den>
                      </m:f>
                      <m:r>
                        <a:rPr lang="en-US" sz="2400"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x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>
                              <a:latin typeface="Cambria Math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</a:endParaRPr>
              </a:p>
              <a:p>
                <a:r>
                  <a:rPr lang="en-US" sz="2250" dirty="0" smtClean="0">
                    <a:latin typeface="Times New Roman" pitchFamily="18" charset="0"/>
                    <a:cs typeface="Times New Roman" pitchFamily="18" charset="0"/>
                  </a:rPr>
                  <a:t>a is a common factor. Factoring the above equation yields the following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q</m:t>
                      </m:r>
                      <m:r>
                        <a:rPr lang="en-US" sz="2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a</m:t>
                      </m:r>
                      <m:r>
                        <a:rPr lang="en-US" sz="2000">
                          <a:latin typeface="Cambria Math"/>
                        </a:rPr>
                        <m:t>×[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  <m:r>
                        <a:rPr lang="en-US" sz="2000">
                          <a:latin typeface="Cambria Math"/>
                        </a:rPr>
                        <m:t>(1+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)…]</m:t>
                      </m:r>
                    </m:oMath>
                  </m:oMathPara>
                </a14:m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2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482" b="-38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Goldschmidt Division Algorithm…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72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Comparison of Common Division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We will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compare all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division algorithms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with respect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number of digits that they can handle 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they need to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execute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tests were done in the Python programming language with a machine having an AMD 3020e CPU and the following machine environment.</a:t>
            </a:r>
          </a:p>
          <a:p>
            <a:pPr marL="0" indent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tests were stopped at 30 minutes.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pic>
        <p:nvPicPr>
          <p:cNvPr id="4098" name="Picture 2" descr="C:\Users\GEORGIOS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7239000" cy="5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26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Naive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C:\Users\GEORGIOS\Desktop\City College of New York\FALL TERM 2021\CSC 30100\Final Project\Figures\Naive Division Algorithm\Naive Division Algorithm Grap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81571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GEORGIOS\Desktop\City College of New York\FALL TERM 2021\CSC 30100\Final Project\Figures\Naive Division Algorithm\Naive Division Algorithm Tab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3065780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2642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Long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GEORGIOS\Desktop\City College of New York\FALL TERM 2021\CSC 30100\Final Project\Figures\Long Division Algorithm\Long Division Algorithm 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" y="1371600"/>
            <a:ext cx="321246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EORGIOS\Desktop\City College of New York\FALL TERM 2021\CSC 30100\Final Project\Figures\Done\Long Division Algorithm\Long Division Algorithm 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39370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698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Restoring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Restoring Division Algorithm T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" y="1371600"/>
            <a:ext cx="3621405" cy="4648200"/>
          </a:xfrm>
          <a:prstGeom prst="rect">
            <a:avLst/>
          </a:prstGeom>
          <a:noFill/>
        </p:spPr>
      </p:pic>
      <p:pic>
        <p:nvPicPr>
          <p:cNvPr id="8" name="Picture 7" descr="C:\Users\GEORGIOS\Desktop\City College of New York\FALL TERM 2021\CSC 30100\Final Project\Figures\Restoring Division Algorithm\Restoring Division Algorithm 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3899535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314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Non-Restoring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Non-Restoring Division Algorithm Tabl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95400"/>
            <a:ext cx="3213100" cy="2286000"/>
          </a:xfrm>
          <a:prstGeom prst="rect">
            <a:avLst/>
          </a:prstGeom>
          <a:noFill/>
        </p:spPr>
      </p:pic>
      <p:pic>
        <p:nvPicPr>
          <p:cNvPr id="8" name="Picture 7" descr="C:\Users\GEORGIOS\Desktop\City College of New York\FALL TERM 2021\CSC 30100\Final Project\Figures\Non-Restoring Division Algorithm 2\Non-Restoring Division Algorithm Table 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" y="3810000"/>
            <a:ext cx="321881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GEORGIOS\Desktop\City College of New York\FALL TERM 2021\CSC 30100\Final Project\Figures\Non-Restoring Division Algorithm 1\Non-Restoring Division Algorithm Graph 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61016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GEORGIOS\Desktop\City College of New York\FALL TERM 2021\CSC 30100\Final Project\Figures\Non-Restoring Division Algorithm 2\Non-Restoring Division Algorithm Graph 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83" y="3810000"/>
            <a:ext cx="2615184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2726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GEORGIOS\Desktop\City College of New York\FALL TERM 2021\CSC 30100\Final Project\Figures\Newton Raphson Division Algorithm\Newton Raphson Division Algorithm 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" y="1143000"/>
            <a:ext cx="271843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Newton Raphson Division Algorithm Grap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84238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72615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Python’s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divmod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Function</a:t>
            </a:r>
          </a:p>
        </p:txBody>
      </p:sp>
      <p:pic>
        <p:nvPicPr>
          <p:cNvPr id="7" name="Picture 6" descr="C:\Users\GEORGIOS\Desktop\City College of New York\FALL TERM 2021\CSC 30100\Final Project\Figures\Python's divmod Function\Pyhton's divmod Function 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" y="1463040"/>
            <a:ext cx="2329180" cy="46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EORGIOS\Desktop\City College of New York\FALL TERM 2021\CSC 30100\Final Project\Figures\Python's divmod Function\Pyhton's divmod Function 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84048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3112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Why Unsigned Real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Unsigned =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Negative numbers are a special case of positive numbers.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negative numbers just put the minus sing in front of the quotient.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Real = no  complex part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Complex numbers are an algebraic combination and manipulation of real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numbers.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Most real-life applications and tasks use real numbers.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Integers = no fractional part</a:t>
            </a:r>
          </a:p>
          <a:p>
            <a:pPr marL="0" indent="0">
              <a:buNone/>
            </a:pPr>
            <a:r>
              <a:rPr lang="en-US" sz="2100" dirty="0" smtClean="0"/>
              <a:t>Fast </a:t>
            </a:r>
            <a:r>
              <a:rPr lang="en-US" sz="2100" dirty="0"/>
              <a:t>algorithms do </a:t>
            </a:r>
            <a:r>
              <a:rPr lang="en-US" sz="2100" dirty="0" smtClean="0"/>
              <a:t>not bother </a:t>
            </a:r>
            <a:r>
              <a:rPr lang="en-US" sz="2100" dirty="0"/>
              <a:t>with the fractional part as this makes them slower.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94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Python’s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nteger Division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Pyhton's Integer Division T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" y="1371600"/>
            <a:ext cx="2344420" cy="4724400"/>
          </a:xfrm>
          <a:prstGeom prst="rect">
            <a:avLst/>
          </a:prstGeom>
          <a:noFill/>
        </p:spPr>
      </p:pic>
      <p:pic>
        <p:nvPicPr>
          <p:cNvPr id="8" name="Picture 7" descr="C:\Users\GEORGIOS\Desktop\City College of New York\FALL TERM 2021\CSC 30100\Final Project\Figures\Python's Integer Division\Pyhton's Integer Division 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84048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5835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Polynomial Long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GEORGIOS\Desktop\City College of New York\FALL TERM 2021\CSC 30100\Final Project\Figures\Polynomial Long Division Algorithm\Polynomial Long Division Algorithm 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447800"/>
            <a:ext cx="454342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EORGIOS\Desktop\City College of New York\FALL TERM 2021\CSC 30100\Final Project\Figures\Polynomial Long Division Algorithm\Polynomial Long Division Algorithm 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84048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676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Polynomial Extended Synthetic Division Algorithm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GEORGIOS\Desktop\City College of New York\FALL TERM 2021\CSC 30100\Final Project\Figures\Polynomial Extended Synthetic Division Algorithm\Polynomial Extended Synthetic Division Algorithm 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" y="1524000"/>
            <a:ext cx="454456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EORGIOS\Desktop\City College of New York\FALL TERM 2021\CSC 30100\Final Project\Figures\Done\Polynomial Extended Synthetic Division Algorithm\Polynomial Extended Synthetic Division Algorithm 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84048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0375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atoms in the universe = 10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78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82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division algorithm =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2,097,153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digits </a:t>
            </a:r>
            <a:r>
              <a:rPr lang="en-US" sz="1150" dirty="0" smtClean="0">
                <a:latin typeface="Times New Roman" pitchFamily="18" charset="0"/>
                <a:cs typeface="Times New Roman" pitchFamily="18" charset="0"/>
              </a:rPr>
              <a:t>(able to carry the most complex tasks) </a:t>
            </a:r>
            <a:endParaRPr lang="en-US" sz="115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extended synthetic division algorithm = 300,002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degree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polynomials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division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 is the fastest and faster than Python’s built-in functions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division algorithms is considered as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trade-off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choosing what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division algorithm to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depends on the task needed to be done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3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itchFamily="18" charset="0"/>
                <a:cs typeface="Times New Roman" pitchFamily="18" charset="0"/>
              </a:rPr>
              <a:t>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72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Applications and Importance of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Division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Complexity of the floating-point unit (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FPU) – Standalone or Integrated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performance 3D graphics rendering systems (CAD)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QR decomposition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31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DIVISION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NEEDED IN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FPU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AND 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5</a:t>
            </a:fld>
            <a:endParaRPr lang="en-US"/>
          </a:p>
        </p:txBody>
      </p:sp>
      <p:pic>
        <p:nvPicPr>
          <p:cNvPr id="2055" name="Picture 7" descr="C:\Users\GEORGIOS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89" y="1676400"/>
            <a:ext cx="61810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GEORGIOS\Desktop\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495800"/>
            <a:ext cx="17907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48000" y="5105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3284" y="27432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FPU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3284" y="40502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3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 Need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to Optimize Division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6</a:t>
            </a:fld>
            <a:endParaRPr lang="en-US"/>
          </a:p>
        </p:txBody>
      </p:sp>
      <p:pic>
        <p:nvPicPr>
          <p:cNvPr id="3075" name="Picture 3" descr="C:\Users\GEORGIOS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3" y="1585912"/>
            <a:ext cx="757471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09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Common Division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:\Users\GEORGIOS\Desktop\City College of New York\FALL TERM 2021\CSC 30100\Final Project\Figures\Done\Division Algorithm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9" y="1143000"/>
            <a:ext cx="6788943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8969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Euclid’s Division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n</m:t>
                      </m:r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q</m:t>
                      </m:r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d</m:t>
                      </m:r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r</m:t>
                      </m:r>
                    </m:oMath>
                  </m:oMathPara>
                </a14:m>
                <a:endParaRPr lang="en-US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en-US" sz="3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</a:rPr>
                        <m:t>q</m:t>
                      </m:r>
                      <m:r>
                        <a:rPr lang="en-US" sz="3000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d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n = dividend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q = quotient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d = divisor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r = remainder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752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 </a:t>
            </a:r>
          </a:p>
          <a:p>
            <a:r>
              <a:rPr lang="en-US" dirty="0" smtClean="0"/>
              <a:t>Fall 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9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Conditions on 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r</m:t>
                      </m:r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d</m:t>
                      </m:r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ulp</m:t>
                      </m:r>
                    </m:oMath>
                  </m:oMathPara>
                </a14:m>
                <a:endParaRPr lang="en-US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r</m:t>
                      </m:r>
                      <m:r>
                        <a:rPr lang="en-US" sz="3000"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/>
                          <a:cs typeface="Times New Roman" pitchFamily="18" charset="0"/>
                        </a:rPr>
                        <m:t>d</m:t>
                      </m:r>
                    </m:oMath>
                  </m:oMathPara>
                </a14:m>
                <a:endParaRPr lang="en-US" sz="3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City College of New York </a:t>
            </a:r>
          </a:p>
          <a:p>
            <a:r>
              <a:rPr lang="en-US" dirty="0" err="1" smtClean="0"/>
              <a:t>CSc</a:t>
            </a:r>
            <a:r>
              <a:rPr lang="en-US" dirty="0" smtClean="0"/>
              <a:t> 30100 – Scientific Programming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2021-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Ioannou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7F2-7EE3-4A12-9110-01CBC6B293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1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2035</Words>
  <Application>Microsoft Office PowerPoint</Application>
  <PresentationFormat>On-screen Show (4:3)</PresentationFormat>
  <Paragraphs>308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Analysis and Implementation of Common  Division Algorithms </vt:lpstr>
      <vt:lpstr>Problem statement</vt:lpstr>
      <vt:lpstr>Why Unsigned Real Integers</vt:lpstr>
      <vt:lpstr>Applications and Importance of Division Algorithms</vt:lpstr>
      <vt:lpstr>DIVISION NEEDED IN FPU AND CPU</vt:lpstr>
      <vt:lpstr>The Need to Optimize Division</vt:lpstr>
      <vt:lpstr>Common Division Algorithms</vt:lpstr>
      <vt:lpstr>Euclid’s Division Lemma</vt:lpstr>
      <vt:lpstr>Conditions on Remainder</vt:lpstr>
      <vt:lpstr>Slow Division/ Digit recurrence Algorithms</vt:lpstr>
      <vt:lpstr>Restoring Division Algorithm</vt:lpstr>
      <vt:lpstr>Non-Restoring Division Algorithm</vt:lpstr>
      <vt:lpstr>SRT Division Algorithm</vt:lpstr>
      <vt:lpstr>SRT Division Algorithm</vt:lpstr>
      <vt:lpstr>Fast Division/ Functional Iterative/ Multiplicative Algorithms</vt:lpstr>
      <vt:lpstr>Newton Raphson Division Algorithm</vt:lpstr>
      <vt:lpstr>Newton Raphson Division Algorithm</vt:lpstr>
      <vt:lpstr>Newton Raphson Division Algorithm…</vt:lpstr>
      <vt:lpstr>Newton Raphson Division Algorithm…</vt:lpstr>
      <vt:lpstr>Newton Raphson Division Algorithm…</vt:lpstr>
      <vt:lpstr>Goldschmidt Division Algorithm</vt:lpstr>
      <vt:lpstr>Goldschmidt Division Algorithm…</vt:lpstr>
      <vt:lpstr>Comparison of Common Division Algorithms</vt:lpstr>
      <vt:lpstr>Naive Division Algorithm</vt:lpstr>
      <vt:lpstr>Long Division Algorithm</vt:lpstr>
      <vt:lpstr>Restoring Division Algorithm</vt:lpstr>
      <vt:lpstr>Non-Restoring Division Algorithm</vt:lpstr>
      <vt:lpstr>Newton Raphson Division Algorithm</vt:lpstr>
      <vt:lpstr>Python’s divmod Function</vt:lpstr>
      <vt:lpstr>Python’s Integer Division</vt:lpstr>
      <vt:lpstr>Polynomial Long Division Algorithm</vt:lpstr>
      <vt:lpstr>Polynomial Extended Synthetic Division Algorithm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Implementation of Common  Division Algorithms</dc:title>
  <dc:creator>GEORGIOS</dc:creator>
  <cp:lastModifiedBy>GEORGIOS</cp:lastModifiedBy>
  <cp:revision>30</cp:revision>
  <dcterms:created xsi:type="dcterms:W3CDTF">2021-12-01T12:31:29Z</dcterms:created>
  <dcterms:modified xsi:type="dcterms:W3CDTF">2021-12-14T16:47:08Z</dcterms:modified>
</cp:coreProperties>
</file>