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png&amp;ehk=7SpWwbyPhSZQk2N0QPncBg&amp;r=0&amp;pid=OfficeInsert" ContentType="image/png"/>
  <Default Extension="png&amp;ehk=3E8RlcirmfQTzr2oJ1Ftrg&amp;r=0&amp;pid=OfficeInsert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9" r:id="rId1"/>
  </p:sldMasterIdLst>
  <p:notesMasterIdLst>
    <p:notesMasterId r:id="rId10"/>
  </p:notesMasterIdLst>
  <p:handoutMasterIdLst>
    <p:handoutMasterId r:id="rId11"/>
  </p:handoutMasterIdLst>
  <p:sldIdLst>
    <p:sldId id="379" r:id="rId2"/>
    <p:sldId id="387" r:id="rId3"/>
    <p:sldId id="388" r:id="rId4"/>
    <p:sldId id="389" r:id="rId5"/>
    <p:sldId id="390" r:id="rId6"/>
    <p:sldId id="386" r:id="rId7"/>
    <p:sldId id="391" r:id="rId8"/>
    <p:sldId id="381" r:id="rId9"/>
  </p:sldIdLst>
  <p:sldSz cx="12192000" cy="6858000"/>
  <p:notesSz cx="7099300" cy="10234613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710" userDrawn="1">
          <p15:clr>
            <a:srgbClr val="A4A3A4"/>
          </p15:clr>
        </p15:guide>
        <p15:guide id="3" orient="horz" pos="1117" userDrawn="1">
          <p15:clr>
            <a:srgbClr val="A4A3A4"/>
          </p15:clr>
        </p15:guide>
        <p15:guide id="4" orient="horz" pos="829" userDrawn="1">
          <p15:clr>
            <a:srgbClr val="A4A3A4"/>
          </p15:clr>
        </p15:guide>
        <p15:guide id="5" orient="horz" pos="3634" userDrawn="1">
          <p15:clr>
            <a:srgbClr val="A4A3A4"/>
          </p15:clr>
        </p15:guide>
        <p15:guide id="6" orient="horz" pos="3815" userDrawn="1">
          <p15:clr>
            <a:srgbClr val="A4A3A4"/>
          </p15:clr>
        </p15:guide>
        <p15:guide id="7" orient="horz" pos="4124" userDrawn="1">
          <p15:clr>
            <a:srgbClr val="A4A3A4"/>
          </p15:clr>
        </p15:guide>
        <p15:guide id="8" orient="horz" pos="3999" userDrawn="1">
          <p15:clr>
            <a:srgbClr val="A4A3A4"/>
          </p15:clr>
        </p15:guide>
        <p15:guide id="9" pos="3896" userDrawn="1">
          <p15:clr>
            <a:srgbClr val="A4A3A4"/>
          </p15:clr>
        </p15:guide>
        <p15:guide id="10" pos="268" userDrawn="1">
          <p15:clr>
            <a:srgbClr val="A4A3A4"/>
          </p15:clr>
        </p15:guide>
        <p15:guide id="11" pos="7408" userDrawn="1">
          <p15:clr>
            <a:srgbClr val="A4A3A4"/>
          </p15:clr>
        </p15:guide>
        <p15:guide id="12" pos="3784" userDrawn="1">
          <p15:clr>
            <a:srgbClr val="A4A3A4"/>
          </p15:clr>
        </p15:guide>
        <p15:guide id="13" pos="2080" userDrawn="1">
          <p15:clr>
            <a:srgbClr val="A4A3A4"/>
          </p15:clr>
        </p15:guide>
        <p15:guide id="14" pos="1960" userDrawn="1">
          <p15:clr>
            <a:srgbClr val="A4A3A4"/>
          </p15:clr>
        </p15:guide>
        <p15:guide id="15" pos="5596" userDrawn="1">
          <p15:clr>
            <a:srgbClr val="A4A3A4"/>
          </p15:clr>
        </p15:guide>
        <p15:guide id="16" pos="57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309">
          <p15:clr>
            <a:srgbClr val="A4A3A4"/>
          </p15:clr>
        </p15:guide>
        <p15:guide id="3" pos="416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DA95A"/>
    <a:srgbClr val="427BAB"/>
    <a:srgbClr val="666666"/>
    <a:srgbClr val="368F9A"/>
    <a:srgbClr val="64B9E4"/>
    <a:srgbClr val="9F4C97"/>
    <a:srgbClr val="FDD167"/>
    <a:srgbClr val="3C729E"/>
    <a:srgbClr val="BABD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6" autoAdjust="0"/>
    <p:restoredTop sz="96338" autoAdjust="0"/>
  </p:normalViewPr>
  <p:slideViewPr>
    <p:cSldViewPr snapToGrid="0" snapToObjects="1" showGuides="1">
      <p:cViewPr varScale="1">
        <p:scale>
          <a:sx n="84" d="100"/>
          <a:sy n="84" d="100"/>
        </p:scale>
        <p:origin x="269" y="91"/>
      </p:cViewPr>
      <p:guideLst>
        <p:guide orient="horz" pos="210"/>
        <p:guide orient="horz" pos="710"/>
        <p:guide orient="horz" pos="1117"/>
        <p:guide orient="horz" pos="829"/>
        <p:guide orient="horz" pos="3634"/>
        <p:guide orient="horz" pos="3815"/>
        <p:guide orient="horz" pos="4124"/>
        <p:guide orient="horz" pos="3999"/>
        <p:guide pos="3896"/>
        <p:guide pos="268"/>
        <p:guide pos="7408"/>
        <p:guide pos="3784"/>
        <p:guide pos="2080"/>
        <p:guide pos="1960"/>
        <p:guide pos="5596"/>
        <p:guide pos="57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93" d="100"/>
          <a:sy n="93" d="100"/>
        </p:scale>
        <p:origin x="-5484" y="-120"/>
      </p:cViewPr>
      <p:guideLst>
        <p:guide orient="horz" pos="3224"/>
        <p:guide pos="309"/>
        <p:guide pos="41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68888" y="9647238"/>
            <a:ext cx="1150937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64C663-5A34-40F6-9B5B-E6AF9D07141C}" type="datetimeFigureOut">
              <a:rPr lang="de-DE"/>
              <a:pPr/>
              <a:t>08.01.2018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gray">
          <a:xfrm>
            <a:off x="6362700" y="9647238"/>
            <a:ext cx="490538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2A9D2-7084-448E-A231-6A2CD9EF743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7653" name="Gruppieren 31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3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34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56240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-541338" y="1012825"/>
            <a:ext cx="8151813" cy="458628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482600" y="5765800"/>
            <a:ext cx="6127750" cy="374332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Datumsplatzhalter 2"/>
          <p:cNvSpPr>
            <a:spLocks noGrp="1"/>
          </p:cNvSpPr>
          <p:nvPr>
            <p:ph type="dt" sz="quarter" idx="1"/>
          </p:nvPr>
        </p:nvSpPr>
        <p:spPr bwMode="gray">
          <a:xfrm>
            <a:off x="5070475" y="9647238"/>
            <a:ext cx="1150938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fld id="{D8F93F7F-962B-4F21-9AE5-E20B46B04728}" type="datetimeFigureOut">
              <a:rPr lang="de-DE"/>
              <a:pPr/>
              <a:t>08.01.2018</a:t>
            </a:fld>
            <a:endParaRPr lang="de-DE"/>
          </a:p>
        </p:txBody>
      </p:sp>
      <p:sp>
        <p:nvSpPr>
          <p:cNvPr id="9" name="Fußzeilenplatzhalter 3"/>
          <p:cNvSpPr>
            <a:spLocks noGrp="1"/>
          </p:cNvSpPr>
          <p:nvPr>
            <p:ph type="ftr" sz="quarter" idx="4"/>
          </p:nvPr>
        </p:nvSpPr>
        <p:spPr bwMode="gray">
          <a:xfrm>
            <a:off x="492125" y="9647238"/>
            <a:ext cx="4679950" cy="288925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Tele-GroteskNor" pitchFamily="2" charset="0"/>
              </a:defRPr>
            </a:lvl1pPr>
          </a:lstStyle>
          <a:p>
            <a:r>
              <a:rPr lang="de-DE"/>
              <a:t>– Streng vertraulich, Vertraulich, Intern – Autor / Thema der Präsentation</a:t>
            </a:r>
          </a:p>
        </p:txBody>
      </p:sp>
      <p:sp>
        <p:nvSpPr>
          <p:cNvPr id="10" name="Foliennummernplatzhalter 4"/>
          <p:cNvSpPr>
            <a:spLocks noGrp="1"/>
          </p:cNvSpPr>
          <p:nvPr>
            <p:ph type="sldNum" sz="quarter" idx="5"/>
          </p:nvPr>
        </p:nvSpPr>
        <p:spPr bwMode="gray">
          <a:xfrm>
            <a:off x="6364288" y="9647238"/>
            <a:ext cx="490537" cy="288925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5FB5E73-64F8-4318-A630-D2C50FB79A4B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grpSp>
        <p:nvGrpSpPr>
          <p:cNvPr id="26631" name="Gruppieren 37"/>
          <p:cNvGrpSpPr>
            <a:grpSpLocks noChangeAspect="1"/>
          </p:cNvGrpSpPr>
          <p:nvPr/>
        </p:nvGrpSpPr>
        <p:grpSpPr bwMode="black">
          <a:xfrm>
            <a:off x="490538" y="169863"/>
            <a:ext cx="6118225" cy="266700"/>
            <a:chOff x="321317" y="6153149"/>
            <a:chExt cx="8498833" cy="371475"/>
          </a:xfrm>
        </p:grpSpPr>
        <p:sp>
          <p:nvSpPr>
            <p:cNvPr id="39" name="Freeform 9"/>
            <p:cNvSpPr>
              <a:spLocks noChangeAspect="1" noEditPoints="1"/>
            </p:cNvSpPr>
            <p:nvPr userDrawn="1"/>
          </p:nvSpPr>
          <p:spPr bwMode="black">
            <a:xfrm>
              <a:off x="7307384" y="6310141"/>
              <a:ext cx="1512766" cy="121615"/>
            </a:xfrm>
            <a:custGeom>
              <a:avLst/>
              <a:gdLst/>
              <a:ahLst/>
              <a:cxnLst>
                <a:cxn ang="0">
                  <a:pos x="72" y="69"/>
                </a:cxn>
                <a:cxn ang="0">
                  <a:pos x="72" y="280"/>
                </a:cxn>
                <a:cxn ang="0">
                  <a:pos x="383" y="156"/>
                </a:cxn>
                <a:cxn ang="0">
                  <a:pos x="344" y="64"/>
                </a:cxn>
                <a:cxn ang="0">
                  <a:pos x="478" y="30"/>
                </a:cxn>
                <a:cxn ang="0">
                  <a:pos x="504" y="243"/>
                </a:cxn>
                <a:cxn ang="0">
                  <a:pos x="441" y="322"/>
                </a:cxn>
                <a:cxn ang="0">
                  <a:pos x="344" y="210"/>
                </a:cxn>
                <a:cxn ang="0">
                  <a:pos x="645" y="8"/>
                </a:cxn>
                <a:cxn ang="0">
                  <a:pos x="818" y="341"/>
                </a:cxn>
                <a:cxn ang="0">
                  <a:pos x="890" y="140"/>
                </a:cxn>
                <a:cxn ang="0">
                  <a:pos x="1034" y="280"/>
                </a:cxn>
                <a:cxn ang="0">
                  <a:pos x="1243" y="274"/>
                </a:cxn>
                <a:cxn ang="0">
                  <a:pos x="1162" y="284"/>
                </a:cxn>
                <a:cxn ang="0">
                  <a:pos x="1228" y="70"/>
                </a:cxn>
                <a:cxn ang="0">
                  <a:pos x="1091" y="8"/>
                </a:cxn>
                <a:cxn ang="0">
                  <a:pos x="1269" y="160"/>
                </a:cxn>
                <a:cxn ang="0">
                  <a:pos x="1382" y="341"/>
                </a:cxn>
                <a:cxn ang="0">
                  <a:pos x="1454" y="140"/>
                </a:cxn>
                <a:cxn ang="0">
                  <a:pos x="1598" y="280"/>
                </a:cxn>
                <a:cxn ang="0">
                  <a:pos x="1727" y="8"/>
                </a:cxn>
                <a:cxn ang="0">
                  <a:pos x="1828" y="341"/>
                </a:cxn>
                <a:cxn ang="0">
                  <a:pos x="2030" y="325"/>
                </a:cxn>
                <a:cxn ang="0">
                  <a:pos x="1980" y="367"/>
                </a:cxn>
                <a:cxn ang="0">
                  <a:pos x="2153" y="8"/>
                </a:cxn>
                <a:cxn ang="0">
                  <a:pos x="2418" y="236"/>
                </a:cxn>
                <a:cxn ang="0">
                  <a:pos x="2341" y="114"/>
                </a:cxn>
                <a:cxn ang="0">
                  <a:pos x="2698" y="212"/>
                </a:cxn>
                <a:cxn ang="0">
                  <a:pos x="2808" y="341"/>
                </a:cxn>
                <a:cxn ang="0">
                  <a:pos x="2524" y="341"/>
                </a:cxn>
                <a:cxn ang="0">
                  <a:pos x="2941" y="292"/>
                </a:cxn>
                <a:cxn ang="0">
                  <a:pos x="2924" y="197"/>
                </a:cxn>
                <a:cxn ang="0">
                  <a:pos x="3026" y="43"/>
                </a:cxn>
                <a:cxn ang="0">
                  <a:pos x="2905" y="65"/>
                </a:cxn>
                <a:cxn ang="0">
                  <a:pos x="3058" y="246"/>
                </a:cxn>
                <a:cxn ang="0">
                  <a:pos x="3331" y="341"/>
                </a:cxn>
                <a:cxn ang="0">
                  <a:pos x="3350" y="8"/>
                </a:cxn>
                <a:cxn ang="0">
                  <a:pos x="3672" y="8"/>
                </a:cxn>
                <a:cxn ang="0">
                  <a:pos x="3659" y="198"/>
                </a:cxn>
                <a:cxn ang="0">
                  <a:pos x="3459" y="341"/>
                </a:cxn>
                <a:cxn ang="0">
                  <a:pos x="3880" y="71"/>
                </a:cxn>
                <a:cxn ang="0">
                  <a:pos x="3732" y="8"/>
                </a:cxn>
                <a:cxn ang="0">
                  <a:pos x="3921" y="183"/>
                </a:cxn>
                <a:cxn ang="0">
                  <a:pos x="3979" y="341"/>
                </a:cxn>
                <a:cxn ang="0">
                  <a:pos x="3866" y="212"/>
                </a:cxn>
                <a:cxn ang="0">
                  <a:pos x="4103" y="284"/>
                </a:cxn>
                <a:cxn ang="0">
                  <a:pos x="4139" y="192"/>
                </a:cxn>
                <a:cxn ang="0">
                  <a:pos x="4173" y="134"/>
                </a:cxn>
                <a:cxn ang="0">
                  <a:pos x="4103" y="142"/>
                </a:cxn>
                <a:cxn ang="0">
                  <a:pos x="4247" y="46"/>
                </a:cxn>
                <a:cxn ang="0">
                  <a:pos x="4162" y="341"/>
                </a:cxn>
                <a:cxn ang="0">
                  <a:pos x="4395" y="341"/>
                </a:cxn>
                <a:cxn ang="0">
                  <a:pos x="4637" y="222"/>
                </a:cxn>
                <a:cxn ang="0">
                  <a:pos x="4528" y="127"/>
                </a:cxn>
                <a:cxn ang="0">
                  <a:pos x="4929" y="262"/>
                </a:cxn>
                <a:cxn ang="0">
                  <a:pos x="4842" y="280"/>
                </a:cxn>
                <a:cxn ang="0">
                  <a:pos x="5027" y="174"/>
                </a:cxn>
                <a:cxn ang="0">
                  <a:pos x="5078" y="341"/>
                </a:cxn>
                <a:cxn ang="0">
                  <a:pos x="5150" y="140"/>
                </a:cxn>
                <a:cxn ang="0">
                  <a:pos x="5294" y="280"/>
                </a:cxn>
                <a:cxn ang="0">
                  <a:pos x="5329" y="69"/>
                </a:cxn>
                <a:cxn ang="0">
                  <a:pos x="5481" y="341"/>
                </a:cxn>
                <a:cxn ang="0">
                  <a:pos x="5571" y="269"/>
                </a:cxn>
              </a:cxnLst>
              <a:rect l="0" t="0" r="r" b="b"/>
              <a:pathLst>
                <a:path w="5644" h="419">
                  <a:moveTo>
                    <a:pt x="0" y="341"/>
                  </a:moveTo>
                  <a:lnTo>
                    <a:pt x="0" y="8"/>
                  </a:lnTo>
                  <a:lnTo>
                    <a:pt x="213" y="8"/>
                  </a:lnTo>
                  <a:lnTo>
                    <a:pt x="213" y="69"/>
                  </a:lnTo>
                  <a:lnTo>
                    <a:pt x="72" y="69"/>
                  </a:lnTo>
                  <a:lnTo>
                    <a:pt x="72" y="140"/>
                  </a:lnTo>
                  <a:lnTo>
                    <a:pt x="200" y="140"/>
                  </a:lnTo>
                  <a:lnTo>
                    <a:pt x="200" y="198"/>
                  </a:lnTo>
                  <a:lnTo>
                    <a:pt x="72" y="198"/>
                  </a:lnTo>
                  <a:lnTo>
                    <a:pt x="72" y="280"/>
                  </a:lnTo>
                  <a:lnTo>
                    <a:pt x="216" y="280"/>
                  </a:lnTo>
                  <a:lnTo>
                    <a:pt x="216" y="341"/>
                  </a:lnTo>
                  <a:lnTo>
                    <a:pt x="0" y="341"/>
                  </a:lnTo>
                  <a:close/>
                  <a:moveTo>
                    <a:pt x="344" y="156"/>
                  </a:moveTo>
                  <a:lnTo>
                    <a:pt x="383" y="156"/>
                  </a:lnTo>
                  <a:cubicBezTo>
                    <a:pt x="405" y="156"/>
                    <a:pt x="420" y="151"/>
                    <a:pt x="428" y="142"/>
                  </a:cubicBezTo>
                  <a:cubicBezTo>
                    <a:pt x="435" y="134"/>
                    <a:pt x="438" y="123"/>
                    <a:pt x="438" y="109"/>
                  </a:cubicBezTo>
                  <a:cubicBezTo>
                    <a:pt x="438" y="92"/>
                    <a:pt x="433" y="79"/>
                    <a:pt x="421" y="71"/>
                  </a:cubicBezTo>
                  <a:cubicBezTo>
                    <a:pt x="414" y="67"/>
                    <a:pt x="402" y="64"/>
                    <a:pt x="385" y="64"/>
                  </a:cubicBezTo>
                  <a:lnTo>
                    <a:pt x="344" y="64"/>
                  </a:lnTo>
                  <a:lnTo>
                    <a:pt x="344" y="156"/>
                  </a:lnTo>
                  <a:close/>
                  <a:moveTo>
                    <a:pt x="273" y="341"/>
                  </a:moveTo>
                  <a:lnTo>
                    <a:pt x="273" y="8"/>
                  </a:lnTo>
                  <a:lnTo>
                    <a:pt x="401" y="8"/>
                  </a:lnTo>
                  <a:cubicBezTo>
                    <a:pt x="434" y="8"/>
                    <a:pt x="460" y="15"/>
                    <a:pt x="478" y="30"/>
                  </a:cubicBezTo>
                  <a:cubicBezTo>
                    <a:pt x="500" y="46"/>
                    <a:pt x="510" y="70"/>
                    <a:pt x="510" y="101"/>
                  </a:cubicBezTo>
                  <a:cubicBezTo>
                    <a:pt x="510" y="126"/>
                    <a:pt x="503" y="147"/>
                    <a:pt x="488" y="164"/>
                  </a:cubicBezTo>
                  <a:cubicBezTo>
                    <a:pt x="481" y="172"/>
                    <a:pt x="473" y="178"/>
                    <a:pt x="462" y="183"/>
                  </a:cubicBezTo>
                  <a:cubicBezTo>
                    <a:pt x="476" y="187"/>
                    <a:pt x="486" y="196"/>
                    <a:pt x="494" y="209"/>
                  </a:cubicBezTo>
                  <a:cubicBezTo>
                    <a:pt x="498" y="216"/>
                    <a:pt x="502" y="228"/>
                    <a:pt x="504" y="243"/>
                  </a:cubicBezTo>
                  <a:cubicBezTo>
                    <a:pt x="505" y="249"/>
                    <a:pt x="507" y="265"/>
                    <a:pt x="508" y="293"/>
                  </a:cubicBezTo>
                  <a:cubicBezTo>
                    <a:pt x="510" y="311"/>
                    <a:pt x="512" y="322"/>
                    <a:pt x="514" y="328"/>
                  </a:cubicBezTo>
                  <a:cubicBezTo>
                    <a:pt x="515" y="332"/>
                    <a:pt x="517" y="336"/>
                    <a:pt x="520" y="341"/>
                  </a:cubicBezTo>
                  <a:lnTo>
                    <a:pt x="446" y="341"/>
                  </a:lnTo>
                  <a:cubicBezTo>
                    <a:pt x="444" y="335"/>
                    <a:pt x="442" y="329"/>
                    <a:pt x="441" y="322"/>
                  </a:cubicBezTo>
                  <a:cubicBezTo>
                    <a:pt x="441" y="318"/>
                    <a:pt x="440" y="303"/>
                    <a:pt x="438" y="279"/>
                  </a:cubicBezTo>
                  <a:cubicBezTo>
                    <a:pt x="436" y="256"/>
                    <a:pt x="433" y="240"/>
                    <a:pt x="429" y="233"/>
                  </a:cubicBezTo>
                  <a:cubicBezTo>
                    <a:pt x="424" y="222"/>
                    <a:pt x="417" y="215"/>
                    <a:pt x="407" y="212"/>
                  </a:cubicBezTo>
                  <a:cubicBezTo>
                    <a:pt x="402" y="211"/>
                    <a:pt x="394" y="210"/>
                    <a:pt x="385" y="210"/>
                  </a:cubicBezTo>
                  <a:lnTo>
                    <a:pt x="344" y="210"/>
                  </a:lnTo>
                  <a:lnTo>
                    <a:pt x="344" y="341"/>
                  </a:lnTo>
                  <a:lnTo>
                    <a:pt x="273" y="341"/>
                  </a:lnTo>
                  <a:close/>
                  <a:moveTo>
                    <a:pt x="573" y="341"/>
                  </a:moveTo>
                  <a:lnTo>
                    <a:pt x="573" y="8"/>
                  </a:lnTo>
                  <a:lnTo>
                    <a:pt x="645" y="8"/>
                  </a:lnTo>
                  <a:lnTo>
                    <a:pt x="645" y="279"/>
                  </a:lnTo>
                  <a:lnTo>
                    <a:pt x="775" y="279"/>
                  </a:lnTo>
                  <a:lnTo>
                    <a:pt x="775" y="341"/>
                  </a:lnTo>
                  <a:lnTo>
                    <a:pt x="573" y="341"/>
                  </a:lnTo>
                  <a:close/>
                  <a:moveTo>
                    <a:pt x="818" y="341"/>
                  </a:moveTo>
                  <a:lnTo>
                    <a:pt x="818" y="8"/>
                  </a:lnTo>
                  <a:lnTo>
                    <a:pt x="1031" y="8"/>
                  </a:lnTo>
                  <a:lnTo>
                    <a:pt x="1031" y="69"/>
                  </a:lnTo>
                  <a:lnTo>
                    <a:pt x="890" y="69"/>
                  </a:lnTo>
                  <a:lnTo>
                    <a:pt x="890" y="140"/>
                  </a:lnTo>
                  <a:lnTo>
                    <a:pt x="1018" y="140"/>
                  </a:lnTo>
                  <a:lnTo>
                    <a:pt x="1018" y="198"/>
                  </a:lnTo>
                  <a:lnTo>
                    <a:pt x="890" y="198"/>
                  </a:lnTo>
                  <a:lnTo>
                    <a:pt x="890" y="280"/>
                  </a:lnTo>
                  <a:lnTo>
                    <a:pt x="1034" y="280"/>
                  </a:lnTo>
                  <a:lnTo>
                    <a:pt x="1034" y="341"/>
                  </a:lnTo>
                  <a:lnTo>
                    <a:pt x="818" y="341"/>
                  </a:lnTo>
                  <a:close/>
                  <a:moveTo>
                    <a:pt x="1162" y="284"/>
                  </a:moveTo>
                  <a:lnTo>
                    <a:pt x="1201" y="284"/>
                  </a:lnTo>
                  <a:cubicBezTo>
                    <a:pt x="1221" y="284"/>
                    <a:pt x="1235" y="280"/>
                    <a:pt x="1243" y="274"/>
                  </a:cubicBezTo>
                  <a:cubicBezTo>
                    <a:pt x="1253" y="265"/>
                    <a:pt x="1259" y="253"/>
                    <a:pt x="1259" y="238"/>
                  </a:cubicBezTo>
                  <a:cubicBezTo>
                    <a:pt x="1259" y="219"/>
                    <a:pt x="1252" y="206"/>
                    <a:pt x="1238" y="199"/>
                  </a:cubicBezTo>
                  <a:cubicBezTo>
                    <a:pt x="1230" y="194"/>
                    <a:pt x="1216" y="192"/>
                    <a:pt x="1198" y="192"/>
                  </a:cubicBezTo>
                  <a:lnTo>
                    <a:pt x="1162" y="192"/>
                  </a:lnTo>
                  <a:lnTo>
                    <a:pt x="1162" y="284"/>
                  </a:lnTo>
                  <a:close/>
                  <a:moveTo>
                    <a:pt x="1162" y="142"/>
                  </a:moveTo>
                  <a:lnTo>
                    <a:pt x="1194" y="142"/>
                  </a:lnTo>
                  <a:cubicBezTo>
                    <a:pt x="1212" y="142"/>
                    <a:pt x="1224" y="140"/>
                    <a:pt x="1232" y="134"/>
                  </a:cubicBezTo>
                  <a:cubicBezTo>
                    <a:pt x="1242" y="127"/>
                    <a:pt x="1247" y="116"/>
                    <a:pt x="1247" y="102"/>
                  </a:cubicBezTo>
                  <a:cubicBezTo>
                    <a:pt x="1247" y="87"/>
                    <a:pt x="1241" y="76"/>
                    <a:pt x="1228" y="70"/>
                  </a:cubicBezTo>
                  <a:cubicBezTo>
                    <a:pt x="1222" y="66"/>
                    <a:pt x="1210" y="64"/>
                    <a:pt x="1194" y="64"/>
                  </a:cubicBezTo>
                  <a:lnTo>
                    <a:pt x="1162" y="64"/>
                  </a:lnTo>
                  <a:lnTo>
                    <a:pt x="1162" y="142"/>
                  </a:lnTo>
                  <a:close/>
                  <a:moveTo>
                    <a:pt x="1091" y="341"/>
                  </a:moveTo>
                  <a:lnTo>
                    <a:pt x="1091" y="8"/>
                  </a:lnTo>
                  <a:lnTo>
                    <a:pt x="1209" y="8"/>
                  </a:lnTo>
                  <a:cubicBezTo>
                    <a:pt x="1233" y="8"/>
                    <a:pt x="1251" y="10"/>
                    <a:pt x="1264" y="14"/>
                  </a:cubicBezTo>
                  <a:cubicBezTo>
                    <a:pt x="1283" y="21"/>
                    <a:pt x="1296" y="31"/>
                    <a:pt x="1305" y="46"/>
                  </a:cubicBezTo>
                  <a:cubicBezTo>
                    <a:pt x="1313" y="59"/>
                    <a:pt x="1317" y="73"/>
                    <a:pt x="1317" y="89"/>
                  </a:cubicBezTo>
                  <a:cubicBezTo>
                    <a:pt x="1317" y="122"/>
                    <a:pt x="1301" y="145"/>
                    <a:pt x="1269" y="160"/>
                  </a:cubicBezTo>
                  <a:cubicBezTo>
                    <a:pt x="1310" y="174"/>
                    <a:pt x="1330" y="201"/>
                    <a:pt x="1330" y="243"/>
                  </a:cubicBezTo>
                  <a:cubicBezTo>
                    <a:pt x="1330" y="279"/>
                    <a:pt x="1317" y="306"/>
                    <a:pt x="1289" y="324"/>
                  </a:cubicBezTo>
                  <a:cubicBezTo>
                    <a:pt x="1272" y="335"/>
                    <a:pt x="1249" y="341"/>
                    <a:pt x="1221" y="341"/>
                  </a:cubicBezTo>
                  <a:lnTo>
                    <a:pt x="1091" y="341"/>
                  </a:lnTo>
                  <a:close/>
                  <a:moveTo>
                    <a:pt x="1382" y="341"/>
                  </a:moveTo>
                  <a:lnTo>
                    <a:pt x="1382" y="8"/>
                  </a:lnTo>
                  <a:lnTo>
                    <a:pt x="1595" y="8"/>
                  </a:lnTo>
                  <a:lnTo>
                    <a:pt x="1595" y="69"/>
                  </a:lnTo>
                  <a:lnTo>
                    <a:pt x="1454" y="69"/>
                  </a:lnTo>
                  <a:lnTo>
                    <a:pt x="1454" y="140"/>
                  </a:lnTo>
                  <a:lnTo>
                    <a:pt x="1583" y="140"/>
                  </a:lnTo>
                  <a:lnTo>
                    <a:pt x="1583" y="198"/>
                  </a:lnTo>
                  <a:lnTo>
                    <a:pt x="1454" y="198"/>
                  </a:lnTo>
                  <a:lnTo>
                    <a:pt x="1454" y="280"/>
                  </a:lnTo>
                  <a:lnTo>
                    <a:pt x="1598" y="280"/>
                  </a:lnTo>
                  <a:lnTo>
                    <a:pt x="1598" y="341"/>
                  </a:lnTo>
                  <a:lnTo>
                    <a:pt x="1382" y="341"/>
                  </a:lnTo>
                  <a:close/>
                  <a:moveTo>
                    <a:pt x="1655" y="341"/>
                  </a:moveTo>
                  <a:lnTo>
                    <a:pt x="1655" y="8"/>
                  </a:lnTo>
                  <a:lnTo>
                    <a:pt x="1727" y="8"/>
                  </a:lnTo>
                  <a:lnTo>
                    <a:pt x="1831" y="222"/>
                  </a:lnTo>
                  <a:lnTo>
                    <a:pt x="1831" y="8"/>
                  </a:lnTo>
                  <a:lnTo>
                    <a:pt x="1900" y="8"/>
                  </a:lnTo>
                  <a:lnTo>
                    <a:pt x="1900" y="341"/>
                  </a:lnTo>
                  <a:lnTo>
                    <a:pt x="1828" y="341"/>
                  </a:lnTo>
                  <a:lnTo>
                    <a:pt x="1723" y="127"/>
                  </a:lnTo>
                  <a:lnTo>
                    <a:pt x="1723" y="341"/>
                  </a:lnTo>
                  <a:lnTo>
                    <a:pt x="1655" y="341"/>
                  </a:lnTo>
                  <a:close/>
                  <a:moveTo>
                    <a:pt x="2030" y="269"/>
                  </a:moveTo>
                  <a:lnTo>
                    <a:pt x="2030" y="325"/>
                  </a:lnTo>
                  <a:cubicBezTo>
                    <a:pt x="2030" y="347"/>
                    <a:pt x="2027" y="364"/>
                    <a:pt x="2021" y="377"/>
                  </a:cubicBezTo>
                  <a:cubicBezTo>
                    <a:pt x="2016" y="388"/>
                    <a:pt x="2006" y="398"/>
                    <a:pt x="1992" y="407"/>
                  </a:cubicBezTo>
                  <a:cubicBezTo>
                    <a:pt x="1982" y="413"/>
                    <a:pt x="1970" y="417"/>
                    <a:pt x="1957" y="419"/>
                  </a:cubicBezTo>
                  <a:lnTo>
                    <a:pt x="1957" y="384"/>
                  </a:lnTo>
                  <a:cubicBezTo>
                    <a:pt x="1967" y="381"/>
                    <a:pt x="1975" y="376"/>
                    <a:pt x="1980" y="367"/>
                  </a:cubicBezTo>
                  <a:cubicBezTo>
                    <a:pt x="1985" y="360"/>
                    <a:pt x="1988" y="351"/>
                    <a:pt x="1988" y="341"/>
                  </a:cubicBezTo>
                  <a:lnTo>
                    <a:pt x="1957" y="341"/>
                  </a:lnTo>
                  <a:lnTo>
                    <a:pt x="1957" y="269"/>
                  </a:lnTo>
                  <a:lnTo>
                    <a:pt x="2030" y="269"/>
                  </a:lnTo>
                  <a:close/>
                  <a:moveTo>
                    <a:pt x="2153" y="8"/>
                  </a:moveTo>
                  <a:lnTo>
                    <a:pt x="2225" y="8"/>
                  </a:lnTo>
                  <a:lnTo>
                    <a:pt x="2265" y="236"/>
                  </a:lnTo>
                  <a:lnTo>
                    <a:pt x="2308" y="8"/>
                  </a:lnTo>
                  <a:lnTo>
                    <a:pt x="2376" y="8"/>
                  </a:lnTo>
                  <a:lnTo>
                    <a:pt x="2418" y="236"/>
                  </a:lnTo>
                  <a:lnTo>
                    <a:pt x="2459" y="8"/>
                  </a:lnTo>
                  <a:lnTo>
                    <a:pt x="2530" y="8"/>
                  </a:lnTo>
                  <a:lnTo>
                    <a:pt x="2455" y="341"/>
                  </a:lnTo>
                  <a:lnTo>
                    <a:pt x="2383" y="341"/>
                  </a:lnTo>
                  <a:lnTo>
                    <a:pt x="2341" y="114"/>
                  </a:lnTo>
                  <a:lnTo>
                    <a:pt x="2300" y="341"/>
                  </a:lnTo>
                  <a:lnTo>
                    <a:pt x="2228" y="341"/>
                  </a:lnTo>
                  <a:lnTo>
                    <a:pt x="2153" y="8"/>
                  </a:lnTo>
                  <a:close/>
                  <a:moveTo>
                    <a:pt x="2634" y="212"/>
                  </a:moveTo>
                  <a:lnTo>
                    <a:pt x="2698" y="212"/>
                  </a:lnTo>
                  <a:lnTo>
                    <a:pt x="2666" y="97"/>
                  </a:lnTo>
                  <a:lnTo>
                    <a:pt x="2634" y="212"/>
                  </a:lnTo>
                  <a:close/>
                  <a:moveTo>
                    <a:pt x="2630" y="8"/>
                  </a:moveTo>
                  <a:lnTo>
                    <a:pt x="2703" y="8"/>
                  </a:lnTo>
                  <a:lnTo>
                    <a:pt x="2808" y="341"/>
                  </a:lnTo>
                  <a:lnTo>
                    <a:pt x="2734" y="341"/>
                  </a:lnTo>
                  <a:lnTo>
                    <a:pt x="2713" y="266"/>
                  </a:lnTo>
                  <a:lnTo>
                    <a:pt x="2618" y="266"/>
                  </a:lnTo>
                  <a:lnTo>
                    <a:pt x="2597" y="341"/>
                  </a:lnTo>
                  <a:lnTo>
                    <a:pt x="2524" y="341"/>
                  </a:lnTo>
                  <a:lnTo>
                    <a:pt x="2630" y="8"/>
                  </a:lnTo>
                  <a:close/>
                  <a:moveTo>
                    <a:pt x="2824" y="243"/>
                  </a:moveTo>
                  <a:lnTo>
                    <a:pt x="2896" y="243"/>
                  </a:lnTo>
                  <a:cubicBezTo>
                    <a:pt x="2898" y="256"/>
                    <a:pt x="2901" y="266"/>
                    <a:pt x="2905" y="272"/>
                  </a:cubicBezTo>
                  <a:cubicBezTo>
                    <a:pt x="2913" y="285"/>
                    <a:pt x="2925" y="292"/>
                    <a:pt x="2941" y="292"/>
                  </a:cubicBezTo>
                  <a:cubicBezTo>
                    <a:pt x="2956" y="292"/>
                    <a:pt x="2967" y="287"/>
                    <a:pt x="2974" y="279"/>
                  </a:cubicBezTo>
                  <a:cubicBezTo>
                    <a:pt x="2981" y="271"/>
                    <a:pt x="2985" y="262"/>
                    <a:pt x="2985" y="250"/>
                  </a:cubicBezTo>
                  <a:cubicBezTo>
                    <a:pt x="2985" y="238"/>
                    <a:pt x="2979" y="227"/>
                    <a:pt x="2968" y="218"/>
                  </a:cubicBezTo>
                  <a:cubicBezTo>
                    <a:pt x="2963" y="213"/>
                    <a:pt x="2956" y="210"/>
                    <a:pt x="2948" y="206"/>
                  </a:cubicBezTo>
                  <a:cubicBezTo>
                    <a:pt x="2946" y="205"/>
                    <a:pt x="2938" y="202"/>
                    <a:pt x="2924" y="197"/>
                  </a:cubicBezTo>
                  <a:cubicBezTo>
                    <a:pt x="2897" y="188"/>
                    <a:pt x="2877" y="178"/>
                    <a:pt x="2865" y="168"/>
                  </a:cubicBezTo>
                  <a:cubicBezTo>
                    <a:pt x="2840" y="149"/>
                    <a:pt x="2828" y="124"/>
                    <a:pt x="2828" y="93"/>
                  </a:cubicBezTo>
                  <a:cubicBezTo>
                    <a:pt x="2828" y="66"/>
                    <a:pt x="2837" y="45"/>
                    <a:pt x="2854" y="28"/>
                  </a:cubicBezTo>
                  <a:cubicBezTo>
                    <a:pt x="2872" y="9"/>
                    <a:pt x="2899" y="0"/>
                    <a:pt x="2932" y="0"/>
                  </a:cubicBezTo>
                  <a:cubicBezTo>
                    <a:pt x="2974" y="0"/>
                    <a:pt x="3005" y="14"/>
                    <a:pt x="3026" y="43"/>
                  </a:cubicBezTo>
                  <a:cubicBezTo>
                    <a:pt x="3035" y="56"/>
                    <a:pt x="3042" y="74"/>
                    <a:pt x="3045" y="95"/>
                  </a:cubicBezTo>
                  <a:lnTo>
                    <a:pt x="2975" y="95"/>
                  </a:lnTo>
                  <a:cubicBezTo>
                    <a:pt x="2973" y="83"/>
                    <a:pt x="2969" y="73"/>
                    <a:pt x="2963" y="67"/>
                  </a:cubicBezTo>
                  <a:cubicBezTo>
                    <a:pt x="2955" y="60"/>
                    <a:pt x="2945" y="57"/>
                    <a:pt x="2931" y="57"/>
                  </a:cubicBezTo>
                  <a:cubicBezTo>
                    <a:pt x="2920" y="57"/>
                    <a:pt x="2911" y="60"/>
                    <a:pt x="2905" y="65"/>
                  </a:cubicBezTo>
                  <a:cubicBezTo>
                    <a:pt x="2898" y="71"/>
                    <a:pt x="2894" y="80"/>
                    <a:pt x="2894" y="91"/>
                  </a:cubicBezTo>
                  <a:cubicBezTo>
                    <a:pt x="2894" y="103"/>
                    <a:pt x="2900" y="113"/>
                    <a:pt x="2911" y="121"/>
                  </a:cubicBezTo>
                  <a:cubicBezTo>
                    <a:pt x="2919" y="127"/>
                    <a:pt x="2935" y="134"/>
                    <a:pt x="2959" y="142"/>
                  </a:cubicBezTo>
                  <a:cubicBezTo>
                    <a:pt x="2987" y="151"/>
                    <a:pt x="3009" y="161"/>
                    <a:pt x="3024" y="174"/>
                  </a:cubicBezTo>
                  <a:cubicBezTo>
                    <a:pt x="3047" y="191"/>
                    <a:pt x="3058" y="215"/>
                    <a:pt x="3058" y="246"/>
                  </a:cubicBezTo>
                  <a:cubicBezTo>
                    <a:pt x="3058" y="276"/>
                    <a:pt x="3048" y="301"/>
                    <a:pt x="3027" y="319"/>
                  </a:cubicBezTo>
                  <a:cubicBezTo>
                    <a:pt x="3005" y="339"/>
                    <a:pt x="2976" y="349"/>
                    <a:pt x="2940" y="349"/>
                  </a:cubicBezTo>
                  <a:cubicBezTo>
                    <a:pt x="2897" y="349"/>
                    <a:pt x="2865" y="333"/>
                    <a:pt x="2844" y="300"/>
                  </a:cubicBezTo>
                  <a:cubicBezTo>
                    <a:pt x="2833" y="284"/>
                    <a:pt x="2826" y="265"/>
                    <a:pt x="2824" y="243"/>
                  </a:cubicBezTo>
                  <a:close/>
                  <a:moveTo>
                    <a:pt x="3331" y="341"/>
                  </a:moveTo>
                  <a:lnTo>
                    <a:pt x="3251" y="341"/>
                  </a:lnTo>
                  <a:lnTo>
                    <a:pt x="3160" y="8"/>
                  </a:lnTo>
                  <a:lnTo>
                    <a:pt x="3235" y="8"/>
                  </a:lnTo>
                  <a:lnTo>
                    <a:pt x="3293" y="248"/>
                  </a:lnTo>
                  <a:lnTo>
                    <a:pt x="3350" y="8"/>
                  </a:lnTo>
                  <a:lnTo>
                    <a:pt x="3423" y="8"/>
                  </a:lnTo>
                  <a:lnTo>
                    <a:pt x="3331" y="341"/>
                  </a:lnTo>
                  <a:close/>
                  <a:moveTo>
                    <a:pt x="3459" y="341"/>
                  </a:moveTo>
                  <a:lnTo>
                    <a:pt x="3459" y="8"/>
                  </a:lnTo>
                  <a:lnTo>
                    <a:pt x="3672" y="8"/>
                  </a:lnTo>
                  <a:lnTo>
                    <a:pt x="3672" y="69"/>
                  </a:lnTo>
                  <a:lnTo>
                    <a:pt x="3530" y="69"/>
                  </a:lnTo>
                  <a:lnTo>
                    <a:pt x="3530" y="140"/>
                  </a:lnTo>
                  <a:lnTo>
                    <a:pt x="3659" y="140"/>
                  </a:lnTo>
                  <a:lnTo>
                    <a:pt x="3659" y="198"/>
                  </a:lnTo>
                  <a:lnTo>
                    <a:pt x="3530" y="198"/>
                  </a:lnTo>
                  <a:lnTo>
                    <a:pt x="3530" y="280"/>
                  </a:lnTo>
                  <a:lnTo>
                    <a:pt x="3675" y="280"/>
                  </a:lnTo>
                  <a:lnTo>
                    <a:pt x="3675" y="341"/>
                  </a:lnTo>
                  <a:lnTo>
                    <a:pt x="3459" y="341"/>
                  </a:lnTo>
                  <a:close/>
                  <a:moveTo>
                    <a:pt x="3803" y="156"/>
                  </a:moveTo>
                  <a:lnTo>
                    <a:pt x="3842" y="156"/>
                  </a:lnTo>
                  <a:cubicBezTo>
                    <a:pt x="3864" y="156"/>
                    <a:pt x="3879" y="151"/>
                    <a:pt x="3887" y="142"/>
                  </a:cubicBezTo>
                  <a:cubicBezTo>
                    <a:pt x="3894" y="134"/>
                    <a:pt x="3897" y="123"/>
                    <a:pt x="3897" y="109"/>
                  </a:cubicBezTo>
                  <a:cubicBezTo>
                    <a:pt x="3897" y="92"/>
                    <a:pt x="3892" y="79"/>
                    <a:pt x="3880" y="71"/>
                  </a:cubicBezTo>
                  <a:cubicBezTo>
                    <a:pt x="3873" y="67"/>
                    <a:pt x="3861" y="64"/>
                    <a:pt x="3844" y="64"/>
                  </a:cubicBezTo>
                  <a:lnTo>
                    <a:pt x="3803" y="64"/>
                  </a:lnTo>
                  <a:lnTo>
                    <a:pt x="3803" y="156"/>
                  </a:lnTo>
                  <a:close/>
                  <a:moveTo>
                    <a:pt x="3732" y="341"/>
                  </a:moveTo>
                  <a:lnTo>
                    <a:pt x="3732" y="8"/>
                  </a:lnTo>
                  <a:lnTo>
                    <a:pt x="3860" y="8"/>
                  </a:lnTo>
                  <a:cubicBezTo>
                    <a:pt x="3893" y="8"/>
                    <a:pt x="3919" y="15"/>
                    <a:pt x="3937" y="30"/>
                  </a:cubicBezTo>
                  <a:cubicBezTo>
                    <a:pt x="3958" y="46"/>
                    <a:pt x="3969" y="70"/>
                    <a:pt x="3969" y="101"/>
                  </a:cubicBezTo>
                  <a:cubicBezTo>
                    <a:pt x="3969" y="126"/>
                    <a:pt x="3962" y="147"/>
                    <a:pt x="3947" y="164"/>
                  </a:cubicBezTo>
                  <a:cubicBezTo>
                    <a:pt x="3940" y="172"/>
                    <a:pt x="3932" y="178"/>
                    <a:pt x="3921" y="183"/>
                  </a:cubicBezTo>
                  <a:cubicBezTo>
                    <a:pt x="3935" y="187"/>
                    <a:pt x="3945" y="196"/>
                    <a:pt x="3953" y="209"/>
                  </a:cubicBezTo>
                  <a:cubicBezTo>
                    <a:pt x="3957" y="216"/>
                    <a:pt x="3961" y="228"/>
                    <a:pt x="3963" y="243"/>
                  </a:cubicBezTo>
                  <a:cubicBezTo>
                    <a:pt x="3964" y="249"/>
                    <a:pt x="3966" y="265"/>
                    <a:pt x="3967" y="293"/>
                  </a:cubicBezTo>
                  <a:cubicBezTo>
                    <a:pt x="3969" y="311"/>
                    <a:pt x="3971" y="322"/>
                    <a:pt x="3973" y="328"/>
                  </a:cubicBezTo>
                  <a:cubicBezTo>
                    <a:pt x="3974" y="332"/>
                    <a:pt x="3976" y="336"/>
                    <a:pt x="3979" y="341"/>
                  </a:cubicBezTo>
                  <a:lnTo>
                    <a:pt x="3905" y="341"/>
                  </a:lnTo>
                  <a:cubicBezTo>
                    <a:pt x="3903" y="335"/>
                    <a:pt x="3901" y="329"/>
                    <a:pt x="3900" y="322"/>
                  </a:cubicBezTo>
                  <a:cubicBezTo>
                    <a:pt x="3900" y="318"/>
                    <a:pt x="3899" y="303"/>
                    <a:pt x="3897" y="279"/>
                  </a:cubicBezTo>
                  <a:cubicBezTo>
                    <a:pt x="3895" y="256"/>
                    <a:pt x="3892" y="240"/>
                    <a:pt x="3888" y="233"/>
                  </a:cubicBezTo>
                  <a:cubicBezTo>
                    <a:pt x="3883" y="222"/>
                    <a:pt x="3876" y="215"/>
                    <a:pt x="3866" y="212"/>
                  </a:cubicBezTo>
                  <a:cubicBezTo>
                    <a:pt x="3861" y="211"/>
                    <a:pt x="3853" y="210"/>
                    <a:pt x="3844" y="210"/>
                  </a:cubicBezTo>
                  <a:lnTo>
                    <a:pt x="3803" y="210"/>
                  </a:lnTo>
                  <a:lnTo>
                    <a:pt x="3803" y="341"/>
                  </a:lnTo>
                  <a:lnTo>
                    <a:pt x="3732" y="341"/>
                  </a:lnTo>
                  <a:close/>
                  <a:moveTo>
                    <a:pt x="4103" y="284"/>
                  </a:moveTo>
                  <a:lnTo>
                    <a:pt x="4142" y="284"/>
                  </a:lnTo>
                  <a:cubicBezTo>
                    <a:pt x="4162" y="284"/>
                    <a:pt x="4176" y="280"/>
                    <a:pt x="4184" y="274"/>
                  </a:cubicBezTo>
                  <a:cubicBezTo>
                    <a:pt x="4195" y="265"/>
                    <a:pt x="4200" y="253"/>
                    <a:pt x="4200" y="238"/>
                  </a:cubicBezTo>
                  <a:cubicBezTo>
                    <a:pt x="4200" y="219"/>
                    <a:pt x="4193" y="206"/>
                    <a:pt x="4179" y="199"/>
                  </a:cubicBezTo>
                  <a:cubicBezTo>
                    <a:pt x="4171" y="194"/>
                    <a:pt x="4158" y="192"/>
                    <a:pt x="4139" y="192"/>
                  </a:cubicBezTo>
                  <a:lnTo>
                    <a:pt x="4103" y="192"/>
                  </a:lnTo>
                  <a:lnTo>
                    <a:pt x="4103" y="284"/>
                  </a:lnTo>
                  <a:close/>
                  <a:moveTo>
                    <a:pt x="4103" y="142"/>
                  </a:moveTo>
                  <a:lnTo>
                    <a:pt x="4135" y="142"/>
                  </a:lnTo>
                  <a:cubicBezTo>
                    <a:pt x="4153" y="142"/>
                    <a:pt x="4165" y="140"/>
                    <a:pt x="4173" y="134"/>
                  </a:cubicBezTo>
                  <a:cubicBezTo>
                    <a:pt x="4183" y="127"/>
                    <a:pt x="4188" y="116"/>
                    <a:pt x="4188" y="102"/>
                  </a:cubicBezTo>
                  <a:cubicBezTo>
                    <a:pt x="4188" y="87"/>
                    <a:pt x="4182" y="76"/>
                    <a:pt x="4170" y="70"/>
                  </a:cubicBezTo>
                  <a:cubicBezTo>
                    <a:pt x="4163" y="66"/>
                    <a:pt x="4152" y="64"/>
                    <a:pt x="4135" y="64"/>
                  </a:cubicBezTo>
                  <a:lnTo>
                    <a:pt x="4103" y="64"/>
                  </a:lnTo>
                  <a:lnTo>
                    <a:pt x="4103" y="142"/>
                  </a:lnTo>
                  <a:close/>
                  <a:moveTo>
                    <a:pt x="4032" y="341"/>
                  </a:moveTo>
                  <a:lnTo>
                    <a:pt x="4032" y="8"/>
                  </a:lnTo>
                  <a:lnTo>
                    <a:pt x="4151" y="8"/>
                  </a:lnTo>
                  <a:cubicBezTo>
                    <a:pt x="4174" y="8"/>
                    <a:pt x="4193" y="10"/>
                    <a:pt x="4205" y="14"/>
                  </a:cubicBezTo>
                  <a:cubicBezTo>
                    <a:pt x="4224" y="21"/>
                    <a:pt x="4238" y="31"/>
                    <a:pt x="4247" y="46"/>
                  </a:cubicBezTo>
                  <a:cubicBezTo>
                    <a:pt x="4255" y="59"/>
                    <a:pt x="4259" y="73"/>
                    <a:pt x="4259" y="89"/>
                  </a:cubicBezTo>
                  <a:cubicBezTo>
                    <a:pt x="4259" y="122"/>
                    <a:pt x="4243" y="145"/>
                    <a:pt x="4211" y="160"/>
                  </a:cubicBezTo>
                  <a:cubicBezTo>
                    <a:pt x="4251" y="174"/>
                    <a:pt x="4272" y="201"/>
                    <a:pt x="4272" y="243"/>
                  </a:cubicBezTo>
                  <a:cubicBezTo>
                    <a:pt x="4272" y="279"/>
                    <a:pt x="4258" y="306"/>
                    <a:pt x="4231" y="324"/>
                  </a:cubicBezTo>
                  <a:cubicBezTo>
                    <a:pt x="4214" y="335"/>
                    <a:pt x="4191" y="341"/>
                    <a:pt x="4162" y="341"/>
                  </a:cubicBezTo>
                  <a:lnTo>
                    <a:pt x="4032" y="341"/>
                  </a:lnTo>
                  <a:close/>
                  <a:moveTo>
                    <a:pt x="4323" y="341"/>
                  </a:moveTo>
                  <a:lnTo>
                    <a:pt x="4323" y="8"/>
                  </a:lnTo>
                  <a:lnTo>
                    <a:pt x="4395" y="8"/>
                  </a:lnTo>
                  <a:lnTo>
                    <a:pt x="4395" y="341"/>
                  </a:lnTo>
                  <a:lnTo>
                    <a:pt x="4323" y="341"/>
                  </a:lnTo>
                  <a:close/>
                  <a:moveTo>
                    <a:pt x="4460" y="341"/>
                  </a:moveTo>
                  <a:lnTo>
                    <a:pt x="4460" y="8"/>
                  </a:lnTo>
                  <a:lnTo>
                    <a:pt x="4532" y="8"/>
                  </a:lnTo>
                  <a:lnTo>
                    <a:pt x="4637" y="222"/>
                  </a:lnTo>
                  <a:lnTo>
                    <a:pt x="4637" y="8"/>
                  </a:lnTo>
                  <a:lnTo>
                    <a:pt x="4705" y="8"/>
                  </a:lnTo>
                  <a:lnTo>
                    <a:pt x="4705" y="341"/>
                  </a:lnTo>
                  <a:lnTo>
                    <a:pt x="4634" y="341"/>
                  </a:lnTo>
                  <a:lnTo>
                    <a:pt x="4528" y="127"/>
                  </a:lnTo>
                  <a:lnTo>
                    <a:pt x="4528" y="341"/>
                  </a:lnTo>
                  <a:lnTo>
                    <a:pt x="4460" y="341"/>
                  </a:lnTo>
                  <a:close/>
                  <a:moveTo>
                    <a:pt x="4842" y="280"/>
                  </a:moveTo>
                  <a:lnTo>
                    <a:pt x="4874" y="280"/>
                  </a:lnTo>
                  <a:cubicBezTo>
                    <a:pt x="4899" y="280"/>
                    <a:pt x="4918" y="274"/>
                    <a:pt x="4929" y="262"/>
                  </a:cubicBezTo>
                  <a:cubicBezTo>
                    <a:pt x="4947" y="243"/>
                    <a:pt x="4956" y="213"/>
                    <a:pt x="4956" y="173"/>
                  </a:cubicBezTo>
                  <a:cubicBezTo>
                    <a:pt x="4956" y="139"/>
                    <a:pt x="4948" y="113"/>
                    <a:pt x="4933" y="94"/>
                  </a:cubicBezTo>
                  <a:cubicBezTo>
                    <a:pt x="4920" y="77"/>
                    <a:pt x="4900" y="69"/>
                    <a:pt x="4872" y="69"/>
                  </a:cubicBezTo>
                  <a:lnTo>
                    <a:pt x="4842" y="69"/>
                  </a:lnTo>
                  <a:lnTo>
                    <a:pt x="4842" y="280"/>
                  </a:lnTo>
                  <a:close/>
                  <a:moveTo>
                    <a:pt x="4770" y="341"/>
                  </a:moveTo>
                  <a:lnTo>
                    <a:pt x="4770" y="8"/>
                  </a:lnTo>
                  <a:lnTo>
                    <a:pt x="4873" y="8"/>
                  </a:lnTo>
                  <a:cubicBezTo>
                    <a:pt x="4918" y="8"/>
                    <a:pt x="4954" y="20"/>
                    <a:pt x="4980" y="44"/>
                  </a:cubicBezTo>
                  <a:cubicBezTo>
                    <a:pt x="5011" y="73"/>
                    <a:pt x="5027" y="116"/>
                    <a:pt x="5027" y="174"/>
                  </a:cubicBezTo>
                  <a:cubicBezTo>
                    <a:pt x="5027" y="229"/>
                    <a:pt x="5012" y="272"/>
                    <a:pt x="4982" y="302"/>
                  </a:cubicBezTo>
                  <a:cubicBezTo>
                    <a:pt x="4966" y="319"/>
                    <a:pt x="4947" y="330"/>
                    <a:pt x="4926" y="335"/>
                  </a:cubicBezTo>
                  <a:cubicBezTo>
                    <a:pt x="4911" y="339"/>
                    <a:pt x="4893" y="341"/>
                    <a:pt x="4873" y="341"/>
                  </a:cubicBezTo>
                  <a:lnTo>
                    <a:pt x="4770" y="341"/>
                  </a:lnTo>
                  <a:close/>
                  <a:moveTo>
                    <a:pt x="5078" y="341"/>
                  </a:moveTo>
                  <a:lnTo>
                    <a:pt x="5078" y="8"/>
                  </a:lnTo>
                  <a:lnTo>
                    <a:pt x="5291" y="8"/>
                  </a:lnTo>
                  <a:lnTo>
                    <a:pt x="5291" y="69"/>
                  </a:lnTo>
                  <a:lnTo>
                    <a:pt x="5150" y="69"/>
                  </a:lnTo>
                  <a:lnTo>
                    <a:pt x="5150" y="140"/>
                  </a:lnTo>
                  <a:lnTo>
                    <a:pt x="5278" y="140"/>
                  </a:lnTo>
                  <a:lnTo>
                    <a:pt x="5278" y="198"/>
                  </a:lnTo>
                  <a:lnTo>
                    <a:pt x="5150" y="198"/>
                  </a:lnTo>
                  <a:lnTo>
                    <a:pt x="5150" y="280"/>
                  </a:lnTo>
                  <a:lnTo>
                    <a:pt x="5294" y="280"/>
                  </a:lnTo>
                  <a:lnTo>
                    <a:pt x="5294" y="341"/>
                  </a:lnTo>
                  <a:lnTo>
                    <a:pt x="5078" y="341"/>
                  </a:lnTo>
                  <a:close/>
                  <a:moveTo>
                    <a:pt x="5410" y="341"/>
                  </a:moveTo>
                  <a:lnTo>
                    <a:pt x="5410" y="69"/>
                  </a:lnTo>
                  <a:lnTo>
                    <a:pt x="5329" y="69"/>
                  </a:lnTo>
                  <a:lnTo>
                    <a:pt x="5329" y="8"/>
                  </a:lnTo>
                  <a:lnTo>
                    <a:pt x="5563" y="8"/>
                  </a:lnTo>
                  <a:lnTo>
                    <a:pt x="5563" y="69"/>
                  </a:lnTo>
                  <a:lnTo>
                    <a:pt x="5481" y="69"/>
                  </a:lnTo>
                  <a:lnTo>
                    <a:pt x="5481" y="341"/>
                  </a:lnTo>
                  <a:lnTo>
                    <a:pt x="5410" y="341"/>
                  </a:lnTo>
                  <a:close/>
                  <a:moveTo>
                    <a:pt x="5644" y="269"/>
                  </a:moveTo>
                  <a:lnTo>
                    <a:pt x="5644" y="341"/>
                  </a:lnTo>
                  <a:lnTo>
                    <a:pt x="5571" y="341"/>
                  </a:lnTo>
                  <a:lnTo>
                    <a:pt x="5571" y="269"/>
                  </a:lnTo>
                  <a:lnTo>
                    <a:pt x="5644" y="269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  <p:sp>
          <p:nvSpPr>
            <p:cNvPr id="40" name="Freeform 5"/>
            <p:cNvSpPr>
              <a:spLocks noChangeAspect="1" noEditPoints="1"/>
            </p:cNvSpPr>
            <p:nvPr userDrawn="1"/>
          </p:nvSpPr>
          <p:spPr bwMode="black">
            <a:xfrm>
              <a:off x="321317" y="6153149"/>
              <a:ext cx="760793" cy="371475"/>
            </a:xfrm>
            <a:custGeom>
              <a:avLst/>
              <a:gdLst/>
              <a:ahLst/>
              <a:cxnLst>
                <a:cxn ang="0">
                  <a:pos x="1" y="604"/>
                </a:cxn>
                <a:cxn ang="0">
                  <a:pos x="274" y="604"/>
                </a:cxn>
                <a:cxn ang="0">
                  <a:pos x="274" y="871"/>
                </a:cxn>
                <a:cxn ang="0">
                  <a:pos x="1" y="871"/>
                </a:cxn>
                <a:cxn ang="0">
                  <a:pos x="1" y="604"/>
                </a:cxn>
                <a:cxn ang="0">
                  <a:pos x="650" y="1032"/>
                </a:cxn>
                <a:cxn ang="0">
                  <a:pos x="688" y="1197"/>
                </a:cxn>
                <a:cxn ang="0">
                  <a:pos x="797" y="1237"/>
                </a:cxn>
                <a:cxn ang="0">
                  <a:pos x="875" y="1238"/>
                </a:cxn>
                <a:cxn ang="0">
                  <a:pos x="875" y="1313"/>
                </a:cxn>
                <a:cxn ang="0">
                  <a:pos x="219" y="1313"/>
                </a:cxn>
                <a:cxn ang="0">
                  <a:pos x="219" y="1238"/>
                </a:cxn>
                <a:cxn ang="0">
                  <a:pos x="335" y="1231"/>
                </a:cxn>
                <a:cxn ang="0">
                  <a:pos x="431" y="1144"/>
                </a:cxn>
                <a:cxn ang="0">
                  <a:pos x="442" y="1032"/>
                </a:cxn>
                <a:cxn ang="0">
                  <a:pos x="442" y="63"/>
                </a:cxn>
                <a:cxn ang="0">
                  <a:pos x="180" y="171"/>
                </a:cxn>
                <a:cxn ang="0">
                  <a:pos x="71" y="475"/>
                </a:cxn>
                <a:cxn ang="0">
                  <a:pos x="0" y="463"/>
                </a:cxn>
                <a:cxn ang="0">
                  <a:pos x="13" y="0"/>
                </a:cxn>
                <a:cxn ang="0">
                  <a:pos x="1081" y="0"/>
                </a:cxn>
                <a:cxn ang="0">
                  <a:pos x="1094" y="463"/>
                </a:cxn>
                <a:cxn ang="0">
                  <a:pos x="1023" y="475"/>
                </a:cxn>
                <a:cxn ang="0">
                  <a:pos x="913" y="171"/>
                </a:cxn>
                <a:cxn ang="0">
                  <a:pos x="650" y="63"/>
                </a:cxn>
                <a:cxn ang="0">
                  <a:pos x="650" y="1032"/>
                </a:cxn>
                <a:cxn ang="0">
                  <a:pos x="824" y="604"/>
                </a:cxn>
                <a:cxn ang="0">
                  <a:pos x="1096" y="604"/>
                </a:cxn>
                <a:cxn ang="0">
                  <a:pos x="1096" y="871"/>
                </a:cxn>
                <a:cxn ang="0">
                  <a:pos x="824" y="871"/>
                </a:cxn>
                <a:cxn ang="0">
                  <a:pos x="824" y="604"/>
                </a:cxn>
                <a:cxn ang="0">
                  <a:pos x="1641" y="604"/>
                </a:cxn>
                <a:cxn ang="0">
                  <a:pos x="1914" y="604"/>
                </a:cxn>
                <a:cxn ang="0">
                  <a:pos x="1914" y="871"/>
                </a:cxn>
                <a:cxn ang="0">
                  <a:pos x="1641" y="871"/>
                </a:cxn>
                <a:cxn ang="0">
                  <a:pos x="1641" y="604"/>
                </a:cxn>
                <a:cxn ang="0">
                  <a:pos x="2459" y="604"/>
                </a:cxn>
                <a:cxn ang="0">
                  <a:pos x="2731" y="604"/>
                </a:cxn>
                <a:cxn ang="0">
                  <a:pos x="2731" y="871"/>
                </a:cxn>
                <a:cxn ang="0">
                  <a:pos x="2459" y="871"/>
                </a:cxn>
                <a:cxn ang="0">
                  <a:pos x="2459" y="604"/>
                </a:cxn>
              </a:cxnLst>
              <a:rect l="0" t="0" r="r" b="b"/>
              <a:pathLst>
                <a:path w="2731" h="1313">
                  <a:moveTo>
                    <a:pt x="1" y="604"/>
                  </a:moveTo>
                  <a:lnTo>
                    <a:pt x="274" y="604"/>
                  </a:lnTo>
                  <a:lnTo>
                    <a:pt x="274" y="871"/>
                  </a:lnTo>
                  <a:lnTo>
                    <a:pt x="1" y="871"/>
                  </a:lnTo>
                  <a:lnTo>
                    <a:pt x="1" y="604"/>
                  </a:lnTo>
                  <a:close/>
                  <a:moveTo>
                    <a:pt x="650" y="1032"/>
                  </a:moveTo>
                  <a:cubicBezTo>
                    <a:pt x="650" y="1117"/>
                    <a:pt x="663" y="1171"/>
                    <a:pt x="688" y="1197"/>
                  </a:cubicBezTo>
                  <a:cubicBezTo>
                    <a:pt x="710" y="1218"/>
                    <a:pt x="746" y="1232"/>
                    <a:pt x="797" y="1237"/>
                  </a:cubicBezTo>
                  <a:cubicBezTo>
                    <a:pt x="813" y="1238"/>
                    <a:pt x="838" y="1238"/>
                    <a:pt x="875" y="1238"/>
                  </a:cubicBezTo>
                  <a:lnTo>
                    <a:pt x="875" y="1313"/>
                  </a:lnTo>
                  <a:lnTo>
                    <a:pt x="219" y="1313"/>
                  </a:lnTo>
                  <a:lnTo>
                    <a:pt x="219" y="1238"/>
                  </a:lnTo>
                  <a:cubicBezTo>
                    <a:pt x="271" y="1238"/>
                    <a:pt x="310" y="1236"/>
                    <a:pt x="335" y="1231"/>
                  </a:cubicBezTo>
                  <a:cubicBezTo>
                    <a:pt x="386" y="1221"/>
                    <a:pt x="418" y="1192"/>
                    <a:pt x="431" y="1144"/>
                  </a:cubicBezTo>
                  <a:cubicBezTo>
                    <a:pt x="438" y="1119"/>
                    <a:pt x="442" y="1082"/>
                    <a:pt x="442" y="1032"/>
                  </a:cubicBezTo>
                  <a:lnTo>
                    <a:pt x="442" y="63"/>
                  </a:lnTo>
                  <a:cubicBezTo>
                    <a:pt x="330" y="66"/>
                    <a:pt x="243" y="102"/>
                    <a:pt x="180" y="171"/>
                  </a:cubicBezTo>
                  <a:cubicBezTo>
                    <a:pt x="121" y="238"/>
                    <a:pt x="84" y="339"/>
                    <a:pt x="71" y="475"/>
                  </a:cubicBezTo>
                  <a:lnTo>
                    <a:pt x="0" y="463"/>
                  </a:lnTo>
                  <a:lnTo>
                    <a:pt x="13" y="0"/>
                  </a:lnTo>
                  <a:lnTo>
                    <a:pt x="1081" y="0"/>
                  </a:lnTo>
                  <a:lnTo>
                    <a:pt x="1094" y="463"/>
                  </a:lnTo>
                  <a:lnTo>
                    <a:pt x="1023" y="475"/>
                  </a:lnTo>
                  <a:cubicBezTo>
                    <a:pt x="1010" y="339"/>
                    <a:pt x="973" y="238"/>
                    <a:pt x="913" y="171"/>
                  </a:cubicBezTo>
                  <a:cubicBezTo>
                    <a:pt x="850" y="102"/>
                    <a:pt x="762" y="66"/>
                    <a:pt x="650" y="63"/>
                  </a:cubicBezTo>
                  <a:lnTo>
                    <a:pt x="650" y="1032"/>
                  </a:lnTo>
                  <a:close/>
                  <a:moveTo>
                    <a:pt x="824" y="604"/>
                  </a:moveTo>
                  <a:lnTo>
                    <a:pt x="1096" y="604"/>
                  </a:lnTo>
                  <a:lnTo>
                    <a:pt x="1096" y="871"/>
                  </a:lnTo>
                  <a:lnTo>
                    <a:pt x="824" y="871"/>
                  </a:lnTo>
                  <a:lnTo>
                    <a:pt x="824" y="604"/>
                  </a:lnTo>
                  <a:close/>
                  <a:moveTo>
                    <a:pt x="1641" y="604"/>
                  </a:moveTo>
                  <a:lnTo>
                    <a:pt x="1914" y="604"/>
                  </a:lnTo>
                  <a:lnTo>
                    <a:pt x="1914" y="871"/>
                  </a:lnTo>
                  <a:lnTo>
                    <a:pt x="1641" y="871"/>
                  </a:lnTo>
                  <a:lnTo>
                    <a:pt x="1641" y="604"/>
                  </a:lnTo>
                  <a:close/>
                  <a:moveTo>
                    <a:pt x="2459" y="604"/>
                  </a:moveTo>
                  <a:lnTo>
                    <a:pt x="2731" y="604"/>
                  </a:lnTo>
                  <a:lnTo>
                    <a:pt x="2731" y="871"/>
                  </a:lnTo>
                  <a:lnTo>
                    <a:pt x="2459" y="871"/>
                  </a:lnTo>
                  <a:lnTo>
                    <a:pt x="2459" y="604"/>
                  </a:lnTo>
                  <a:close/>
                </a:path>
              </a:pathLst>
            </a:custGeom>
            <a:solidFill>
              <a:srgbClr val="E20074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251873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141288" indent="-1412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269875" indent="-1270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438150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617538" indent="-177800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85813" indent="-166688" algn="l" defTabSz="457200" rtl="0" fontAlgn="base">
      <a:spcBef>
        <a:spcPts val="300"/>
      </a:spcBef>
      <a:spcAft>
        <a:spcPts val="300"/>
      </a:spcAft>
      <a:buClr>
        <a:schemeClr val="tx2"/>
      </a:buClr>
      <a:buSzPct val="75000"/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2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fld id="{074C92EA-A5D7-4E81-9BC2-1950B19B8064}" type="datetimeFigureOut">
              <a:rPr lang="de-DE"/>
              <a:pPr/>
              <a:t>08.01.2018</a:t>
            </a:fld>
            <a:endParaRPr lang="de-DE"/>
          </a:p>
        </p:txBody>
      </p:sp>
      <p:sp>
        <p:nvSpPr>
          <p:cNvPr id="110594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-541338" y="1012825"/>
            <a:ext cx="8151813" cy="4586288"/>
          </a:xfrm>
          <a:noFill/>
          <a:ln>
            <a:miter lim="800000"/>
            <a:headEnd/>
            <a:tailEnd/>
          </a:ln>
        </p:spPr>
      </p:sp>
      <p:sp>
        <p:nvSpPr>
          <p:cNvPr id="110595" name="Rectangle 3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00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DDE435F-AF55-4CDA-A954-73A7F3CF3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47565" y="6298470"/>
            <a:ext cx="2404436" cy="480887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319FF0AF-1E5E-49DD-9BF9-6A8EC46EC7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" y="6000761"/>
            <a:ext cx="12192345" cy="359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rafik 8" descr="PPT_Logo_INF.png">
            <a:extLst>
              <a:ext uri="{FF2B5EF4-FFF2-40B4-BE49-F238E27FC236}">
                <a16:creationId xmlns:a16="http://schemas.microsoft.com/office/drawing/2014/main" id="{80F5374F-FD84-4917-A08F-AB2E352F8F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997971" y="328591"/>
            <a:ext cx="2303933" cy="5391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7997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19937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7420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Navigationsleiste_Trennfolie_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4154" name="think-cell Folie" r:id="rId6" imgW="360" imgH="360" progId="">
                  <p:embed/>
                </p:oleObj>
              </mc:Choice>
              <mc:Fallback>
                <p:oleObj name="think-cell Folie" r:id="rId6" imgW="360" imgH="360" progId="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white">
          <a:xfrm>
            <a:off x="0" y="1"/>
            <a:ext cx="12192000" cy="6348413"/>
          </a:xfrm>
          <a:prstGeom prst="rect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t>TITELMASTERFORMAT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0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renn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72" name="Object 1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7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45072" name="Object 16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8" name="Titelplatzhalt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black">
          <a:xfrm>
            <a:off x="406400" y="1773238"/>
            <a:ext cx="11328400" cy="1655762"/>
          </a:xfrm>
        </p:spPr>
        <p:txBody>
          <a:bodyPr/>
          <a:lstStyle>
            <a:lvl1pPr>
              <a:defRPr sz="6000" smtClean="0">
                <a:solidFill>
                  <a:schemeClr val="bg1"/>
                </a:solidFill>
              </a:defRPr>
            </a:lvl1pPr>
          </a:lstStyle>
          <a:p>
            <a:r>
              <a:rPr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4992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101347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8815FEB-4FD7-4068-86A3-764BD8FB9BD8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4253872" y="1773238"/>
            <a:ext cx="36480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400" y="333375"/>
            <a:ext cx="11328400" cy="415498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06399" y="1773238"/>
            <a:ext cx="2705101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01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9072034" y="6432551"/>
            <a:ext cx="2400300" cy="136525"/>
          </a:xfrm>
        </p:spPr>
        <p:txBody>
          <a:bodyPr/>
          <a:lstStyle>
            <a:lvl1pPr>
              <a:defRPr/>
            </a:lvl1pPr>
          </a:lstStyle>
          <a:p>
            <a:fld id="{461EDEAC-252C-4188-B9E3-CED9B38824C8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409951" y="6432551"/>
            <a:ext cx="5469467" cy="1365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1387668" y="6432551"/>
            <a:ext cx="385233" cy="136525"/>
          </a:xfrm>
        </p:spPr>
        <p:txBody>
          <a:bodyPr/>
          <a:lstStyle>
            <a:lvl1pPr>
              <a:defRPr/>
            </a:lvl1pPr>
          </a:lstStyle>
          <a:p>
            <a:fld id="{66EA1891-FA8C-463D-A9E1-6E97ED9952CA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32872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Inhaltsplatzhalter 3"/>
          <p:cNvSpPr>
            <a:spLocks noGrp="1"/>
          </p:cNvSpPr>
          <p:nvPr>
            <p:ph sz="half" idx="14"/>
          </p:nvPr>
        </p:nvSpPr>
        <p:spPr>
          <a:xfrm>
            <a:off x="9053000" y="1773238"/>
            <a:ext cx="2707200" cy="428466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5F043-C5C9-4543-B156-099DED57FF0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335AB7D-4503-4176-8135-73F7796623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81600" y="6403560"/>
            <a:ext cx="2272200" cy="454440"/>
          </a:xfrm>
          <a:prstGeom prst="rect">
            <a:avLst/>
          </a:prstGeom>
        </p:spPr>
      </p:pic>
      <p:pic>
        <p:nvPicPr>
          <p:cNvPr id="8" name="Grafik 7" descr="PPT_Silhouette.png">
            <a:extLst>
              <a:ext uri="{FF2B5EF4-FFF2-40B4-BE49-F238E27FC236}">
                <a16:creationId xmlns:a16="http://schemas.microsoft.com/office/drawing/2014/main" id="{8B3F4091-2F39-4BEB-891C-668E3EA890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gray">
          <a:xfrm>
            <a:off x="1" y="6044096"/>
            <a:ext cx="12192345" cy="359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21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3133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E259-8F50-4C72-BA97-131791B27F72}" type="datetime1">
              <a:rPr lang="de-DE" smtClean="0"/>
              <a:pPr/>
              <a:t>08.01.2018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A1891-FA8C-463D-A9E1-6E97ED9952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88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03599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EFE7-5BFF-4DC6-9696-CA676B3B289D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56C3B-4879-44CB-8ACD-F9C43CE31EF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031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77EA-42BD-4445-BD8C-A3B9FA9CB3EB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9E69-E43C-4763-8857-C1F967C53060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708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28423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D274-D94F-4ED6-A484-7A37576B4C41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– Streng vertraulich, Vertraulich, Intern –                         Autor / Thema der Präsentation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74D37-AEB9-46CA-B316-7CBCC268AF0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374950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D274-D94F-4ED6-A484-7A37576B4C41}" type="datetime1">
              <a:rPr lang="de-DE" smtClean="0"/>
              <a:pPr/>
              <a:t>08.01.2018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– Streng vertraulich, Vertraulich, Intern –                         Autor / Thema der Präsentation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74D37-AEB9-46CA-B316-7CBCC268AF0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4E84774-5736-4D6A-A048-C98A03F3C61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25" y="6413056"/>
            <a:ext cx="3185876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2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60" r:id="rId14"/>
    <p:sldLayoutId id="2147483761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&amp;ehk=7SpWwbyPhSZQk2N0QPncBg&amp;r=0&amp;pid=OfficeInsert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png"/><Relationship Id="rId3" Type="http://schemas.openxmlformats.org/officeDocument/2006/relationships/image" Target="../media/image7.svg"/><Relationship Id="rId21" Type="http://schemas.openxmlformats.org/officeDocument/2006/relationships/image" Target="../media/image25.pn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6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9.svg"/><Relationship Id="rId15" Type="http://schemas.openxmlformats.org/officeDocument/2006/relationships/image" Target="../media/image19.png"/><Relationship Id="rId23" Type="http://schemas.openxmlformats.org/officeDocument/2006/relationships/image" Target="../media/image27.png&amp;ehk=3E8RlcirmfQTzr2oJ1Ftrg&amp;r=0&amp;pid=OfficeInsert"/><Relationship Id="rId28" Type="http://schemas.openxmlformats.org/officeDocument/2006/relationships/image" Target="../media/image32.png"/><Relationship Id="rId10" Type="http://schemas.openxmlformats.org/officeDocument/2006/relationships/image" Target="../media/image14.jpeg"/><Relationship Id="rId19" Type="http://schemas.openxmlformats.org/officeDocument/2006/relationships/image" Target="../media/image23.png"/><Relationship Id="rId31" Type="http://schemas.openxmlformats.org/officeDocument/2006/relationships/image" Target="../media/image35.svg"/><Relationship Id="rId4" Type="http://schemas.openxmlformats.org/officeDocument/2006/relationships/image" Target="../media/image8.png"/><Relationship Id="rId9" Type="http://schemas.openxmlformats.org/officeDocument/2006/relationships/image" Target="../media/image13.jpe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31.svg"/><Relationship Id="rId30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84" name="Object 4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167" name="think-cell Folie" r:id="rId5" imgW="360" imgH="360" progId="">
                  <p:embed/>
                </p:oleObj>
              </mc:Choice>
              <mc:Fallback>
                <p:oleObj name="think-cell Folie" r:id="rId5" imgW="360" imgH="360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Rectangle 37"/>
          <p:cNvSpPr>
            <a:spLocks noGrp="1"/>
          </p:cNvSpPr>
          <p:nvPr>
            <p:ph type="ctrTitle"/>
          </p:nvPr>
        </p:nvSpPr>
        <p:spPr>
          <a:xfrm>
            <a:off x="343547" y="1942772"/>
            <a:ext cx="8763000" cy="2585323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de-DE" sz="4000" dirty="0" err="1"/>
              <a:t>IoT</a:t>
            </a:r>
            <a:r>
              <a:rPr lang="de-DE" sz="4000" dirty="0"/>
              <a:t> – Hackathon</a:t>
            </a:r>
            <a:br>
              <a:rPr lang="de-DE" sz="4000" dirty="0"/>
            </a:br>
            <a:r>
              <a:rPr lang="de-DE" sz="4000" dirty="0"/>
              <a:t>Room Information Service @ HHZ 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14374" name="Rectangle 38"/>
          <p:cNvSpPr>
            <a:spLocks noGrp="1"/>
          </p:cNvSpPr>
          <p:nvPr>
            <p:ph type="subTitle" idx="1"/>
          </p:nvPr>
        </p:nvSpPr>
        <p:spPr>
          <a:xfrm>
            <a:off x="347472" y="5412321"/>
            <a:ext cx="8496300" cy="33239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de-DE" dirty="0"/>
              <a:t>Tim Spannagel, </a:t>
            </a:r>
            <a:r>
              <a:rPr lang="de-DE" dirty="0" err="1"/>
              <a:t>Tiemo</a:t>
            </a:r>
            <a:r>
              <a:rPr lang="de-DE" dirty="0"/>
              <a:t> Bang, Katja Haas, Mehmetcan Korkmaz</a:t>
            </a:r>
          </a:p>
        </p:txBody>
      </p:sp>
    </p:spTree>
    <p:extLst>
      <p:ext uri="{BB962C8B-B14F-4D97-AF65-F5344CB8AC3E}">
        <p14:creationId xmlns:p14="http://schemas.microsoft.com/office/powerpoint/2010/main" val="221173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FA12F-1E20-4042-88F0-DDB84285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1A3E82-606B-4150-811A-EFFAE0412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+mj-lt"/>
              </a:rPr>
              <a:t>Scenario</a:t>
            </a:r>
          </a:p>
          <a:p>
            <a:r>
              <a:rPr lang="de-DE" dirty="0">
                <a:latin typeface="+mj-lt"/>
              </a:rPr>
              <a:t>Value Proposition</a:t>
            </a:r>
          </a:p>
          <a:p>
            <a:r>
              <a:rPr lang="de-DE" dirty="0">
                <a:latin typeface="+mj-lt"/>
              </a:rPr>
              <a:t>Architecture</a:t>
            </a:r>
          </a:p>
          <a:p>
            <a:r>
              <a:rPr lang="de-DE" dirty="0">
                <a:latin typeface="+mj-lt"/>
              </a:rPr>
              <a:t>Hardware</a:t>
            </a:r>
          </a:p>
          <a:p>
            <a:r>
              <a:rPr lang="de-DE" dirty="0">
                <a:latin typeface="+mj-lt"/>
              </a:rPr>
              <a:t>Approach</a:t>
            </a:r>
          </a:p>
          <a:p>
            <a:r>
              <a:rPr lang="de-DE" dirty="0">
                <a:latin typeface="+mj-lt"/>
              </a:rPr>
              <a:t>Live Demo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B4CE54-BCD4-4218-9401-E5C0DD2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368" y="6356350"/>
            <a:ext cx="2743200" cy="365125"/>
          </a:xfrm>
        </p:spPr>
        <p:txBody>
          <a:bodyPr/>
          <a:lstStyle/>
          <a:p>
            <a:fld id="{71B5F043-C5C9-4543-B156-099DED57FF04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4402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10DB0-6D09-4C51-9531-66EF78B46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94" y="56315"/>
            <a:ext cx="10515600" cy="802840"/>
          </a:xfrm>
        </p:spPr>
        <p:txBody>
          <a:bodyPr>
            <a:normAutofit/>
          </a:bodyPr>
          <a:lstStyle/>
          <a:p>
            <a:r>
              <a:rPr lang="de-DE" sz="4000" dirty="0"/>
              <a:t>Scenario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F7A57A-3E19-4B2D-BFF7-B82ED088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483" y="6144029"/>
            <a:ext cx="2743200" cy="365125"/>
          </a:xfrm>
        </p:spPr>
        <p:txBody>
          <a:bodyPr/>
          <a:lstStyle/>
          <a:p>
            <a:fld id="{71B5F043-C5C9-4543-B156-099DED57FF0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EA4DC1-2FAC-4526-974C-030C53787F63}"/>
              </a:ext>
            </a:extLst>
          </p:cNvPr>
          <p:cNvSpPr/>
          <p:nvPr/>
        </p:nvSpPr>
        <p:spPr>
          <a:xfrm>
            <a:off x="505097" y="1025434"/>
            <a:ext cx="4119154" cy="4857750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B1EDE7E-989F-4FE7-888C-F782334437C2}"/>
              </a:ext>
            </a:extLst>
          </p:cNvPr>
          <p:cNvSpPr/>
          <p:nvPr/>
        </p:nvSpPr>
        <p:spPr>
          <a:xfrm>
            <a:off x="452847" y="1190903"/>
            <a:ext cx="113209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A81EFE-F5E2-43C9-941A-D2F6BA70DEFF}"/>
              </a:ext>
            </a:extLst>
          </p:cNvPr>
          <p:cNvSpPr/>
          <p:nvPr/>
        </p:nvSpPr>
        <p:spPr>
          <a:xfrm>
            <a:off x="452848" y="1869650"/>
            <a:ext cx="113209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D8630DD-05D2-41CF-8A50-ACC42C06BFA9}"/>
              </a:ext>
            </a:extLst>
          </p:cNvPr>
          <p:cNvSpPr/>
          <p:nvPr/>
        </p:nvSpPr>
        <p:spPr>
          <a:xfrm>
            <a:off x="452848" y="2949363"/>
            <a:ext cx="113209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717FCBB-6881-4BF6-A015-B16A46F27194}"/>
              </a:ext>
            </a:extLst>
          </p:cNvPr>
          <p:cNvSpPr/>
          <p:nvPr/>
        </p:nvSpPr>
        <p:spPr>
          <a:xfrm>
            <a:off x="448494" y="3613507"/>
            <a:ext cx="113209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F397965-7A20-4058-83C2-BA588013E66C}"/>
              </a:ext>
            </a:extLst>
          </p:cNvPr>
          <p:cNvSpPr/>
          <p:nvPr/>
        </p:nvSpPr>
        <p:spPr>
          <a:xfrm>
            <a:off x="448494" y="4656097"/>
            <a:ext cx="113209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ED10FBF-DC4E-4F51-A2E5-32682D1C5D93}"/>
              </a:ext>
            </a:extLst>
          </p:cNvPr>
          <p:cNvSpPr/>
          <p:nvPr/>
        </p:nvSpPr>
        <p:spPr>
          <a:xfrm>
            <a:off x="4567646" y="1595849"/>
            <a:ext cx="113209" cy="548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 descr="Monitor">
            <a:extLst>
              <a:ext uri="{FF2B5EF4-FFF2-40B4-BE49-F238E27FC236}">
                <a16:creationId xmlns:a16="http://schemas.microsoft.com/office/drawing/2014/main" id="{33EBF4BE-0954-4CC0-95AF-E2BD326D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6745" y="720651"/>
            <a:ext cx="3030577" cy="3030577"/>
          </a:xfrm>
          <a:prstGeom prst="rect">
            <a:avLst/>
          </a:prstGeom>
        </p:spPr>
      </p:pic>
      <p:pic>
        <p:nvPicPr>
          <p:cNvPr id="15" name="Grafik 14" descr="Mann">
            <a:extLst>
              <a:ext uri="{FF2B5EF4-FFF2-40B4-BE49-F238E27FC236}">
                <a16:creationId xmlns:a16="http://schemas.microsoft.com/office/drawing/2014/main" id="{88F5A7B4-D1C3-4772-A65C-61744DB60A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2922" y="3888115"/>
            <a:ext cx="914400" cy="914400"/>
          </a:xfrm>
          <a:prstGeom prst="rect">
            <a:avLst/>
          </a:prstGeom>
        </p:spPr>
      </p:pic>
      <p:pic>
        <p:nvPicPr>
          <p:cNvPr id="16" name="Grafik 15" descr="Rennen">
            <a:extLst>
              <a:ext uri="{FF2B5EF4-FFF2-40B4-BE49-F238E27FC236}">
                <a16:creationId xmlns:a16="http://schemas.microsoft.com/office/drawing/2014/main" id="{B2AF9E6D-F830-4F4F-A057-ED19FA16FC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214893" flipH="1">
            <a:off x="6894792" y="4722850"/>
            <a:ext cx="1031966" cy="1031966"/>
          </a:xfrm>
          <a:prstGeom prst="rect">
            <a:avLst/>
          </a:prstGeom>
        </p:spPr>
      </p:pic>
      <p:pic>
        <p:nvPicPr>
          <p:cNvPr id="17" name="Grafik 16" descr="Ein Bild, das Silhouette enthält.&#10;&#10;Mit hoher Zuverlässigkeit generierte Beschreibung">
            <a:extLst>
              <a:ext uri="{FF2B5EF4-FFF2-40B4-BE49-F238E27FC236}">
                <a16:creationId xmlns:a16="http://schemas.microsoft.com/office/drawing/2014/main" id="{21DBF018-E816-49AF-8E4A-F4B65949A6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204850" y="3502240"/>
            <a:ext cx="558029" cy="771173"/>
          </a:xfrm>
          <a:prstGeom prst="rect">
            <a:avLst/>
          </a:prstGeom>
        </p:spPr>
      </p:pic>
      <p:pic>
        <p:nvPicPr>
          <p:cNvPr id="18" name="Picture 2" descr="Bildergebnis für enocean sensor">
            <a:extLst>
              <a:ext uri="{FF2B5EF4-FFF2-40B4-BE49-F238E27FC236}">
                <a16:creationId xmlns:a16="http://schemas.microsoft.com/office/drawing/2014/main" id="{A1204F2E-823A-4804-98D8-897F52634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9" y="1294471"/>
            <a:ext cx="491553" cy="4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ildergebnis für enocean sensor">
            <a:extLst>
              <a:ext uri="{FF2B5EF4-FFF2-40B4-BE49-F238E27FC236}">
                <a16:creationId xmlns:a16="http://schemas.microsoft.com/office/drawing/2014/main" id="{3F20B0E7-D9C5-440C-99DD-9DA64C89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2" y="2004379"/>
            <a:ext cx="491553" cy="4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Bildergebnis für enocean sensor">
            <a:extLst>
              <a:ext uri="{FF2B5EF4-FFF2-40B4-BE49-F238E27FC236}">
                <a16:creationId xmlns:a16="http://schemas.microsoft.com/office/drawing/2014/main" id="{40EA459C-F225-4A62-969F-64888B9BF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332" y="3070452"/>
            <a:ext cx="491553" cy="4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Bildergebnis für enocean sensor">
            <a:extLst>
              <a:ext uri="{FF2B5EF4-FFF2-40B4-BE49-F238E27FC236}">
                <a16:creationId xmlns:a16="http://schemas.microsoft.com/office/drawing/2014/main" id="{174132C4-50F9-44C9-AE9C-DDD89085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8" y="3690126"/>
            <a:ext cx="491553" cy="4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Bildergebnis für enocean sensor">
            <a:extLst>
              <a:ext uri="{FF2B5EF4-FFF2-40B4-BE49-F238E27FC236}">
                <a16:creationId xmlns:a16="http://schemas.microsoft.com/office/drawing/2014/main" id="{8852A3EB-3F5D-4AC9-BF0C-77C58546A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48" y="4787275"/>
            <a:ext cx="491553" cy="4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Bildergebnis für enocean sensor">
            <a:extLst>
              <a:ext uri="{FF2B5EF4-FFF2-40B4-BE49-F238E27FC236}">
                <a16:creationId xmlns:a16="http://schemas.microsoft.com/office/drawing/2014/main" id="{2AF0F3BC-B291-4F0A-BF72-A080EC1C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227" y="1652417"/>
            <a:ext cx="491553" cy="49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CABE43B8-CD70-4FFF-8B26-0EB1AB0D43ED}"/>
              </a:ext>
            </a:extLst>
          </p:cNvPr>
          <p:cNvSpPr txBox="1"/>
          <p:nvPr/>
        </p:nvSpPr>
        <p:spPr>
          <a:xfrm>
            <a:off x="1965960" y="1042855"/>
            <a:ext cx="111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HHZ 125</a:t>
            </a:r>
          </a:p>
        </p:txBody>
      </p:sp>
      <p:pic>
        <p:nvPicPr>
          <p:cNvPr id="25" name="Picture 4" descr="https://images-na.ssl-images-amazon.com/images/I/81eHFxkdlJL._SL1500_.jpg">
            <a:extLst>
              <a:ext uri="{FF2B5EF4-FFF2-40B4-BE49-F238E27FC236}">
                <a16:creationId xmlns:a16="http://schemas.microsoft.com/office/drawing/2014/main" id="{6C958C76-CBA6-4005-A601-86BA8B67C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006" y="2937288"/>
            <a:ext cx="1371079" cy="77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4131361-5F3F-4DB5-A1D1-EFE156EEE26E}"/>
              </a:ext>
            </a:extLst>
          </p:cNvPr>
          <p:cNvSpPr txBox="1"/>
          <p:nvPr/>
        </p:nvSpPr>
        <p:spPr>
          <a:xfrm>
            <a:off x="2286407" y="2729126"/>
            <a:ext cx="1116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Raspberry Pi 3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3D2050AF-9FF7-4979-ACBD-04C9E577BA6D}"/>
              </a:ext>
            </a:extLst>
          </p:cNvPr>
          <p:cNvSpPr txBox="1"/>
          <p:nvPr/>
        </p:nvSpPr>
        <p:spPr>
          <a:xfrm>
            <a:off x="529445" y="1156000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EnOcean</a:t>
            </a:r>
            <a:endParaRPr lang="de-DE" sz="105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54300B1-AECD-47FA-82E4-F18297E7B4FE}"/>
              </a:ext>
            </a:extLst>
          </p:cNvPr>
          <p:cNvSpPr txBox="1"/>
          <p:nvPr/>
        </p:nvSpPr>
        <p:spPr>
          <a:xfrm>
            <a:off x="534887" y="1874274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EnOcean</a:t>
            </a:r>
            <a:endParaRPr lang="de-DE" sz="105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9660407-B420-460D-B31D-197037CFDD58}"/>
              </a:ext>
            </a:extLst>
          </p:cNvPr>
          <p:cNvSpPr txBox="1"/>
          <p:nvPr/>
        </p:nvSpPr>
        <p:spPr>
          <a:xfrm>
            <a:off x="529445" y="2933526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EnOcean</a:t>
            </a:r>
            <a:endParaRPr lang="de-DE" sz="105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3C2BAAA-10A0-401D-947C-56CA666E37DB}"/>
              </a:ext>
            </a:extLst>
          </p:cNvPr>
          <p:cNvSpPr txBox="1"/>
          <p:nvPr/>
        </p:nvSpPr>
        <p:spPr>
          <a:xfrm>
            <a:off x="516439" y="3568126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EnOcean</a:t>
            </a:r>
            <a:endParaRPr lang="de-DE" sz="105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DBA8911-A819-4F2C-AD70-D2018909D119}"/>
              </a:ext>
            </a:extLst>
          </p:cNvPr>
          <p:cNvSpPr txBox="1"/>
          <p:nvPr/>
        </p:nvSpPr>
        <p:spPr>
          <a:xfrm>
            <a:off x="539243" y="4626417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EnOcean</a:t>
            </a:r>
            <a:endParaRPr lang="de-DE" sz="105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368FAF9-531D-48FC-A151-8D5D9333C2BC}"/>
              </a:ext>
            </a:extLst>
          </p:cNvPr>
          <p:cNvSpPr txBox="1"/>
          <p:nvPr/>
        </p:nvSpPr>
        <p:spPr>
          <a:xfrm>
            <a:off x="4660650" y="1545504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EnOcean</a:t>
            </a:r>
            <a:endParaRPr lang="de-DE" sz="1050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F225E29-FC43-4727-B500-DFA4D1F53C9C}"/>
              </a:ext>
            </a:extLst>
          </p:cNvPr>
          <p:cNvCxnSpPr>
            <a:cxnSpLocks/>
          </p:cNvCxnSpPr>
          <p:nvPr/>
        </p:nvCxnSpPr>
        <p:spPr>
          <a:xfrm>
            <a:off x="1161843" y="1613289"/>
            <a:ext cx="971519" cy="12356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0D5493A6-96EC-4DBF-B22A-C0EBE7429597}"/>
              </a:ext>
            </a:extLst>
          </p:cNvPr>
          <p:cNvCxnSpPr>
            <a:cxnSpLocks/>
          </p:cNvCxnSpPr>
          <p:nvPr/>
        </p:nvCxnSpPr>
        <p:spPr>
          <a:xfrm>
            <a:off x="1140134" y="2357101"/>
            <a:ext cx="920053" cy="59226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FE14CB6-176D-4C93-9760-B7417C685D86}"/>
              </a:ext>
            </a:extLst>
          </p:cNvPr>
          <p:cNvCxnSpPr>
            <a:cxnSpLocks/>
          </p:cNvCxnSpPr>
          <p:nvPr/>
        </p:nvCxnSpPr>
        <p:spPr>
          <a:xfrm flipV="1">
            <a:off x="1161843" y="3268400"/>
            <a:ext cx="915764" cy="651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5E3DE93-5278-47CB-98DA-5ABB87150AC5}"/>
              </a:ext>
            </a:extLst>
          </p:cNvPr>
          <p:cNvCxnSpPr>
            <a:cxnSpLocks/>
          </p:cNvCxnSpPr>
          <p:nvPr/>
        </p:nvCxnSpPr>
        <p:spPr>
          <a:xfrm flipV="1">
            <a:off x="1154352" y="3629755"/>
            <a:ext cx="905835" cy="29064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C58AA13-17C3-4805-A429-26CFD6EC526C}"/>
              </a:ext>
            </a:extLst>
          </p:cNvPr>
          <p:cNvCxnSpPr>
            <a:cxnSpLocks/>
          </p:cNvCxnSpPr>
          <p:nvPr/>
        </p:nvCxnSpPr>
        <p:spPr>
          <a:xfrm flipV="1">
            <a:off x="1237350" y="3737971"/>
            <a:ext cx="822837" cy="117909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2D404C93-E0DF-49AA-A756-31CFC1B774A6}"/>
              </a:ext>
            </a:extLst>
          </p:cNvPr>
          <p:cNvCxnSpPr>
            <a:cxnSpLocks/>
          </p:cNvCxnSpPr>
          <p:nvPr/>
        </p:nvCxnSpPr>
        <p:spPr>
          <a:xfrm flipH="1">
            <a:off x="3503368" y="2004379"/>
            <a:ext cx="781460" cy="8445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AB3057A2-53AC-4EFC-82D8-5542DA1B0143}"/>
              </a:ext>
            </a:extLst>
          </p:cNvPr>
          <p:cNvSpPr/>
          <p:nvPr/>
        </p:nvSpPr>
        <p:spPr>
          <a:xfrm>
            <a:off x="7092131" y="1444845"/>
            <a:ext cx="2043160" cy="105593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4CB2673-CC05-4D06-9D60-211EDDFB5E50}"/>
              </a:ext>
            </a:extLst>
          </p:cNvPr>
          <p:cNvSpPr/>
          <p:nvPr/>
        </p:nvSpPr>
        <p:spPr>
          <a:xfrm>
            <a:off x="7154092" y="1493197"/>
            <a:ext cx="74022" cy="15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F8DADE2-57F0-4068-9705-425625898EFD}"/>
              </a:ext>
            </a:extLst>
          </p:cNvPr>
          <p:cNvSpPr/>
          <p:nvPr/>
        </p:nvSpPr>
        <p:spPr>
          <a:xfrm>
            <a:off x="7154092" y="1673025"/>
            <a:ext cx="74022" cy="15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31DD9B2D-1052-4E67-9687-2B10B26C67D0}"/>
              </a:ext>
            </a:extLst>
          </p:cNvPr>
          <p:cNvSpPr/>
          <p:nvPr/>
        </p:nvSpPr>
        <p:spPr>
          <a:xfrm>
            <a:off x="7154092" y="1922567"/>
            <a:ext cx="74022" cy="159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7E79E00-1E5B-4633-A1DA-5A5972D7A609}"/>
              </a:ext>
            </a:extLst>
          </p:cNvPr>
          <p:cNvSpPr/>
          <p:nvPr/>
        </p:nvSpPr>
        <p:spPr>
          <a:xfrm>
            <a:off x="7158099" y="2109802"/>
            <a:ext cx="74022" cy="159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9AD2A18D-8FB4-4269-86D6-5DD53F549DFB}"/>
              </a:ext>
            </a:extLst>
          </p:cNvPr>
          <p:cNvSpPr/>
          <p:nvPr/>
        </p:nvSpPr>
        <p:spPr>
          <a:xfrm>
            <a:off x="7160450" y="2297038"/>
            <a:ext cx="67664" cy="14243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5" name="Grafik 44" descr="Geöffnetes Schloss">
            <a:extLst>
              <a:ext uri="{FF2B5EF4-FFF2-40B4-BE49-F238E27FC236}">
                <a16:creationId xmlns:a16="http://schemas.microsoft.com/office/drawing/2014/main" id="{4A38A40D-0038-4FA0-A0C6-0314808080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753008" y="1572797"/>
            <a:ext cx="293907" cy="293907"/>
          </a:xfrm>
          <a:prstGeom prst="rect">
            <a:avLst/>
          </a:prstGeom>
        </p:spPr>
      </p:pic>
      <p:pic>
        <p:nvPicPr>
          <p:cNvPr id="46" name="Grafik 45" descr="Geöffnetes Schloss">
            <a:extLst>
              <a:ext uri="{FF2B5EF4-FFF2-40B4-BE49-F238E27FC236}">
                <a16:creationId xmlns:a16="http://schemas.microsoft.com/office/drawing/2014/main" id="{037B8CC1-8D67-43ED-AE65-763BEA433A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53007" y="1867712"/>
            <a:ext cx="293907" cy="293907"/>
          </a:xfrm>
          <a:prstGeom prst="rect">
            <a:avLst/>
          </a:prstGeom>
        </p:spPr>
      </p:pic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0ECCF3C0-8DA9-44D0-AD82-606DAA439473}"/>
              </a:ext>
            </a:extLst>
          </p:cNvPr>
          <p:cNvCxnSpPr>
            <a:cxnSpLocks/>
            <a:stCxn id="39" idx="0"/>
            <a:endCxn id="48" idx="1"/>
          </p:cNvCxnSpPr>
          <p:nvPr/>
        </p:nvCxnSpPr>
        <p:spPr>
          <a:xfrm flipV="1">
            <a:off x="8113711" y="694636"/>
            <a:ext cx="1493322" cy="75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AC182575-68A4-40B8-9FF6-873F14298FB0}"/>
              </a:ext>
            </a:extLst>
          </p:cNvPr>
          <p:cNvSpPr txBox="1"/>
          <p:nvPr/>
        </p:nvSpPr>
        <p:spPr>
          <a:xfrm>
            <a:off x="9607033" y="509970"/>
            <a:ext cx="17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Dashboard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D4E87911-6A79-434F-97CD-94595B8843D8}"/>
              </a:ext>
            </a:extLst>
          </p:cNvPr>
          <p:cNvSpPr txBox="1"/>
          <p:nvPr/>
        </p:nvSpPr>
        <p:spPr>
          <a:xfrm>
            <a:off x="7819199" y="1434227"/>
            <a:ext cx="11168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HHZ 125</a:t>
            </a:r>
          </a:p>
        </p:txBody>
      </p:sp>
      <p:pic>
        <p:nvPicPr>
          <p:cNvPr id="50" name="Grafik 49" descr="Balkendiagramm">
            <a:extLst>
              <a:ext uri="{FF2B5EF4-FFF2-40B4-BE49-F238E27FC236}">
                <a16:creationId xmlns:a16="http://schemas.microsoft.com/office/drawing/2014/main" id="{7FE71088-F303-449E-A437-93EB716EFF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546887" y="1683418"/>
            <a:ext cx="353226" cy="353226"/>
          </a:xfrm>
          <a:prstGeom prst="rect">
            <a:avLst/>
          </a:prstGeom>
        </p:spPr>
      </p:pic>
      <p:pic>
        <p:nvPicPr>
          <p:cNvPr id="51" name="Grafik 50" descr="Abwärtstrend">
            <a:extLst>
              <a:ext uri="{FF2B5EF4-FFF2-40B4-BE49-F238E27FC236}">
                <a16:creationId xmlns:a16="http://schemas.microsoft.com/office/drawing/2014/main" id="{8DC819BC-28BA-435D-84DF-5F2FF978E24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48638" y="2025421"/>
            <a:ext cx="402769" cy="402769"/>
          </a:xfrm>
          <a:prstGeom prst="rect">
            <a:avLst/>
          </a:prstGeom>
        </p:spPr>
      </p:pic>
      <p:pic>
        <p:nvPicPr>
          <p:cNvPr id="52" name="Grafik 51" descr="Aufwärtstrend">
            <a:extLst>
              <a:ext uri="{FF2B5EF4-FFF2-40B4-BE49-F238E27FC236}">
                <a16:creationId xmlns:a16="http://schemas.microsoft.com/office/drawing/2014/main" id="{28FCF6A4-809D-46BB-AAA7-A46197F6A37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24597" y="2036705"/>
            <a:ext cx="402769" cy="402769"/>
          </a:xfrm>
          <a:prstGeom prst="rect">
            <a:avLst/>
          </a:prstGeom>
        </p:spPr>
      </p:pic>
      <p:pic>
        <p:nvPicPr>
          <p:cNvPr id="53" name="Grafik 52" descr="Messgerät">
            <a:extLst>
              <a:ext uri="{FF2B5EF4-FFF2-40B4-BE49-F238E27FC236}">
                <a16:creationId xmlns:a16="http://schemas.microsoft.com/office/drawing/2014/main" id="{A549AFC2-7219-4384-8874-BFF30518C1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154110" y="1670483"/>
            <a:ext cx="354938" cy="354938"/>
          </a:xfrm>
          <a:prstGeom prst="rect">
            <a:avLst/>
          </a:prstGeom>
        </p:spPr>
      </p:pic>
      <p:sp>
        <p:nvSpPr>
          <p:cNvPr id="54" name="Pfeil: nach rechts 53">
            <a:extLst>
              <a:ext uri="{FF2B5EF4-FFF2-40B4-BE49-F238E27FC236}">
                <a16:creationId xmlns:a16="http://schemas.microsoft.com/office/drawing/2014/main" id="{E21F11CB-890D-4EE3-AF3E-DD0F9AE6CEB8}"/>
              </a:ext>
            </a:extLst>
          </p:cNvPr>
          <p:cNvSpPr/>
          <p:nvPr/>
        </p:nvSpPr>
        <p:spPr>
          <a:xfrm rot="20426717">
            <a:off x="3737480" y="2477044"/>
            <a:ext cx="3034009" cy="359104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Pfeil: nach links gekrümmt 54">
            <a:extLst>
              <a:ext uri="{FF2B5EF4-FFF2-40B4-BE49-F238E27FC236}">
                <a16:creationId xmlns:a16="http://schemas.microsoft.com/office/drawing/2014/main" id="{564555FA-3C7A-4A75-B238-0A4ADEB4C638}"/>
              </a:ext>
            </a:extLst>
          </p:cNvPr>
          <p:cNvSpPr/>
          <p:nvPr/>
        </p:nvSpPr>
        <p:spPr>
          <a:xfrm rot="20338169">
            <a:off x="9769014" y="1619130"/>
            <a:ext cx="624237" cy="1647958"/>
          </a:xfrm>
          <a:prstGeom prst="curvedLeftArrow">
            <a:avLst>
              <a:gd name="adj1" fmla="val 25000"/>
              <a:gd name="adj2" fmla="val 50000"/>
              <a:gd name="adj3" fmla="val 45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8B01D43C-C68E-40CB-939F-F42EB8358FDC}"/>
              </a:ext>
            </a:extLst>
          </p:cNvPr>
          <p:cNvCxnSpPr>
            <a:cxnSpLocks/>
          </p:cNvCxnSpPr>
          <p:nvPr/>
        </p:nvCxnSpPr>
        <p:spPr>
          <a:xfrm flipH="1">
            <a:off x="7837487" y="4490862"/>
            <a:ext cx="949169" cy="53526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DA2FD2FC-2C39-46C2-94C4-5424DBE0C1EA}"/>
              </a:ext>
            </a:extLst>
          </p:cNvPr>
          <p:cNvCxnSpPr>
            <a:cxnSpLocks/>
          </p:cNvCxnSpPr>
          <p:nvPr/>
        </p:nvCxnSpPr>
        <p:spPr>
          <a:xfrm flipH="1">
            <a:off x="7850543" y="4669391"/>
            <a:ext cx="949169" cy="53526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F83E09A4-EB33-415B-8DBF-744AEFE0EBA5}"/>
              </a:ext>
            </a:extLst>
          </p:cNvPr>
          <p:cNvSpPr txBox="1"/>
          <p:nvPr/>
        </p:nvSpPr>
        <p:spPr>
          <a:xfrm>
            <a:off x="9307419" y="4626417"/>
            <a:ext cx="11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Facility Manager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B4300244-C01C-4E4B-B1DB-09DE6F4DA1B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427" y="2821154"/>
            <a:ext cx="586579" cy="510858"/>
          </a:xfrm>
          <a:prstGeom prst="rect">
            <a:avLst/>
          </a:prstGeom>
        </p:spPr>
      </p:pic>
      <p:pic>
        <p:nvPicPr>
          <p:cNvPr id="61" name="Grafik 60" descr="Glühlampe">
            <a:extLst>
              <a:ext uri="{FF2B5EF4-FFF2-40B4-BE49-F238E27FC236}">
                <a16:creationId xmlns:a16="http://schemas.microsoft.com/office/drawing/2014/main" id="{9133893D-F576-464C-8815-114100688BB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67761" y="4468943"/>
            <a:ext cx="636664" cy="636664"/>
          </a:xfrm>
          <a:prstGeom prst="rect">
            <a:avLst/>
          </a:prstGeom>
        </p:spPr>
      </p:pic>
      <p:pic>
        <p:nvPicPr>
          <p:cNvPr id="62" name="Grafik 61" descr="Thermometer">
            <a:extLst>
              <a:ext uri="{FF2B5EF4-FFF2-40B4-BE49-F238E27FC236}">
                <a16:creationId xmlns:a16="http://schemas.microsoft.com/office/drawing/2014/main" id="{CB83DB8B-05F5-4A29-9866-DAEF05A9123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143448" y="4979982"/>
            <a:ext cx="706427" cy="706427"/>
          </a:xfrm>
          <a:prstGeom prst="rect">
            <a:avLst/>
          </a:prstGeom>
        </p:spPr>
      </p:pic>
      <p:pic>
        <p:nvPicPr>
          <p:cNvPr id="63" name="Grafik 62" descr="Schuh">
            <a:extLst>
              <a:ext uri="{FF2B5EF4-FFF2-40B4-BE49-F238E27FC236}">
                <a16:creationId xmlns:a16="http://schemas.microsoft.com/office/drawing/2014/main" id="{9D1D2BF7-C9D0-4FA1-813F-B85A1363CF2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34135" y="1221210"/>
            <a:ext cx="670041" cy="670041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EAD95B2-4522-4C0A-B06F-454D8325C500}"/>
              </a:ext>
            </a:extLst>
          </p:cNvPr>
          <p:cNvCxnSpPr>
            <a:cxnSpLocks/>
          </p:cNvCxnSpPr>
          <p:nvPr/>
        </p:nvCxnSpPr>
        <p:spPr>
          <a:xfrm flipH="1">
            <a:off x="2833169" y="1786024"/>
            <a:ext cx="535188" cy="86720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D0481CF1-596F-4493-B059-D9DCDAAEB5A4}"/>
              </a:ext>
            </a:extLst>
          </p:cNvPr>
          <p:cNvCxnSpPr>
            <a:cxnSpLocks/>
          </p:cNvCxnSpPr>
          <p:nvPr/>
        </p:nvCxnSpPr>
        <p:spPr>
          <a:xfrm flipH="1">
            <a:off x="2531952" y="3797118"/>
            <a:ext cx="88278" cy="11199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4ACDE6A-C259-4C36-A1A8-4ACD21DF24C1}"/>
              </a:ext>
            </a:extLst>
          </p:cNvPr>
          <p:cNvCxnSpPr>
            <a:cxnSpLocks/>
          </p:cNvCxnSpPr>
          <p:nvPr/>
        </p:nvCxnSpPr>
        <p:spPr>
          <a:xfrm>
            <a:off x="3178726" y="3829736"/>
            <a:ext cx="715372" cy="66337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615EACBB-1A3D-46FE-9DE4-65A0E356798E}"/>
              </a:ext>
            </a:extLst>
          </p:cNvPr>
          <p:cNvSpPr txBox="1"/>
          <p:nvPr/>
        </p:nvSpPr>
        <p:spPr>
          <a:xfrm>
            <a:off x="3147056" y="1187151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Motion </a:t>
            </a:r>
            <a:r>
              <a:rPr lang="de-DE" sz="1050" dirty="0" err="1"/>
              <a:t>sensor</a:t>
            </a:r>
            <a:endParaRPr lang="de-DE" sz="105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9F806A94-296C-46A1-B684-BFC6760E8710}"/>
              </a:ext>
            </a:extLst>
          </p:cNvPr>
          <p:cNvSpPr txBox="1"/>
          <p:nvPr/>
        </p:nvSpPr>
        <p:spPr>
          <a:xfrm>
            <a:off x="3601636" y="5057342"/>
            <a:ext cx="1116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Light </a:t>
            </a:r>
            <a:r>
              <a:rPr lang="de-DE" sz="1050" dirty="0" err="1"/>
              <a:t>sensor</a:t>
            </a:r>
            <a:endParaRPr lang="de-DE" sz="105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B7BC4A2C-E109-45CC-9516-5E3FA157AF90}"/>
              </a:ext>
            </a:extLst>
          </p:cNvPr>
          <p:cNvSpPr txBox="1"/>
          <p:nvPr/>
        </p:nvSpPr>
        <p:spPr>
          <a:xfrm>
            <a:off x="1850632" y="5619601"/>
            <a:ext cx="12964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Temperature</a:t>
            </a:r>
            <a:r>
              <a:rPr lang="de-DE" sz="1050" dirty="0"/>
              <a:t> </a:t>
            </a:r>
            <a:r>
              <a:rPr lang="de-DE" sz="1050" dirty="0" err="1"/>
              <a:t>sensor</a:t>
            </a:r>
            <a:endParaRPr lang="de-DE" sz="1050" dirty="0"/>
          </a:p>
        </p:txBody>
      </p:sp>
      <p:sp>
        <p:nvSpPr>
          <p:cNvPr id="70" name="Titel 1">
            <a:extLst>
              <a:ext uri="{FF2B5EF4-FFF2-40B4-BE49-F238E27FC236}">
                <a16:creationId xmlns:a16="http://schemas.microsoft.com/office/drawing/2014/main" id="{AA7A2028-E7F8-4079-A947-BD17BA15635D}"/>
              </a:ext>
            </a:extLst>
          </p:cNvPr>
          <p:cNvSpPr txBox="1">
            <a:spLocks/>
          </p:cNvSpPr>
          <p:nvPr/>
        </p:nvSpPr>
        <p:spPr>
          <a:xfrm>
            <a:off x="3518972" y="351411"/>
            <a:ext cx="5432710" cy="50515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Information Service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F5D3B1E6-3922-43AA-8228-738375509A56}"/>
              </a:ext>
            </a:extLst>
          </p:cNvPr>
          <p:cNvSpPr txBox="1"/>
          <p:nvPr/>
        </p:nvSpPr>
        <p:spPr>
          <a:xfrm>
            <a:off x="10446538" y="2189419"/>
            <a:ext cx="1704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F0"/>
                </a:solidFill>
              </a:rPr>
              <a:t>Actions</a:t>
            </a:r>
          </a:p>
        </p:txBody>
      </p:sp>
      <p:pic>
        <p:nvPicPr>
          <p:cNvPr id="4" name="Grafik 3" descr="Zahnräder">
            <a:extLst>
              <a:ext uri="{FF2B5EF4-FFF2-40B4-BE49-F238E27FC236}">
                <a16:creationId xmlns:a16="http://schemas.microsoft.com/office/drawing/2014/main" id="{9D8D45D8-15A6-48AA-9E49-D7CDB6C5EDE6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557522" y="2021189"/>
            <a:ext cx="647593" cy="647593"/>
          </a:xfrm>
          <a:prstGeom prst="rect">
            <a:avLst/>
          </a:prstGeom>
        </p:spPr>
      </p:pic>
      <p:sp>
        <p:nvSpPr>
          <p:cNvPr id="72" name="Textfeld 71">
            <a:extLst>
              <a:ext uri="{FF2B5EF4-FFF2-40B4-BE49-F238E27FC236}">
                <a16:creationId xmlns:a16="http://schemas.microsoft.com/office/drawing/2014/main" id="{575464C7-87C3-47AE-8CD1-44CA6D9EF8E0}"/>
              </a:ext>
            </a:extLst>
          </p:cNvPr>
          <p:cNvSpPr txBox="1"/>
          <p:nvPr/>
        </p:nvSpPr>
        <p:spPr>
          <a:xfrm>
            <a:off x="9870757" y="3208137"/>
            <a:ext cx="2093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00B0F0"/>
                </a:solidFill>
              </a:rPr>
              <a:t>Recommendations</a:t>
            </a:r>
            <a:r>
              <a:rPr lang="de-DE" dirty="0">
                <a:solidFill>
                  <a:srgbClr val="00B0F0"/>
                </a:solidFill>
              </a:rPr>
              <a:t> via </a:t>
            </a:r>
          </a:p>
        </p:txBody>
      </p:sp>
      <p:pic>
        <p:nvPicPr>
          <p:cNvPr id="73" name="Grafik 72" descr="E-Mail">
            <a:extLst>
              <a:ext uri="{FF2B5EF4-FFF2-40B4-BE49-F238E27FC236}">
                <a16:creationId xmlns:a16="http://schemas.microsoft.com/office/drawing/2014/main" id="{6775A906-64DD-40C6-8F7A-25261159AFF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0306305" y="3543310"/>
            <a:ext cx="389200" cy="3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8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EC5F147-736C-43B5-B20E-0E6299FD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-9778"/>
            <a:ext cx="10515600" cy="797163"/>
          </a:xfrm>
        </p:spPr>
        <p:txBody>
          <a:bodyPr>
            <a:normAutofit/>
          </a:bodyPr>
          <a:lstStyle/>
          <a:p>
            <a:r>
              <a:rPr lang="de-DE" sz="4000" dirty="0"/>
              <a:t>Value Proposition</a:t>
            </a:r>
          </a:p>
        </p:txBody>
      </p:sp>
      <p:pic>
        <p:nvPicPr>
          <p:cNvPr id="71" name="Picture 1">
            <a:extLst>
              <a:ext uri="{FF2B5EF4-FFF2-40B4-BE49-F238E27FC236}">
                <a16:creationId xmlns:a16="http://schemas.microsoft.com/office/drawing/2014/main" id="{0937A6EE-F21B-4A01-803E-F38053F3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1" y="525836"/>
            <a:ext cx="5707689" cy="5661245"/>
          </a:xfrm>
          <a:prstGeom prst="rect">
            <a:avLst/>
          </a:prstGeom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A2EC8854-5541-4200-AEBC-2CA94480F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6692"/>
            <a:ext cx="5791407" cy="5773819"/>
          </a:xfrm>
          <a:prstGeom prst="rect">
            <a:avLst/>
          </a:prstGeom>
        </p:spPr>
      </p:pic>
      <p:sp>
        <p:nvSpPr>
          <p:cNvPr id="73" name="Textfeld 72">
            <a:extLst>
              <a:ext uri="{FF2B5EF4-FFF2-40B4-BE49-F238E27FC236}">
                <a16:creationId xmlns:a16="http://schemas.microsoft.com/office/drawing/2014/main" id="{A3C21EA2-DC23-4ADC-ABCA-9EC44AF5B28A}"/>
              </a:ext>
            </a:extLst>
          </p:cNvPr>
          <p:cNvSpPr txBox="1"/>
          <p:nvPr/>
        </p:nvSpPr>
        <p:spPr>
          <a:xfrm>
            <a:off x="4739887" y="182406"/>
            <a:ext cx="53267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Room Information Service @ HHZ for Facility Manager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1C774C2-0CBF-4FFB-BB84-8F32F32FB457}"/>
              </a:ext>
            </a:extLst>
          </p:cNvPr>
          <p:cNvSpPr/>
          <p:nvPr/>
        </p:nvSpPr>
        <p:spPr>
          <a:xfrm>
            <a:off x="10533896" y="2862945"/>
            <a:ext cx="1092512" cy="109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100" b="1"/>
              <a:t>Emotional: </a:t>
            </a:r>
            <a:r>
              <a:rPr lang="en-GB" sz="1100"/>
              <a:t>Well done job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58F22E5F-C020-473D-AA78-54338132AB07}"/>
              </a:ext>
            </a:extLst>
          </p:cNvPr>
          <p:cNvSpPr/>
          <p:nvPr/>
        </p:nvSpPr>
        <p:spPr>
          <a:xfrm>
            <a:off x="10232364" y="2023794"/>
            <a:ext cx="1314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/>
              <a:t>Functional: </a:t>
            </a:r>
            <a:r>
              <a:rPr lang="en-GB" sz="1100"/>
              <a:t>Providing a safe and energy efficient room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53A15F47-DCFD-4B49-9970-E6EB2FE884F8}"/>
              </a:ext>
            </a:extLst>
          </p:cNvPr>
          <p:cNvSpPr/>
          <p:nvPr/>
        </p:nvSpPr>
        <p:spPr>
          <a:xfrm>
            <a:off x="10376056" y="3801664"/>
            <a:ext cx="10276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b="1"/>
              <a:t>Social: </a:t>
            </a:r>
            <a:r>
              <a:rPr lang="en-GB" sz="1100"/>
              <a:t>Activity by given command avoid personal room checking (extra work)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61AC209A-8B9A-453F-BD1E-40E5E6C86767}"/>
              </a:ext>
            </a:extLst>
          </p:cNvPr>
          <p:cNvSpPr/>
          <p:nvPr/>
        </p:nvSpPr>
        <p:spPr>
          <a:xfrm>
            <a:off x="7199166" y="4546246"/>
            <a:ext cx="31768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Extra work (effort) </a:t>
            </a:r>
          </a:p>
          <a:p>
            <a:r>
              <a:rPr lang="en-GB" sz="1100" dirty="0">
                <a:solidFill>
                  <a:srgbClr val="FF0000"/>
                </a:solidFill>
                <a:sym typeface="Wingdings" panose="05000000000000000000" pitchFamily="2" charset="2"/>
              </a:rPr>
              <a:t> physical check of room environment</a:t>
            </a:r>
            <a:endParaRPr lang="en-GB" sz="1100"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Unlocked rooms at night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Open windows after classes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Cold rooms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Destroyed rooms (e.g. caused by rain, snow)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374343C-871F-41BA-B398-DD51D7EC001F}"/>
              </a:ext>
            </a:extLst>
          </p:cNvPr>
          <p:cNvSpPr/>
          <p:nvPr/>
        </p:nvSpPr>
        <p:spPr>
          <a:xfrm>
            <a:off x="7403258" y="1078299"/>
            <a:ext cx="31768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B050"/>
                </a:solidFill>
              </a:rPr>
              <a:t>Minimum effort for manage room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B050"/>
                </a:solidFill>
              </a:rPr>
              <a:t>Efficient use of energy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B050"/>
                </a:solidFill>
              </a:rPr>
              <a:t>Reliability of closed windows and doors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B050"/>
                </a:solidFill>
              </a:rPr>
              <a:t>Avoiding of extra work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936B0863-706B-49E4-8EAF-F8AB27D9FBC7}"/>
              </a:ext>
            </a:extLst>
          </p:cNvPr>
          <p:cNvSpPr/>
          <p:nvPr/>
        </p:nvSpPr>
        <p:spPr>
          <a:xfrm>
            <a:off x="2017006" y="4715523"/>
            <a:ext cx="317689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Motion, light, temperature sensors and sensors at windows provide information about actual status on a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FF0000"/>
                </a:solidFill>
              </a:rPr>
              <a:t>Dashboard is available at any time (mobile: App)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18AB70DB-8EB8-4262-99F2-AB2240C7A408}"/>
              </a:ext>
            </a:extLst>
          </p:cNvPr>
          <p:cNvSpPr/>
          <p:nvPr/>
        </p:nvSpPr>
        <p:spPr>
          <a:xfrm>
            <a:off x="1829771" y="771415"/>
            <a:ext cx="3176890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B050"/>
                </a:solidFill>
              </a:rPr>
              <a:t>Sensor information in combination with conditions gives concrete action commands or recommendations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B050"/>
                </a:solidFill>
              </a:rPr>
              <a:t>Example:</a:t>
            </a:r>
            <a:br>
              <a:rPr lang="en-GB" sz="1100" dirty="0">
                <a:solidFill>
                  <a:srgbClr val="00B050"/>
                </a:solidFill>
              </a:rPr>
            </a:br>
            <a:r>
              <a:rPr lang="en-GB" sz="1100" dirty="0">
                <a:solidFill>
                  <a:srgbClr val="00B050"/>
                </a:solidFill>
              </a:rPr>
              <a:t>22 am, dashboard shows open windows and no motions in room </a:t>
            </a:r>
            <a:r>
              <a:rPr lang="en-GB" sz="1100" dirty="0">
                <a:solidFill>
                  <a:srgbClr val="00B050"/>
                </a:solidFill>
                <a:sym typeface="Wingdings" panose="05000000000000000000" pitchFamily="2" charset="2"/>
              </a:rPr>
              <a:t> command to close the windows</a:t>
            </a:r>
            <a:r>
              <a:rPr lang="en-GB" sz="11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CA99922-FD94-4320-A5D2-A7B9918167A3}"/>
              </a:ext>
            </a:extLst>
          </p:cNvPr>
          <p:cNvSpPr/>
          <p:nvPr/>
        </p:nvSpPr>
        <p:spPr>
          <a:xfrm>
            <a:off x="304593" y="1830668"/>
            <a:ext cx="1264179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 err="1"/>
              <a:t>EnOcean</a:t>
            </a:r>
            <a:r>
              <a:rPr lang="en-GB" sz="1100" b="1" dirty="0"/>
              <a:t> 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Raspberry Pi gateway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Dashboard providing actual status of sensors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Software commanding concrete actions in order to sensor information in combination with specific conditions</a:t>
            </a:r>
          </a:p>
        </p:txBody>
      </p:sp>
      <p:sp>
        <p:nvSpPr>
          <p:cNvPr id="82" name="Foliennummernplatzhalter 5">
            <a:extLst>
              <a:ext uri="{FF2B5EF4-FFF2-40B4-BE49-F238E27FC236}">
                <a16:creationId xmlns:a16="http://schemas.microsoft.com/office/drawing/2014/main" id="{04286BCE-50FB-4443-B1F5-618E7558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483" y="6253757"/>
            <a:ext cx="2743200" cy="365125"/>
          </a:xfrm>
        </p:spPr>
        <p:txBody>
          <a:bodyPr/>
          <a:lstStyle/>
          <a:p>
            <a:fld id="{71B5F043-C5C9-4543-B156-099DED57FF04}" type="slidenum">
              <a:rPr lang="de-DE" smtClean="0"/>
              <a:pPr/>
              <a:t>4</a:t>
            </a:fld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2D8E79FE-C0A2-408E-803B-6F08F695760F}"/>
              </a:ext>
            </a:extLst>
          </p:cNvPr>
          <p:cNvCxnSpPr/>
          <p:nvPr/>
        </p:nvCxnSpPr>
        <p:spPr>
          <a:xfrm flipH="1">
            <a:off x="5851450" y="1417320"/>
            <a:ext cx="87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1F7776F-7AC5-4568-9E13-4C3F16D6728B}"/>
              </a:ext>
            </a:extLst>
          </p:cNvPr>
          <p:cNvCxnSpPr/>
          <p:nvPr/>
        </p:nvCxnSpPr>
        <p:spPr>
          <a:xfrm flipH="1">
            <a:off x="5851450" y="5282184"/>
            <a:ext cx="878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1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bgerundetes Rechteck 30">
            <a:extLst>
              <a:ext uri="{FF2B5EF4-FFF2-40B4-BE49-F238E27FC236}">
                <a16:creationId xmlns:a16="http://schemas.microsoft.com/office/drawing/2014/main" id="{3E3AFE78-BE8A-4E92-A610-2A141FDE9345}"/>
              </a:ext>
            </a:extLst>
          </p:cNvPr>
          <p:cNvSpPr/>
          <p:nvPr/>
        </p:nvSpPr>
        <p:spPr>
          <a:xfrm>
            <a:off x="550079" y="1566745"/>
            <a:ext cx="4491596" cy="698740"/>
          </a:xfrm>
          <a:prstGeom prst="roundRect">
            <a:avLst/>
          </a:prstGeom>
          <a:solidFill>
            <a:srgbClr val="EDA9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EC5F147-736C-43B5-B20E-0E6299FD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-9778"/>
            <a:ext cx="10515600" cy="797163"/>
          </a:xfrm>
        </p:spPr>
        <p:txBody>
          <a:bodyPr>
            <a:normAutofit/>
          </a:bodyPr>
          <a:lstStyle/>
          <a:p>
            <a:r>
              <a:rPr lang="de-DE" sz="4000" dirty="0"/>
              <a:t>Architecture</a:t>
            </a:r>
          </a:p>
        </p:txBody>
      </p:sp>
      <p:sp>
        <p:nvSpPr>
          <p:cNvPr id="82" name="Foliennummernplatzhalter 5">
            <a:extLst>
              <a:ext uri="{FF2B5EF4-FFF2-40B4-BE49-F238E27FC236}">
                <a16:creationId xmlns:a16="http://schemas.microsoft.com/office/drawing/2014/main" id="{04286BCE-50FB-4443-B1F5-618E7558C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3483" y="6372629"/>
            <a:ext cx="2743200" cy="365125"/>
          </a:xfrm>
        </p:spPr>
        <p:txBody>
          <a:bodyPr/>
          <a:lstStyle/>
          <a:p>
            <a:fld id="{71B5F043-C5C9-4543-B156-099DED57FF04}" type="slidenum">
              <a:rPr lang="de-DE" smtClean="0"/>
              <a:pPr/>
              <a:t>5</a:t>
            </a:fld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77A6591-49DC-4D55-B965-3AC1D231A3B5}"/>
              </a:ext>
            </a:extLst>
          </p:cNvPr>
          <p:cNvGrpSpPr/>
          <p:nvPr/>
        </p:nvGrpSpPr>
        <p:grpSpPr>
          <a:xfrm>
            <a:off x="338546" y="147734"/>
            <a:ext cx="10679901" cy="6346408"/>
            <a:chOff x="338546" y="147734"/>
            <a:chExt cx="10679901" cy="6346408"/>
          </a:xfrm>
        </p:grpSpPr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89FE3481-BAFA-4418-B213-6E3AE68DE40D}"/>
                </a:ext>
              </a:extLst>
            </p:cNvPr>
            <p:cNvGrpSpPr/>
            <p:nvPr/>
          </p:nvGrpSpPr>
          <p:grpSpPr>
            <a:xfrm>
              <a:off x="9799153" y="147734"/>
              <a:ext cx="1219294" cy="6304457"/>
              <a:chOff x="9823233" y="492177"/>
              <a:chExt cx="1219294" cy="6304457"/>
            </a:xfrm>
          </p:grpSpPr>
          <p:sp>
            <p:nvSpPr>
              <p:cNvPr id="45" name="Abgerundetes Rechteck 20">
                <a:extLst>
                  <a:ext uri="{FF2B5EF4-FFF2-40B4-BE49-F238E27FC236}">
                    <a16:creationId xmlns:a16="http://schemas.microsoft.com/office/drawing/2014/main" id="{E98BFC4C-8555-481B-B8E1-266AEAA15558}"/>
                  </a:ext>
                </a:extLst>
              </p:cNvPr>
              <p:cNvSpPr/>
              <p:nvPr/>
            </p:nvSpPr>
            <p:spPr>
              <a:xfrm rot="5400000">
                <a:off x="8942917" y="4807610"/>
                <a:ext cx="2497238" cy="698740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8A3D34FA-0DBE-4D32-BF5D-754E424E5ED2}"/>
                  </a:ext>
                </a:extLst>
              </p:cNvPr>
              <p:cNvSpPr txBox="1"/>
              <p:nvPr/>
            </p:nvSpPr>
            <p:spPr>
              <a:xfrm rot="16200000">
                <a:off x="8835491" y="4589598"/>
                <a:ext cx="33060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chemeClr val="bg1"/>
                    </a:solidFill>
                  </a:rPr>
                  <a:t>Hardware Layer</a:t>
                </a:r>
              </a:p>
              <a:p>
                <a:pPr algn="ctr"/>
                <a:endParaRPr lang="de-DE" sz="1000" dirty="0">
                  <a:solidFill>
                    <a:schemeClr val="bg1"/>
                  </a:solidFill>
                </a:endParaRPr>
              </a:p>
              <a:p>
                <a:endParaRPr lang="de-DE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Abgerundetes Rechteck 34">
                <a:extLst>
                  <a:ext uri="{FF2B5EF4-FFF2-40B4-BE49-F238E27FC236}">
                    <a16:creationId xmlns:a16="http://schemas.microsoft.com/office/drawing/2014/main" id="{F4082FB6-4BF9-45BB-8174-B90BFFC59FF9}"/>
                  </a:ext>
                </a:extLst>
              </p:cNvPr>
              <p:cNvSpPr/>
              <p:nvPr/>
            </p:nvSpPr>
            <p:spPr>
              <a:xfrm rot="5400000">
                <a:off x="8994305" y="1862425"/>
                <a:ext cx="2356595" cy="698740"/>
              </a:xfrm>
              <a:prstGeom prst="round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25E487DE-F7C7-4E32-823E-9A41DECCF1C5}"/>
                  </a:ext>
                </a:extLst>
              </p:cNvPr>
              <p:cNvSpPr txBox="1"/>
              <p:nvPr/>
            </p:nvSpPr>
            <p:spPr>
              <a:xfrm rot="16200000">
                <a:off x="8816513" y="1591217"/>
                <a:ext cx="33060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chemeClr val="bg1"/>
                    </a:solidFill>
                  </a:rPr>
                  <a:t>Software Layer</a:t>
                </a:r>
              </a:p>
              <a:p>
                <a:pPr algn="ctr"/>
                <a:endParaRPr lang="de-DE" sz="1000" dirty="0">
                  <a:solidFill>
                    <a:schemeClr val="bg1"/>
                  </a:solidFill>
                </a:endParaRPr>
              </a:p>
              <a:p>
                <a:endParaRPr lang="de-DE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2E83080B-DCB3-40FB-A77F-2F8B92E1C096}"/>
                </a:ext>
              </a:extLst>
            </p:cNvPr>
            <p:cNvGrpSpPr/>
            <p:nvPr/>
          </p:nvGrpSpPr>
          <p:grpSpPr>
            <a:xfrm>
              <a:off x="338546" y="739270"/>
              <a:ext cx="9525164" cy="5754872"/>
              <a:chOff x="264905" y="1193663"/>
              <a:chExt cx="9525164" cy="5754872"/>
            </a:xfrm>
          </p:grpSpPr>
          <p:grpSp>
            <p:nvGrpSpPr>
              <p:cNvPr id="50" name="Gruppieren 49">
                <a:extLst>
                  <a:ext uri="{FF2B5EF4-FFF2-40B4-BE49-F238E27FC236}">
                    <a16:creationId xmlns:a16="http://schemas.microsoft.com/office/drawing/2014/main" id="{23D0E2DD-D278-47F6-B845-2E9DDAFF8DEE}"/>
                  </a:ext>
                </a:extLst>
              </p:cNvPr>
              <p:cNvGrpSpPr/>
              <p:nvPr/>
            </p:nvGrpSpPr>
            <p:grpSpPr>
              <a:xfrm>
                <a:off x="489445" y="3905520"/>
                <a:ext cx="9088494" cy="1697731"/>
                <a:chOff x="489445" y="3905520"/>
                <a:chExt cx="9088494" cy="1697731"/>
              </a:xfrm>
            </p:grpSpPr>
            <p:sp>
              <p:nvSpPr>
                <p:cNvPr id="67" name="Abgerundetes Rechteck 11">
                  <a:extLst>
                    <a:ext uri="{FF2B5EF4-FFF2-40B4-BE49-F238E27FC236}">
                      <a16:creationId xmlns:a16="http://schemas.microsoft.com/office/drawing/2014/main" id="{0184F2A3-E63E-4AA4-BB63-AA0D79971C29}"/>
                    </a:ext>
                  </a:extLst>
                </p:cNvPr>
                <p:cNvSpPr/>
                <p:nvPr/>
              </p:nvSpPr>
              <p:spPr>
                <a:xfrm>
                  <a:off x="508359" y="4018308"/>
                  <a:ext cx="9069580" cy="698740"/>
                </a:xfrm>
                <a:prstGeom prst="roundRect">
                  <a:avLst/>
                </a:prstGeom>
                <a:solidFill>
                  <a:srgbClr val="00206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Textfeld 67">
                  <a:extLst>
                    <a:ext uri="{FF2B5EF4-FFF2-40B4-BE49-F238E27FC236}">
                      <a16:creationId xmlns:a16="http://schemas.microsoft.com/office/drawing/2014/main" id="{32DF7192-1312-4B8D-9DAF-B7D7DFF45A8C}"/>
                    </a:ext>
                  </a:extLst>
                </p:cNvPr>
                <p:cNvSpPr txBox="1"/>
                <p:nvPr/>
              </p:nvSpPr>
              <p:spPr>
                <a:xfrm>
                  <a:off x="3222174" y="3905520"/>
                  <a:ext cx="3398807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solidFill>
                        <a:schemeClr val="bg1"/>
                      </a:solidFill>
                    </a:rPr>
                    <a:t>Controller</a:t>
                  </a:r>
                  <a:r>
                    <a:rPr lang="de-DE" sz="3200" dirty="0">
                      <a:solidFill>
                        <a:schemeClr val="bg1"/>
                      </a:solidFill>
                    </a:rPr>
                    <a:t> </a:t>
                  </a:r>
                  <a:br>
                    <a:rPr lang="de-DE" sz="3200" dirty="0">
                      <a:solidFill>
                        <a:schemeClr val="bg1"/>
                      </a:solidFill>
                    </a:rPr>
                  </a:br>
                  <a:r>
                    <a:rPr lang="de-DE" sz="10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de-DE" sz="1000" dirty="0" err="1">
                      <a:solidFill>
                        <a:schemeClr val="bg1"/>
                      </a:solidFill>
                    </a:rPr>
                    <a:t>Raspberri</a:t>
                  </a:r>
                  <a:r>
                    <a:rPr lang="de-DE" sz="1000" dirty="0">
                      <a:solidFill>
                        <a:schemeClr val="bg1"/>
                      </a:solidFill>
                    </a:rPr>
                    <a:t> Pi 3 Model B)</a:t>
                  </a:r>
                </a:p>
              </p:txBody>
            </p:sp>
            <p:pic>
              <p:nvPicPr>
                <p:cNvPr id="69" name="Grafik 68">
                  <a:extLst>
                    <a:ext uri="{FF2B5EF4-FFF2-40B4-BE49-F238E27FC236}">
                      <a16:creationId xmlns:a16="http://schemas.microsoft.com/office/drawing/2014/main" id="{7C6E4C49-E9EA-4AD4-9229-50FDE035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840" y="4095992"/>
                  <a:ext cx="424403" cy="533169"/>
                </a:xfrm>
                <a:prstGeom prst="rect">
                  <a:avLst/>
                </a:prstGeom>
              </p:spPr>
            </p:pic>
            <p:sp>
              <p:nvSpPr>
                <p:cNvPr id="70" name="Abgerundetes Rechteck 14">
                  <a:extLst>
                    <a:ext uri="{FF2B5EF4-FFF2-40B4-BE49-F238E27FC236}">
                      <a16:creationId xmlns:a16="http://schemas.microsoft.com/office/drawing/2014/main" id="{220612D2-AA86-4293-AF5B-4D370B12F1D2}"/>
                    </a:ext>
                  </a:extLst>
                </p:cNvPr>
                <p:cNvSpPr/>
                <p:nvPr/>
              </p:nvSpPr>
              <p:spPr>
                <a:xfrm>
                  <a:off x="489445" y="4930391"/>
                  <a:ext cx="9069580" cy="67286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71" name="Textfeld 70">
                  <a:extLst>
                    <a:ext uri="{FF2B5EF4-FFF2-40B4-BE49-F238E27FC236}">
                      <a16:creationId xmlns:a16="http://schemas.microsoft.com/office/drawing/2014/main" id="{426844BC-EF96-437F-BEC7-F30B8EADDE3A}"/>
                    </a:ext>
                  </a:extLst>
                </p:cNvPr>
                <p:cNvSpPr txBox="1"/>
                <p:nvPr/>
              </p:nvSpPr>
              <p:spPr>
                <a:xfrm>
                  <a:off x="3902967" y="4924428"/>
                  <a:ext cx="2416276" cy="615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solidFill>
                        <a:schemeClr val="bg1"/>
                      </a:solidFill>
                    </a:rPr>
                    <a:t>Gateway</a:t>
                  </a:r>
                  <a:br>
                    <a:rPr lang="de-DE" sz="3200" dirty="0">
                      <a:solidFill>
                        <a:schemeClr val="bg1"/>
                      </a:solidFill>
                    </a:rPr>
                  </a:br>
                  <a:r>
                    <a:rPr lang="de-DE" sz="1000" dirty="0">
                      <a:solidFill>
                        <a:schemeClr val="bg1"/>
                      </a:solidFill>
                    </a:rPr>
                    <a:t>(USB 300)</a:t>
                  </a:r>
                </a:p>
              </p:txBody>
            </p:sp>
          </p:grp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6969944D-E9A3-4AAD-BEBB-BBD4DA834507}"/>
                  </a:ext>
                </a:extLst>
              </p:cNvPr>
              <p:cNvGrpSpPr/>
              <p:nvPr/>
            </p:nvGrpSpPr>
            <p:grpSpPr>
              <a:xfrm>
                <a:off x="465941" y="1195115"/>
                <a:ext cx="4491596" cy="698740"/>
                <a:chOff x="566805" y="1195115"/>
                <a:chExt cx="4390732" cy="698740"/>
              </a:xfrm>
            </p:grpSpPr>
            <p:sp>
              <p:nvSpPr>
                <p:cNvPr id="65" name="Abgerundetes Rechteck 17">
                  <a:extLst>
                    <a:ext uri="{FF2B5EF4-FFF2-40B4-BE49-F238E27FC236}">
                      <a16:creationId xmlns:a16="http://schemas.microsoft.com/office/drawing/2014/main" id="{A45A7051-D03D-4BE0-80D0-45D95FDFB10C}"/>
                    </a:ext>
                  </a:extLst>
                </p:cNvPr>
                <p:cNvSpPr/>
                <p:nvPr/>
              </p:nvSpPr>
              <p:spPr>
                <a:xfrm>
                  <a:off x="566805" y="1195115"/>
                  <a:ext cx="4390732" cy="698740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6" name="Textfeld 65">
                  <a:extLst>
                    <a:ext uri="{FF2B5EF4-FFF2-40B4-BE49-F238E27FC236}">
                      <a16:creationId xmlns:a16="http://schemas.microsoft.com/office/drawing/2014/main" id="{EC8BD08B-79F9-4625-8874-2DF98665D0C2}"/>
                    </a:ext>
                  </a:extLst>
                </p:cNvPr>
                <p:cNvSpPr txBox="1"/>
                <p:nvPr/>
              </p:nvSpPr>
              <p:spPr>
                <a:xfrm>
                  <a:off x="2176139" y="1288192"/>
                  <a:ext cx="184387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>
                      <a:solidFill>
                        <a:schemeClr val="bg1"/>
                      </a:solidFill>
                    </a:rPr>
                    <a:t>Dashboard</a:t>
                  </a:r>
                </a:p>
              </p:txBody>
            </p:sp>
          </p:grpSp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5CFE2B36-E6E8-464E-BC79-5D98F5A65737}"/>
                  </a:ext>
                </a:extLst>
              </p:cNvPr>
              <p:cNvGrpSpPr/>
              <p:nvPr/>
            </p:nvGrpSpPr>
            <p:grpSpPr>
              <a:xfrm>
                <a:off x="264905" y="5798588"/>
                <a:ext cx="9525164" cy="1109548"/>
                <a:chOff x="264905" y="5798588"/>
                <a:chExt cx="9525164" cy="1109548"/>
              </a:xfrm>
            </p:grpSpPr>
            <p:sp>
              <p:nvSpPr>
                <p:cNvPr id="60" name="Abgerundetes Rechteck 21">
                  <a:extLst>
                    <a:ext uri="{FF2B5EF4-FFF2-40B4-BE49-F238E27FC236}">
                      <a16:creationId xmlns:a16="http://schemas.microsoft.com/office/drawing/2014/main" id="{FE3CBE06-9693-42AB-89E8-706845321713}"/>
                    </a:ext>
                  </a:extLst>
                </p:cNvPr>
                <p:cNvSpPr/>
                <p:nvPr/>
              </p:nvSpPr>
              <p:spPr>
                <a:xfrm>
                  <a:off x="489445" y="5809307"/>
                  <a:ext cx="2881816" cy="698740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1" name="Textfeld 60">
                  <a:extLst>
                    <a:ext uri="{FF2B5EF4-FFF2-40B4-BE49-F238E27FC236}">
                      <a16:creationId xmlns:a16="http://schemas.microsoft.com/office/drawing/2014/main" id="{90ABBE88-83EC-405C-BD50-CABC508E113B}"/>
                    </a:ext>
                  </a:extLst>
                </p:cNvPr>
                <p:cNvSpPr txBox="1"/>
                <p:nvPr/>
              </p:nvSpPr>
              <p:spPr>
                <a:xfrm>
                  <a:off x="264905" y="5798588"/>
                  <a:ext cx="3306076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 err="1">
                      <a:solidFill>
                        <a:schemeClr val="bg1"/>
                      </a:solidFill>
                    </a:rPr>
                    <a:t>Window</a:t>
                  </a:r>
                  <a:r>
                    <a:rPr lang="de-DE" sz="2400" dirty="0">
                      <a:solidFill>
                        <a:schemeClr val="bg1"/>
                      </a:solidFill>
                    </a:rPr>
                    <a:t> Sensor</a:t>
                  </a:r>
                </a:p>
                <a:p>
                  <a:pPr algn="ctr"/>
                  <a:r>
                    <a:rPr lang="de-DE" sz="1000" dirty="0">
                      <a:solidFill>
                        <a:schemeClr val="bg1"/>
                      </a:solidFill>
                    </a:rPr>
                    <a:t>(Wireless </a:t>
                  </a:r>
                  <a:r>
                    <a:rPr lang="de-DE" sz="1000" dirty="0" err="1">
                      <a:solidFill>
                        <a:schemeClr val="bg1"/>
                      </a:solidFill>
                    </a:rPr>
                    <a:t>magnet</a:t>
                  </a:r>
                  <a:r>
                    <a:rPr lang="de-DE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de-DE" sz="1000" dirty="0" err="1">
                      <a:solidFill>
                        <a:schemeClr val="bg1"/>
                      </a:solidFill>
                    </a:rPr>
                    <a:t>contact</a:t>
                  </a:r>
                  <a:r>
                    <a:rPr lang="de-DE" sz="1000" dirty="0">
                      <a:solidFill>
                        <a:schemeClr val="bg1"/>
                      </a:solidFill>
                    </a:rPr>
                    <a:t> STM 250 (OEM)</a:t>
                  </a:r>
                </a:p>
                <a:p>
                  <a:endParaRPr lang="de-DE" sz="32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Abgerundetes Rechteck 26">
                  <a:extLst>
                    <a:ext uri="{FF2B5EF4-FFF2-40B4-BE49-F238E27FC236}">
                      <a16:creationId xmlns:a16="http://schemas.microsoft.com/office/drawing/2014/main" id="{015D01EB-CDC0-49B3-8A14-B3324D80BDA3}"/>
                    </a:ext>
                  </a:extLst>
                </p:cNvPr>
                <p:cNvSpPr/>
                <p:nvPr/>
              </p:nvSpPr>
              <p:spPr>
                <a:xfrm>
                  <a:off x="3580713" y="5809307"/>
                  <a:ext cx="2881816" cy="698740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3" name="Abgerundetes Rechteck 27">
                  <a:extLst>
                    <a:ext uri="{FF2B5EF4-FFF2-40B4-BE49-F238E27FC236}">
                      <a16:creationId xmlns:a16="http://schemas.microsoft.com/office/drawing/2014/main" id="{0E946897-1AAC-4CBB-ADD6-E9605E289FCC}"/>
                    </a:ext>
                  </a:extLst>
                </p:cNvPr>
                <p:cNvSpPr/>
                <p:nvPr/>
              </p:nvSpPr>
              <p:spPr>
                <a:xfrm>
                  <a:off x="6696123" y="5816807"/>
                  <a:ext cx="2881816" cy="698740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4" name="Textfeld 63">
                  <a:extLst>
                    <a:ext uri="{FF2B5EF4-FFF2-40B4-BE49-F238E27FC236}">
                      <a16:creationId xmlns:a16="http://schemas.microsoft.com/office/drawing/2014/main" id="{027C9CC9-812E-41CF-8F18-DF87A8171F5B}"/>
                    </a:ext>
                  </a:extLst>
                </p:cNvPr>
                <p:cNvSpPr txBox="1"/>
                <p:nvPr/>
              </p:nvSpPr>
              <p:spPr>
                <a:xfrm>
                  <a:off x="6483993" y="5800140"/>
                  <a:ext cx="3306076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solidFill>
                        <a:schemeClr val="bg1"/>
                      </a:solidFill>
                    </a:rPr>
                    <a:t>Door Sensor</a:t>
                  </a:r>
                </a:p>
                <a:p>
                  <a:pPr algn="ctr"/>
                  <a:r>
                    <a:rPr lang="de-DE" sz="1000" dirty="0">
                      <a:solidFill>
                        <a:schemeClr val="bg1"/>
                      </a:solidFill>
                    </a:rPr>
                    <a:t>(Wireless </a:t>
                  </a:r>
                  <a:r>
                    <a:rPr lang="de-DE" sz="1000" dirty="0" err="1">
                      <a:solidFill>
                        <a:schemeClr val="bg1"/>
                      </a:solidFill>
                    </a:rPr>
                    <a:t>magnet</a:t>
                  </a:r>
                  <a:r>
                    <a:rPr lang="de-DE" sz="1000" dirty="0">
                      <a:solidFill>
                        <a:schemeClr val="bg1"/>
                      </a:solidFill>
                    </a:rPr>
                    <a:t> </a:t>
                  </a:r>
                  <a:r>
                    <a:rPr lang="de-DE" sz="1000" dirty="0" err="1">
                      <a:solidFill>
                        <a:schemeClr val="bg1"/>
                      </a:solidFill>
                    </a:rPr>
                    <a:t>contact</a:t>
                  </a:r>
                  <a:r>
                    <a:rPr lang="de-DE" sz="1000" dirty="0">
                      <a:solidFill>
                        <a:schemeClr val="bg1"/>
                      </a:solidFill>
                    </a:rPr>
                    <a:t> STM 250 (OEM)</a:t>
                  </a:r>
                </a:p>
                <a:p>
                  <a:endParaRPr lang="de-DE" sz="3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3" name="Gruppieren 52">
                <a:extLst>
                  <a:ext uri="{FF2B5EF4-FFF2-40B4-BE49-F238E27FC236}">
                    <a16:creationId xmlns:a16="http://schemas.microsoft.com/office/drawing/2014/main" id="{C710EB67-A3E1-4823-B12B-7A55D0F1524A}"/>
                  </a:ext>
                </a:extLst>
              </p:cNvPr>
              <p:cNvGrpSpPr/>
              <p:nvPr/>
            </p:nvGrpSpPr>
            <p:grpSpPr>
              <a:xfrm>
                <a:off x="476445" y="2801303"/>
                <a:ext cx="4491596" cy="1276706"/>
                <a:chOff x="476445" y="2801303"/>
                <a:chExt cx="4491596" cy="1276706"/>
              </a:xfrm>
            </p:grpSpPr>
            <p:sp>
              <p:nvSpPr>
                <p:cNvPr id="58" name="Abgerundetes Rechteck 30">
                  <a:extLst>
                    <a:ext uri="{FF2B5EF4-FFF2-40B4-BE49-F238E27FC236}">
                      <a16:creationId xmlns:a16="http://schemas.microsoft.com/office/drawing/2014/main" id="{34F85489-5748-4D4D-9375-C583FFA0CBE7}"/>
                    </a:ext>
                  </a:extLst>
                </p:cNvPr>
                <p:cNvSpPr/>
                <p:nvPr/>
              </p:nvSpPr>
              <p:spPr>
                <a:xfrm>
                  <a:off x="476445" y="2801303"/>
                  <a:ext cx="4491596" cy="698740"/>
                </a:xfrm>
                <a:prstGeom prst="roundRect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Textfeld 58">
                  <a:extLst>
                    <a:ext uri="{FF2B5EF4-FFF2-40B4-BE49-F238E27FC236}">
                      <a16:creationId xmlns:a16="http://schemas.microsoft.com/office/drawing/2014/main" id="{DEB395C1-CA72-41F6-98A6-2DBF67AB455E}"/>
                    </a:ext>
                  </a:extLst>
                </p:cNvPr>
                <p:cNvSpPr txBox="1"/>
                <p:nvPr/>
              </p:nvSpPr>
              <p:spPr>
                <a:xfrm>
                  <a:off x="1058701" y="2831514"/>
                  <a:ext cx="3306076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400" dirty="0">
                      <a:solidFill>
                        <a:schemeClr val="bg1"/>
                      </a:solidFill>
                    </a:rPr>
                    <a:t>Event Processing</a:t>
                  </a:r>
                </a:p>
                <a:p>
                  <a:pPr algn="ctr"/>
                  <a:r>
                    <a:rPr lang="de-DE" sz="9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de-DE" sz="900" dirty="0" err="1">
                      <a:solidFill>
                        <a:schemeClr val="bg1"/>
                      </a:solidFill>
                    </a:rPr>
                    <a:t>NodeJS</a:t>
                  </a:r>
                  <a:r>
                    <a:rPr lang="de-DE" sz="900" dirty="0">
                      <a:solidFill>
                        <a:schemeClr val="bg1"/>
                      </a:solidFill>
                    </a:rPr>
                    <a:t> Socket IO)</a:t>
                  </a:r>
                </a:p>
                <a:p>
                  <a:pPr algn="ctr"/>
                  <a:endParaRPr lang="de-DE" sz="1000" dirty="0">
                    <a:solidFill>
                      <a:schemeClr val="bg1"/>
                    </a:solidFill>
                  </a:endParaRPr>
                </a:p>
                <a:p>
                  <a:endParaRPr lang="de-DE" sz="3200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4" name="Gruppieren 53">
                <a:extLst>
                  <a:ext uri="{FF2B5EF4-FFF2-40B4-BE49-F238E27FC236}">
                    <a16:creationId xmlns:a16="http://schemas.microsoft.com/office/drawing/2014/main" id="{24635428-D9AF-486C-86F6-B2BE86EA0767}"/>
                  </a:ext>
                </a:extLst>
              </p:cNvPr>
              <p:cNvGrpSpPr/>
              <p:nvPr/>
            </p:nvGrpSpPr>
            <p:grpSpPr>
              <a:xfrm>
                <a:off x="5214975" y="1193663"/>
                <a:ext cx="4250041" cy="698740"/>
                <a:chOff x="5171790" y="1141232"/>
                <a:chExt cx="4250041" cy="698740"/>
              </a:xfrm>
            </p:grpSpPr>
            <p:sp>
              <p:nvSpPr>
                <p:cNvPr id="56" name="Abgerundetes Rechteck 32">
                  <a:extLst>
                    <a:ext uri="{FF2B5EF4-FFF2-40B4-BE49-F238E27FC236}">
                      <a16:creationId xmlns:a16="http://schemas.microsoft.com/office/drawing/2014/main" id="{CFD00DA8-D321-499C-BAAB-3690501827C1}"/>
                    </a:ext>
                  </a:extLst>
                </p:cNvPr>
                <p:cNvSpPr/>
                <p:nvPr/>
              </p:nvSpPr>
              <p:spPr>
                <a:xfrm>
                  <a:off x="5171790" y="1141232"/>
                  <a:ext cx="4250041" cy="698740"/>
                </a:xfrm>
                <a:prstGeom prst="roundRect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7" name="Textfeld 56">
                  <a:extLst>
                    <a:ext uri="{FF2B5EF4-FFF2-40B4-BE49-F238E27FC236}">
                      <a16:creationId xmlns:a16="http://schemas.microsoft.com/office/drawing/2014/main" id="{A2B544FE-CDBA-4F5F-B057-9504584EB9F8}"/>
                    </a:ext>
                  </a:extLst>
                </p:cNvPr>
                <p:cNvSpPr txBox="1"/>
                <p:nvPr/>
              </p:nvSpPr>
              <p:spPr>
                <a:xfrm>
                  <a:off x="6703251" y="1259769"/>
                  <a:ext cx="16021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dirty="0">
                      <a:solidFill>
                        <a:schemeClr val="bg1"/>
                      </a:solidFill>
                    </a:rPr>
                    <a:t>E-Mail</a:t>
                  </a:r>
                </a:p>
              </p:txBody>
            </p:sp>
          </p:grpSp>
          <p:sp>
            <p:nvSpPr>
              <p:cNvPr id="55" name="Textfeld 54">
                <a:extLst>
                  <a:ext uri="{FF2B5EF4-FFF2-40B4-BE49-F238E27FC236}">
                    <a16:creationId xmlns:a16="http://schemas.microsoft.com/office/drawing/2014/main" id="{A9E764A7-2C79-4521-9E3A-F63ADAC449A3}"/>
                  </a:ext>
                </a:extLst>
              </p:cNvPr>
              <p:cNvSpPr txBox="1"/>
              <p:nvPr/>
            </p:nvSpPr>
            <p:spPr>
              <a:xfrm>
                <a:off x="3412913" y="5840539"/>
                <a:ext cx="33060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chemeClr val="bg1"/>
                    </a:solidFill>
                  </a:rPr>
                  <a:t> Temperatur Sensor</a:t>
                </a:r>
              </a:p>
              <a:p>
                <a:pPr algn="ctr"/>
                <a:r>
                  <a:rPr lang="de-DE" sz="1000" dirty="0">
                    <a:solidFill>
                      <a:schemeClr val="bg1"/>
                    </a:solidFill>
                  </a:rPr>
                  <a:t>(</a:t>
                </a:r>
                <a:r>
                  <a:rPr lang="de-DE" sz="1000" dirty="0" err="1">
                    <a:solidFill>
                      <a:schemeClr val="bg1"/>
                    </a:solidFill>
                  </a:rPr>
                  <a:t>NodOn</a:t>
                </a:r>
                <a:r>
                  <a:rPr lang="de-DE" sz="1000" dirty="0">
                    <a:solidFill>
                      <a:schemeClr val="bg1"/>
                    </a:solidFill>
                  </a:rPr>
                  <a:t>-STP - 2-1-03 </a:t>
                </a:r>
                <a:r>
                  <a:rPr lang="de-DE" sz="1000" dirty="0" err="1">
                    <a:solidFill>
                      <a:schemeClr val="bg1"/>
                    </a:solidFill>
                  </a:rPr>
                  <a:t>EnOcean</a:t>
                </a:r>
                <a:r>
                  <a:rPr lang="de-DE" sz="1000" dirty="0">
                    <a:solidFill>
                      <a:schemeClr val="bg1"/>
                    </a:solidFill>
                  </a:rPr>
                  <a:t>-Sensor)</a:t>
                </a:r>
              </a:p>
              <a:p>
                <a:endParaRPr lang="de-DE" sz="32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uppieren 71">
              <a:extLst>
                <a:ext uri="{FF2B5EF4-FFF2-40B4-BE49-F238E27FC236}">
                  <a16:creationId xmlns:a16="http://schemas.microsoft.com/office/drawing/2014/main" id="{03D3543F-8A5D-41FA-B662-990F707E97B8}"/>
                </a:ext>
              </a:extLst>
            </p:cNvPr>
            <p:cNvGrpSpPr/>
            <p:nvPr/>
          </p:nvGrpSpPr>
          <p:grpSpPr>
            <a:xfrm>
              <a:off x="5288617" y="2362189"/>
              <a:ext cx="4277413" cy="1279410"/>
              <a:chOff x="5312048" y="1848493"/>
              <a:chExt cx="4277413" cy="1279410"/>
            </a:xfrm>
          </p:grpSpPr>
          <p:sp>
            <p:nvSpPr>
              <p:cNvPr id="73" name="Abgerundetes Rechteck 31">
                <a:extLst>
                  <a:ext uri="{FF2B5EF4-FFF2-40B4-BE49-F238E27FC236}">
                    <a16:creationId xmlns:a16="http://schemas.microsoft.com/office/drawing/2014/main" id="{2AB7D397-3D06-40EB-8576-8E02C0AA1E95}"/>
                  </a:ext>
                </a:extLst>
              </p:cNvPr>
              <p:cNvSpPr/>
              <p:nvPr/>
            </p:nvSpPr>
            <p:spPr>
              <a:xfrm>
                <a:off x="5312048" y="1848493"/>
                <a:ext cx="4277413" cy="69874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2F1973B3-5B13-4759-B09C-3096756155E4}"/>
                  </a:ext>
                </a:extLst>
              </p:cNvPr>
              <p:cNvSpPr txBox="1"/>
              <p:nvPr/>
            </p:nvSpPr>
            <p:spPr>
              <a:xfrm>
                <a:off x="5777045" y="1881408"/>
                <a:ext cx="3306076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400" dirty="0">
                    <a:solidFill>
                      <a:schemeClr val="bg1"/>
                    </a:solidFill>
                  </a:rPr>
                  <a:t>MQTT Publisher</a:t>
                </a:r>
              </a:p>
              <a:p>
                <a:pPr algn="ctr"/>
                <a:r>
                  <a:rPr lang="de-DE" sz="900" dirty="0">
                    <a:solidFill>
                      <a:schemeClr val="bg1"/>
                    </a:solidFill>
                  </a:rPr>
                  <a:t>(HHZ MQTT Broker)</a:t>
                </a:r>
              </a:p>
              <a:p>
                <a:pPr algn="ctr"/>
                <a:endParaRPr lang="de-DE" sz="1000" dirty="0">
                  <a:solidFill>
                    <a:schemeClr val="bg1"/>
                  </a:solidFill>
                </a:endParaRPr>
              </a:p>
              <a:p>
                <a:endParaRPr lang="de-DE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5" name="Abgerundetes Rechteck 38">
              <a:extLst>
                <a:ext uri="{FF2B5EF4-FFF2-40B4-BE49-F238E27FC236}">
                  <a16:creationId xmlns:a16="http://schemas.microsoft.com/office/drawing/2014/main" id="{B1772119-9084-4BE9-9B52-CBD616839653}"/>
                </a:ext>
              </a:extLst>
            </p:cNvPr>
            <p:cNvSpPr/>
            <p:nvPr/>
          </p:nvSpPr>
          <p:spPr>
            <a:xfrm>
              <a:off x="5288616" y="1522986"/>
              <a:ext cx="4277413" cy="69874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6B9B93AD-AE67-4D01-A5B6-4A5C64C6605A}"/>
                </a:ext>
              </a:extLst>
            </p:cNvPr>
            <p:cNvSpPr txBox="1"/>
            <p:nvPr/>
          </p:nvSpPr>
          <p:spPr>
            <a:xfrm>
              <a:off x="5782499" y="1550798"/>
              <a:ext cx="3306076" cy="12464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/>
                  </a:solidFill>
                </a:rPr>
                <a:t>MQTT Subscriber</a:t>
              </a:r>
            </a:p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(HHZ MQTT Broker)</a:t>
              </a:r>
            </a:p>
            <a:p>
              <a:pPr algn="ctr"/>
              <a:endParaRPr lang="de-DE" sz="1000" dirty="0">
                <a:solidFill>
                  <a:schemeClr val="bg1"/>
                </a:solidFill>
              </a:endParaRPr>
            </a:p>
            <a:p>
              <a:endParaRPr lang="de-DE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E6FD2A41-315F-46B9-A113-4636C16FA090}"/>
              </a:ext>
            </a:extLst>
          </p:cNvPr>
          <p:cNvSpPr txBox="1"/>
          <p:nvPr/>
        </p:nvSpPr>
        <p:spPr>
          <a:xfrm>
            <a:off x="1103457" y="1580977"/>
            <a:ext cx="3306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1"/>
                </a:solidFill>
              </a:rPr>
              <a:t>Google </a:t>
            </a:r>
            <a:r>
              <a:rPr lang="de-DE" sz="2400" dirty="0" err="1">
                <a:solidFill>
                  <a:schemeClr val="bg1"/>
                </a:solidFill>
              </a:rPr>
              <a:t>calendar</a:t>
            </a:r>
            <a:endParaRPr lang="de-D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8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ctrTitle" idx="4294967295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45874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49611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1828800" y="1514901"/>
            <a:ext cx="8496300" cy="2566750"/>
          </a:xfrm>
        </p:spPr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40488"/>
            <a:ext cx="2057400" cy="365125"/>
          </a:xfrm>
        </p:spPr>
        <p:txBody>
          <a:bodyPr/>
          <a:lstStyle/>
          <a:p>
            <a:fld id="{71B5F043-C5C9-4543-B156-099DED57FF04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7319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TCON_GUIDELINES" val="FALSE"/>
  <p:tag name="THINKCELLUNDODONOTDELETE" val="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snWwQLGmEOEJejw86OSR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ZphIxPhBEWWYcJG55Wf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TK1pNer0iCL9XGuqahT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E20074"/>
      </a:dk2>
      <a:lt2>
        <a:srgbClr val="A4A4A4"/>
      </a:lt2>
      <a:accent1>
        <a:srgbClr val="EDEDED"/>
      </a:accent1>
      <a:accent2>
        <a:srgbClr val="D0D0D0"/>
      </a:accent2>
      <a:accent3>
        <a:srgbClr val="FFFFFF"/>
      </a:accent3>
      <a:accent4>
        <a:srgbClr val="000000"/>
      </a:accent4>
      <a:accent5>
        <a:srgbClr val="F4F4F4"/>
      </a:accent5>
      <a:accent6>
        <a:srgbClr val="BCBCBC"/>
      </a:accent6>
      <a:hlink>
        <a:srgbClr val="7C7C7C"/>
      </a:hlink>
      <a:folHlink>
        <a:srgbClr val="6C6C6C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DT Farben">
      <a:dk1>
        <a:srgbClr val="646464"/>
      </a:dk1>
      <a:lt1>
        <a:srgbClr val="FFFFFF"/>
      </a:lt1>
      <a:dk2>
        <a:srgbClr val="E20074"/>
      </a:dk2>
      <a:lt2>
        <a:srgbClr val="FFFFFF"/>
      </a:lt2>
      <a:accent1>
        <a:srgbClr val="427BAB"/>
      </a:accent1>
      <a:accent2>
        <a:srgbClr val="FDD167"/>
      </a:accent2>
      <a:accent3>
        <a:srgbClr val="646464"/>
      </a:accent3>
      <a:accent4>
        <a:srgbClr val="64B9E4"/>
      </a:accent4>
      <a:accent5>
        <a:srgbClr val="9D9D9D"/>
      </a:accent5>
      <a:accent6>
        <a:srgbClr val="DADADA"/>
      </a:accent6>
      <a:hlink>
        <a:srgbClr val="646464"/>
      </a:hlink>
      <a:folHlink>
        <a:srgbClr val="9D9D9D"/>
      </a:folHlink>
    </a:clrScheme>
    <a:fontScheme name="DT Fonts">
      <a:majorFont>
        <a:latin typeface="Tele-GroteskUlt"/>
        <a:ea typeface=""/>
        <a:cs typeface=""/>
      </a:majorFont>
      <a:minorFont>
        <a:latin typeface="Tele-Grotesk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288</Words>
  <Application>Microsoft Office PowerPoint</Application>
  <PresentationFormat>Breitbild</PresentationFormat>
  <Paragraphs>79</Paragraphs>
  <Slides>8</Slides>
  <Notes>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Tele-GroteskNor</vt:lpstr>
      <vt:lpstr>Wingdings</vt:lpstr>
      <vt:lpstr>Office Theme</vt:lpstr>
      <vt:lpstr>think-cell Folie</vt:lpstr>
      <vt:lpstr>IoT – Hackathon Room Information Service @ HHZ </vt:lpstr>
      <vt:lpstr>Agenda</vt:lpstr>
      <vt:lpstr>Scenario</vt:lpstr>
      <vt:lpstr>Value Proposition</vt:lpstr>
      <vt:lpstr>Architecture</vt:lpstr>
      <vt:lpstr>Live Demo</vt:lpstr>
      <vt:lpstr>Questions?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Gerald Stei</dc:creator>
  <cp:lastModifiedBy>Mehmetcan Korkmaz</cp:lastModifiedBy>
  <cp:revision>159</cp:revision>
  <cp:lastPrinted>2012-09-04T09:22:48Z</cp:lastPrinted>
  <dcterms:created xsi:type="dcterms:W3CDTF">2011-07-07T11:12:14Z</dcterms:created>
  <dcterms:modified xsi:type="dcterms:W3CDTF">2018-01-08T21:22:51Z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4554035</vt:lpwstr>
  </property>
  <property fmtid="{D5CDD505-2E9C-101B-9397-08002B2CF9AE}" pid="3" name="NXPowerLiteSettings">
    <vt:lpwstr>B98007B004F000</vt:lpwstr>
  </property>
  <property fmtid="{D5CDD505-2E9C-101B-9397-08002B2CF9AE}" pid="4" name="NXPowerLiteVersion">
    <vt:lpwstr>D5.0.6</vt:lpwstr>
  </property>
  <property fmtid="{D5CDD505-2E9C-101B-9397-08002B2CF9AE}" pid="5" name="NXTAG2">
    <vt:lpwstr>000800f2470000000000010250600207b98007b004f000</vt:lpwstr>
  </property>
</Properties>
</file>