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4959397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4959397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49593975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349593975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349593975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349593975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49593975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349593975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49593975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49593975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34dda2f9f6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34dda2f9f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4dda2f9f6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4dda2f9f6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49593975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4959397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750"/>
              <a:buAutoNum type="arabicPeriod"/>
              <a:defRPr sz="1200"/>
            </a:lvl1pPr>
            <a:lvl2pPr lvl="1">
              <a:spcBef>
                <a:spcPts val="0"/>
              </a:spcBef>
              <a:spcAft>
                <a:spcPts val="0"/>
              </a:spcAft>
              <a:buSzPts val="1100"/>
              <a:buAutoNum type="alphaLcPeriod"/>
              <a:defRPr/>
            </a:lvl2pPr>
            <a:lvl3pPr lvl="2">
              <a:spcBef>
                <a:spcPts val="0"/>
              </a:spcBef>
              <a:spcAft>
                <a:spcPts val="0"/>
              </a:spcAft>
              <a:buSzPts val="1100"/>
              <a:buAutoNum type="romanLcPeriod"/>
              <a:defRPr/>
            </a:lvl3pPr>
            <a:lvl4pPr lvl="3">
              <a:spcBef>
                <a:spcPts val="0"/>
              </a:spcBef>
              <a:spcAft>
                <a:spcPts val="0"/>
              </a:spcAft>
              <a:buSzPts val="1100"/>
              <a:buAutoNum type="arabicPeriod"/>
              <a:defRPr/>
            </a:lvl4pPr>
            <a:lvl5pPr lvl="4">
              <a:spcBef>
                <a:spcPts val="0"/>
              </a:spcBef>
              <a:spcAft>
                <a:spcPts val="0"/>
              </a:spcAft>
              <a:buSzPts val="1100"/>
              <a:buAutoNum type="alphaLcPeriod"/>
              <a:defRPr/>
            </a:lvl5pPr>
            <a:lvl6pPr lvl="5">
              <a:spcBef>
                <a:spcPts val="0"/>
              </a:spcBef>
              <a:spcAft>
                <a:spcPts val="0"/>
              </a:spcAft>
              <a:buSzPts val="1100"/>
              <a:buAutoNum type="romanLcPeriod"/>
              <a:defRPr/>
            </a:lvl6pPr>
            <a:lvl7pPr lvl="6">
              <a:spcBef>
                <a:spcPts val="0"/>
              </a:spcBef>
              <a:spcAft>
                <a:spcPts val="0"/>
              </a:spcAft>
              <a:buSzPts val="1100"/>
              <a:buAutoNum type="arabicPeriod"/>
              <a:defRPr/>
            </a:lvl7pPr>
            <a:lvl8pPr lvl="7">
              <a:spcBef>
                <a:spcPts val="0"/>
              </a:spcBef>
              <a:spcAft>
                <a:spcPts val="0"/>
              </a:spcAft>
              <a:buSzPts val="1100"/>
              <a:buAutoNum type="alphaLcPeriod"/>
              <a:defRPr/>
            </a:lvl8pPr>
            <a:lvl9pPr lvl="8">
              <a:spcBef>
                <a:spcPts val="0"/>
              </a:spcBef>
              <a:spcAft>
                <a:spcPts val="0"/>
              </a:spcAft>
              <a:buSzPts val="1100"/>
              <a:buAutoNum type="romanLcPeriod"/>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olab.research.google.com/drive/1RVfo3N8ofcH9Fle6k9idmBWGGe6AWpp4#scrollTo=e5VMdgwpLyZ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218326" cy="5270426"/>
          </a:xfrm>
          <a:prstGeom prst="rect">
            <a:avLst/>
          </a:prstGeom>
          <a:noFill/>
          <a:ln>
            <a:noFill/>
          </a:ln>
        </p:spPr>
      </p:pic>
      <p:sp>
        <p:nvSpPr>
          <p:cNvPr id="55" name="Google Shape;55;p13"/>
          <p:cNvSpPr txBox="1"/>
          <p:nvPr/>
        </p:nvSpPr>
        <p:spPr>
          <a:xfrm>
            <a:off x="0" y="0"/>
            <a:ext cx="9144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b="1" sz="1800">
              <a:solidFill>
                <a:srgbClr val="FF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29250" y="210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pt-PT" sz="2688"/>
              <a:t>Data Description</a:t>
            </a:r>
            <a:r>
              <a:rPr b="1" lang="pt-PT" sz="2688"/>
              <a:t> &amp; Hypothesis</a:t>
            </a:r>
            <a:r>
              <a:rPr lang="pt-PT"/>
              <a:t> </a:t>
            </a:r>
            <a:endParaRPr/>
          </a:p>
        </p:txBody>
      </p:sp>
      <p:sp>
        <p:nvSpPr>
          <p:cNvPr id="61" name="Google Shape;61;p14"/>
          <p:cNvSpPr txBox="1"/>
          <p:nvPr>
            <p:ph idx="1" type="body"/>
          </p:nvPr>
        </p:nvSpPr>
        <p:spPr>
          <a:xfrm>
            <a:off x="343175" y="1714500"/>
            <a:ext cx="8520600" cy="28707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1000"/>
              </a:spcBef>
              <a:spcAft>
                <a:spcPts val="0"/>
              </a:spcAft>
              <a:buSzPts val="1600"/>
              <a:buFont typeface="Times New Roman"/>
              <a:buAutoNum type="arabicPeriod"/>
            </a:pPr>
            <a:r>
              <a:rPr lang="pt-PT" sz="1600">
                <a:latin typeface="Times New Roman"/>
                <a:ea typeface="Times New Roman"/>
                <a:cs typeface="Times New Roman"/>
                <a:sym typeface="Times New Roman"/>
              </a:rPr>
              <a:t>Higher number of shark attacks based on the location - in which locations we notice higher number of </a:t>
            </a:r>
            <a:r>
              <a:rPr lang="pt-PT" sz="1600">
                <a:latin typeface="Times New Roman"/>
                <a:ea typeface="Times New Roman"/>
                <a:cs typeface="Times New Roman"/>
                <a:sym typeface="Times New Roman"/>
              </a:rPr>
              <a:t>incidents</a:t>
            </a:r>
            <a:r>
              <a:rPr lang="pt-PT"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30200" lvl="0" marL="457200" rtl="0" algn="l">
              <a:lnSpc>
                <a:spcPct val="115000"/>
              </a:lnSpc>
              <a:spcBef>
                <a:spcPts val="1200"/>
              </a:spcBef>
              <a:spcAft>
                <a:spcPts val="0"/>
              </a:spcAft>
              <a:buSzPts val="1600"/>
              <a:buFont typeface="Times New Roman"/>
              <a:buAutoNum type="arabicPeriod"/>
            </a:pPr>
            <a:r>
              <a:rPr lang="pt-PT" sz="1600">
                <a:latin typeface="Times New Roman"/>
                <a:ea typeface="Times New Roman"/>
                <a:cs typeface="Times New Roman"/>
                <a:sym typeface="Times New Roman"/>
              </a:rPr>
              <a:t>We expect higher number of shark attacks in summer months - to test this hypothesis whether is true.</a:t>
            </a:r>
            <a:endParaRPr sz="1600">
              <a:latin typeface="Times New Roman"/>
              <a:ea typeface="Times New Roman"/>
              <a:cs typeface="Times New Roman"/>
              <a:sym typeface="Times New Roman"/>
            </a:endParaRPr>
          </a:p>
          <a:p>
            <a:pPr indent="-330200" lvl="0" marL="457200" rtl="0" algn="l">
              <a:lnSpc>
                <a:spcPct val="115000"/>
              </a:lnSpc>
              <a:spcBef>
                <a:spcPts val="1000"/>
              </a:spcBef>
              <a:spcAft>
                <a:spcPts val="0"/>
              </a:spcAft>
              <a:buSzPts val="1600"/>
              <a:buFont typeface="Times New Roman"/>
              <a:buAutoNum type="arabicPeriod"/>
            </a:pPr>
            <a:r>
              <a:rPr lang="pt-PT" sz="1600">
                <a:latin typeface="Times New Roman"/>
                <a:ea typeface="Times New Roman"/>
                <a:cs typeface="Times New Roman"/>
                <a:sym typeface="Times New Roman"/>
              </a:rPr>
              <a:t>How the type of activity can predict the </a:t>
            </a:r>
            <a:r>
              <a:rPr lang="pt-PT" sz="1600">
                <a:latin typeface="Times New Roman"/>
                <a:ea typeface="Times New Roman"/>
                <a:cs typeface="Times New Roman"/>
                <a:sym typeface="Times New Roman"/>
              </a:rPr>
              <a:t>possibility</a:t>
            </a:r>
            <a:r>
              <a:rPr lang="pt-PT" sz="1600">
                <a:latin typeface="Times New Roman"/>
                <a:ea typeface="Times New Roman"/>
                <a:cs typeface="Times New Roman"/>
                <a:sym typeface="Times New Roman"/>
              </a:rPr>
              <a:t> for a fatal incident - the </a:t>
            </a:r>
            <a:r>
              <a:rPr lang="pt-PT" sz="1600">
                <a:latin typeface="Times New Roman"/>
                <a:ea typeface="Times New Roman"/>
                <a:cs typeface="Times New Roman"/>
                <a:sym typeface="Times New Roman"/>
              </a:rPr>
              <a:t>correlation</a:t>
            </a:r>
            <a:r>
              <a:rPr lang="pt-PT" sz="1600">
                <a:latin typeface="Times New Roman"/>
                <a:ea typeface="Times New Roman"/>
                <a:cs typeface="Times New Roman"/>
                <a:sym typeface="Times New Roman"/>
              </a:rPr>
              <a:t> between activity and number of fatal incidents.</a:t>
            </a:r>
            <a:endParaRPr sz="1600">
              <a:latin typeface="Times New Roman"/>
              <a:ea typeface="Times New Roman"/>
              <a:cs typeface="Times New Roman"/>
              <a:sym typeface="Times New Roman"/>
            </a:endParaRPr>
          </a:p>
          <a:p>
            <a:pPr indent="-330200" lvl="0" marL="457200" rtl="0" algn="l">
              <a:lnSpc>
                <a:spcPct val="115000"/>
              </a:lnSpc>
              <a:spcBef>
                <a:spcPts val="1000"/>
              </a:spcBef>
              <a:spcAft>
                <a:spcPts val="1200"/>
              </a:spcAft>
              <a:buSzPts val="1600"/>
              <a:buFont typeface="Times New Roman"/>
              <a:buAutoNum type="arabicPeriod"/>
            </a:pPr>
            <a:r>
              <a:rPr lang="pt-PT" sz="1600">
                <a:latin typeface="Times New Roman"/>
                <a:ea typeface="Times New Roman"/>
                <a:cs typeface="Times New Roman"/>
                <a:sym typeface="Times New Roman"/>
              </a:rPr>
              <a:t>If there is correlation between the type of species with the number of fatal cases - exploring whether the type of the shark can predict the fatality of the incident. </a:t>
            </a:r>
            <a:endParaRPr sz="1600">
              <a:latin typeface="Times New Roman"/>
              <a:ea typeface="Times New Roman"/>
              <a:cs typeface="Times New Roman"/>
              <a:sym typeface="Times New Roman"/>
            </a:endParaRPr>
          </a:p>
        </p:txBody>
      </p:sp>
      <p:sp>
        <p:nvSpPr>
          <p:cNvPr id="62" name="Google Shape;62;p14"/>
          <p:cNvSpPr txBox="1"/>
          <p:nvPr>
            <p:ph idx="1" type="body"/>
          </p:nvPr>
        </p:nvSpPr>
        <p:spPr>
          <a:xfrm>
            <a:off x="212450" y="783125"/>
            <a:ext cx="8520600" cy="84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PT" sz="1500">
                <a:latin typeface="Times New Roman"/>
                <a:ea typeface="Times New Roman"/>
                <a:cs typeface="Times New Roman"/>
                <a:sym typeface="Times New Roman"/>
              </a:rPr>
              <a:t>Our Dataset provides information about shark attacks </a:t>
            </a:r>
            <a:r>
              <a:rPr lang="pt-PT" sz="1500">
                <a:latin typeface="Times New Roman"/>
                <a:ea typeface="Times New Roman"/>
                <a:cs typeface="Times New Roman"/>
                <a:sym typeface="Times New Roman"/>
              </a:rPr>
              <a:t>incidents</a:t>
            </a:r>
            <a:r>
              <a:rPr lang="pt-PT" sz="1500">
                <a:latin typeface="Times New Roman"/>
                <a:ea typeface="Times New Roman"/>
                <a:cs typeface="Times New Roman"/>
                <a:sym typeface="Times New Roman"/>
              </a:rPr>
              <a:t> globally, and based on this information we are going to </a:t>
            </a:r>
            <a:r>
              <a:rPr lang="pt-PT" sz="1500">
                <a:latin typeface="Times New Roman"/>
                <a:ea typeface="Times New Roman"/>
                <a:cs typeface="Times New Roman"/>
                <a:sym typeface="Times New Roman"/>
              </a:rPr>
              <a:t>explore</a:t>
            </a:r>
            <a:r>
              <a:rPr lang="pt-PT" sz="1500">
                <a:latin typeface="Times New Roman"/>
                <a:ea typeface="Times New Roman"/>
                <a:cs typeface="Times New Roman"/>
                <a:sym typeface="Times New Roman"/>
              </a:rPr>
              <a:t> these hypothesis:</a:t>
            </a:r>
            <a:endParaRPr sz="1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129250" y="1061075"/>
            <a:ext cx="1662300" cy="18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PT" sz="1100">
                <a:latin typeface="Times New Roman"/>
                <a:ea typeface="Times New Roman"/>
                <a:cs typeface="Times New Roman"/>
                <a:sym typeface="Times New Roman"/>
              </a:rPr>
              <a:t>Whole Dataset:</a:t>
            </a:r>
            <a:endParaRPr b="1" sz="1100">
              <a:latin typeface="Times New Roman"/>
              <a:ea typeface="Times New Roman"/>
              <a:cs typeface="Times New Roman"/>
              <a:sym typeface="Times New Roman"/>
            </a:endParaRPr>
          </a:p>
          <a:p>
            <a:pPr indent="0" lvl="0" marL="0" rtl="0" algn="l">
              <a:spcBef>
                <a:spcPts val="1200"/>
              </a:spcBef>
              <a:spcAft>
                <a:spcPts val="0"/>
              </a:spcAft>
              <a:buNone/>
            </a:pPr>
            <a:r>
              <a:rPr lang="pt-PT" sz="900">
                <a:latin typeface="Times New Roman"/>
                <a:ea typeface="Times New Roman"/>
                <a:cs typeface="Times New Roman"/>
                <a:sym typeface="Times New Roman"/>
              </a:rPr>
              <a:t>Dropping irrelevant columns</a:t>
            </a:r>
            <a:endParaRPr sz="900">
              <a:latin typeface="Times New Roman"/>
              <a:ea typeface="Times New Roman"/>
              <a:cs typeface="Times New Roman"/>
              <a:sym typeface="Times New Roman"/>
            </a:endParaRPr>
          </a:p>
          <a:p>
            <a:pPr indent="0" lvl="0" marL="0" rtl="0" algn="l">
              <a:spcBef>
                <a:spcPts val="1200"/>
              </a:spcBef>
              <a:spcAft>
                <a:spcPts val="1200"/>
              </a:spcAft>
              <a:buNone/>
            </a:pPr>
            <a:r>
              <a:rPr lang="pt-PT" sz="900">
                <a:latin typeface="Times New Roman"/>
                <a:ea typeface="Times New Roman"/>
                <a:cs typeface="Times New Roman"/>
                <a:sym typeface="Times New Roman"/>
              </a:rPr>
              <a:t>Stripping the columns names &amp; </a:t>
            </a:r>
            <a:r>
              <a:rPr lang="pt-PT" sz="900">
                <a:latin typeface="Times New Roman"/>
                <a:ea typeface="Times New Roman"/>
                <a:cs typeface="Times New Roman"/>
                <a:sym typeface="Times New Roman"/>
              </a:rPr>
              <a:t>keeping</a:t>
            </a:r>
            <a:r>
              <a:rPr lang="pt-PT" sz="900">
                <a:latin typeface="Times New Roman"/>
                <a:ea typeface="Times New Roman"/>
                <a:cs typeface="Times New Roman"/>
                <a:sym typeface="Times New Roman"/>
              </a:rPr>
              <a:t> first letter in uppercase</a:t>
            </a:r>
            <a:endParaRPr sz="900">
              <a:latin typeface="Times New Roman"/>
              <a:ea typeface="Times New Roman"/>
              <a:cs typeface="Times New Roman"/>
              <a:sym typeface="Times New Roman"/>
            </a:endParaRPr>
          </a:p>
        </p:txBody>
      </p:sp>
      <p:sp>
        <p:nvSpPr>
          <p:cNvPr id="68" name="Google Shape;68;p15"/>
          <p:cNvSpPr txBox="1"/>
          <p:nvPr>
            <p:ph idx="1" type="body"/>
          </p:nvPr>
        </p:nvSpPr>
        <p:spPr>
          <a:xfrm>
            <a:off x="1791550" y="1021750"/>
            <a:ext cx="1662300" cy="3416400"/>
          </a:xfrm>
          <a:prstGeom prst="rect">
            <a:avLst/>
          </a:prstGeom>
          <a:no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pt-PT" sz="1100">
                <a:latin typeface="Times New Roman"/>
                <a:ea typeface="Times New Roman"/>
                <a:cs typeface="Times New Roman"/>
                <a:sym typeface="Times New Roman"/>
              </a:rPr>
              <a:t>Yorgos:</a:t>
            </a:r>
            <a:br>
              <a:rPr b="1" lang="pt-PT" sz="1100">
                <a:latin typeface="Times New Roman"/>
                <a:ea typeface="Times New Roman"/>
                <a:cs typeface="Times New Roman"/>
                <a:sym typeface="Times New Roman"/>
              </a:rPr>
            </a:br>
            <a:r>
              <a:rPr b="1" lang="pt-PT" sz="1100">
                <a:latin typeface="Times New Roman"/>
                <a:ea typeface="Times New Roman"/>
                <a:cs typeface="Times New Roman"/>
                <a:sym typeface="Times New Roman"/>
              </a:rPr>
              <a:t>Country, State, Activity </a:t>
            </a:r>
            <a:endParaRPr sz="1100">
              <a:solidFill>
                <a:srgbClr val="FF0000"/>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pt-PT" sz="900">
                <a:latin typeface="Times New Roman"/>
                <a:ea typeface="Times New Roman"/>
                <a:cs typeface="Times New Roman"/>
                <a:sym typeface="Times New Roman"/>
              </a:rPr>
              <a:t>R</a:t>
            </a:r>
            <a:r>
              <a:rPr lang="pt-PT" sz="900">
                <a:latin typeface="Times New Roman"/>
                <a:ea typeface="Times New Roman"/>
                <a:cs typeface="Times New Roman"/>
                <a:sym typeface="Times New Roman"/>
              </a:rPr>
              <a:t>emoved non-alphanumeric characters, Removed Extra Spaces, using Regex and strip() Spaces, Converted text to uppercase.</a:t>
            </a:r>
            <a:endParaRPr sz="9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pt-PT" sz="900">
                <a:latin typeface="Times New Roman"/>
                <a:ea typeface="Times New Roman"/>
                <a:cs typeface="Times New Roman"/>
                <a:sym typeface="Times New Roman"/>
              </a:rPr>
              <a:t>Replaced NaN with ‘Unknown’.</a:t>
            </a:r>
            <a:endParaRPr sz="9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pt-PT" sz="900">
                <a:latin typeface="Times New Roman"/>
                <a:ea typeface="Times New Roman"/>
                <a:cs typeface="Times New Roman"/>
                <a:sym typeface="Times New Roman"/>
              </a:rPr>
              <a:t>Using fuzz.ratio to identify similar values in the column &amp; corrected with replace function.</a:t>
            </a:r>
            <a:endParaRPr sz="900">
              <a:latin typeface="Times New Roman"/>
              <a:ea typeface="Times New Roman"/>
              <a:cs typeface="Times New Roman"/>
              <a:sym typeface="Times New Roman"/>
            </a:endParaRPr>
          </a:p>
          <a:p>
            <a:pPr indent="0" lvl="0" marL="0" rtl="0" algn="l">
              <a:spcBef>
                <a:spcPts val="1200"/>
              </a:spcBef>
              <a:spcAft>
                <a:spcPts val="0"/>
              </a:spcAft>
              <a:buNone/>
            </a:pPr>
            <a:r>
              <a:rPr lang="pt-PT" sz="900">
                <a:latin typeface="Times New Roman"/>
                <a:ea typeface="Times New Roman"/>
                <a:cs typeface="Times New Roman"/>
                <a:sym typeface="Times New Roman"/>
              </a:rPr>
              <a:t>For activity: Contains function to replace values based on pattern Key words</a:t>
            </a:r>
            <a:endParaRPr sz="900">
              <a:latin typeface="Times New Roman"/>
              <a:ea typeface="Times New Roman"/>
              <a:cs typeface="Times New Roman"/>
              <a:sym typeface="Times New Roman"/>
            </a:endParaRPr>
          </a:p>
          <a:p>
            <a:pPr indent="0" lvl="0" marL="0" rtl="0" algn="l">
              <a:spcBef>
                <a:spcPts val="1200"/>
              </a:spcBef>
              <a:spcAft>
                <a:spcPts val="1200"/>
              </a:spcAft>
              <a:buNone/>
            </a:pPr>
            <a:r>
              <a:t/>
            </a:r>
            <a:endParaRPr sz="1150">
              <a:solidFill>
                <a:srgbClr val="1D1C1D"/>
              </a:solidFill>
              <a:highlight>
                <a:srgbClr val="FFFFFF"/>
              </a:highlight>
            </a:endParaRPr>
          </a:p>
        </p:txBody>
      </p:sp>
      <p:sp>
        <p:nvSpPr>
          <p:cNvPr id="69" name="Google Shape;69;p15"/>
          <p:cNvSpPr txBox="1"/>
          <p:nvPr>
            <p:ph idx="1" type="body"/>
          </p:nvPr>
        </p:nvSpPr>
        <p:spPr>
          <a:xfrm>
            <a:off x="3514688" y="1021750"/>
            <a:ext cx="1662300" cy="34164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0"/>
              </a:spcBef>
              <a:spcAft>
                <a:spcPts val="0"/>
              </a:spcAft>
              <a:buNone/>
            </a:pPr>
            <a:r>
              <a:rPr b="1" lang="pt-PT" sz="1100">
                <a:latin typeface="Times New Roman"/>
                <a:ea typeface="Times New Roman"/>
                <a:cs typeface="Times New Roman"/>
                <a:sym typeface="Times New Roman"/>
              </a:rPr>
              <a:t>Vera:</a:t>
            </a:r>
            <a:br>
              <a:rPr b="1" lang="pt-PT" sz="1100">
                <a:latin typeface="Times New Roman"/>
                <a:ea typeface="Times New Roman"/>
                <a:cs typeface="Times New Roman"/>
                <a:sym typeface="Times New Roman"/>
              </a:rPr>
            </a:br>
            <a:r>
              <a:rPr b="1" lang="pt-PT" sz="1100">
                <a:latin typeface="Times New Roman"/>
                <a:ea typeface="Times New Roman"/>
                <a:cs typeface="Times New Roman"/>
                <a:sym typeface="Times New Roman"/>
              </a:rPr>
              <a:t>Age, Injury, Fatal</a:t>
            </a:r>
            <a:endParaRPr sz="900">
              <a:solidFill>
                <a:srgbClr val="FF0000"/>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lang="pt-PT" sz="900">
                <a:latin typeface="Times New Roman"/>
                <a:ea typeface="Times New Roman"/>
                <a:cs typeface="Times New Roman"/>
                <a:sym typeface="Times New Roman"/>
              </a:rPr>
              <a:t>Added a new column with the category according to the age number. (e.g. :  baby - age&lt;=2 years, child - age&lt;=12 years, senior -age&gt;60 years)</a:t>
            </a:r>
            <a:endParaRPr sz="900">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lang="pt-PT" sz="900">
                <a:latin typeface="Times New Roman"/>
                <a:ea typeface="Times New Roman"/>
                <a:cs typeface="Times New Roman"/>
                <a:sym typeface="Times New Roman"/>
              </a:rPr>
              <a:t>To achieve that a function was created to extract the number from column Age.</a:t>
            </a:r>
            <a:endParaRPr sz="900">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lang="pt-PT" sz="900">
                <a:latin typeface="Times New Roman"/>
                <a:ea typeface="Times New Roman"/>
                <a:cs typeface="Times New Roman"/>
                <a:sym typeface="Times New Roman"/>
              </a:rPr>
              <a:t>For injury: a function to locate the most common word and replace them with a single category. (e.g minor/ moderate/severe and fatal injuries)</a:t>
            </a:r>
            <a:endParaRPr sz="900">
              <a:latin typeface="Times New Roman"/>
              <a:ea typeface="Times New Roman"/>
              <a:cs typeface="Times New Roman"/>
              <a:sym typeface="Times New Roman"/>
            </a:endParaRPr>
          </a:p>
          <a:p>
            <a:pPr indent="0" lvl="0" marL="0" marR="0" rtl="0" algn="l">
              <a:lnSpc>
                <a:spcPct val="115000"/>
              </a:lnSpc>
              <a:spcBef>
                <a:spcPts val="1200"/>
              </a:spcBef>
              <a:spcAft>
                <a:spcPts val="1200"/>
              </a:spcAft>
              <a:buClr>
                <a:schemeClr val="dk1"/>
              </a:buClr>
              <a:buSzPts val="1100"/>
              <a:buFont typeface="Arial"/>
              <a:buNone/>
            </a:pPr>
            <a:r>
              <a:rPr lang="pt-PT" sz="900">
                <a:latin typeface="Times New Roman"/>
                <a:ea typeface="Times New Roman"/>
                <a:cs typeface="Times New Roman"/>
                <a:sym typeface="Times New Roman"/>
              </a:rPr>
              <a:t>A new column added to group Fatality to Y or N.</a:t>
            </a:r>
            <a:endParaRPr sz="900">
              <a:solidFill>
                <a:schemeClr val="dk1"/>
              </a:solidFill>
              <a:latin typeface="Times New Roman"/>
              <a:ea typeface="Times New Roman"/>
              <a:cs typeface="Times New Roman"/>
              <a:sym typeface="Times New Roman"/>
            </a:endParaRPr>
          </a:p>
        </p:txBody>
      </p:sp>
      <p:sp>
        <p:nvSpPr>
          <p:cNvPr id="70" name="Google Shape;70;p15"/>
          <p:cNvSpPr txBox="1"/>
          <p:nvPr>
            <p:ph idx="1" type="body"/>
          </p:nvPr>
        </p:nvSpPr>
        <p:spPr>
          <a:xfrm>
            <a:off x="5110200" y="1021750"/>
            <a:ext cx="1953300" cy="3988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pt-PT" sz="1100">
                <a:latin typeface="Times New Roman"/>
                <a:ea typeface="Times New Roman"/>
                <a:cs typeface="Times New Roman"/>
                <a:sym typeface="Times New Roman"/>
              </a:rPr>
              <a:t>Iryna:</a:t>
            </a:r>
            <a:br>
              <a:rPr b="1" lang="pt-PT" sz="1100">
                <a:latin typeface="Times New Roman"/>
                <a:ea typeface="Times New Roman"/>
                <a:cs typeface="Times New Roman"/>
                <a:sym typeface="Times New Roman"/>
              </a:rPr>
            </a:br>
            <a:r>
              <a:rPr b="1" lang="pt-PT" sz="1100">
                <a:latin typeface="Times New Roman"/>
                <a:ea typeface="Times New Roman"/>
                <a:cs typeface="Times New Roman"/>
                <a:sym typeface="Times New Roman"/>
              </a:rPr>
              <a:t>Sex, Date, Location</a:t>
            </a:r>
            <a:endParaRPr sz="900">
              <a:solidFill>
                <a:srgbClr val="FF0000"/>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pt-PT" sz="900">
                <a:latin typeface="Times New Roman"/>
                <a:ea typeface="Times New Roman"/>
                <a:cs typeface="Times New Roman"/>
                <a:sym typeface="Times New Roman"/>
              </a:rPr>
              <a:t>I was responsible for cleaning 'Sex', 'Date' and 'Location columns, to be able to reach the correct conclusions from  our dataset.</a:t>
            </a:r>
            <a:endParaRPr sz="9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pt-PT" sz="900">
                <a:latin typeface="Times New Roman"/>
                <a:ea typeface="Times New Roman"/>
                <a:cs typeface="Times New Roman"/>
                <a:sym typeface="Times New Roman"/>
              </a:rPr>
              <a:t>- I've replaced empty or whitespace-only strings in 'Sex', 'Date', and 'Location' with NaN.</a:t>
            </a:r>
            <a:endParaRPr sz="9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pt-PT" sz="900">
                <a:latin typeface="Times New Roman"/>
                <a:ea typeface="Times New Roman"/>
                <a:cs typeface="Times New Roman"/>
                <a:sym typeface="Times New Roman"/>
              </a:rPr>
              <a:t> - Standardized 'Sex' and 'Date' columns: trimmed whitespace, converted entries to uppercase, and retained only 'M' or 'F', setting others to NaN.</a:t>
            </a:r>
            <a:endParaRPr sz="9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pt-PT" sz="900">
                <a:latin typeface="Times New Roman"/>
                <a:ea typeface="Times New Roman"/>
                <a:cs typeface="Times New Roman"/>
                <a:sym typeface="Times New Roman"/>
              </a:rPr>
              <a:t>In 'Date' column converted entries to datetime objects, coercing invalid formats to NaT.</a:t>
            </a:r>
            <a:endParaRPr sz="9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pt-PT" sz="900">
                <a:latin typeface="Times New Roman"/>
                <a:ea typeface="Times New Roman"/>
                <a:cs typeface="Times New Roman"/>
                <a:sym typeface="Times New Roman"/>
              </a:rPr>
              <a:t> - Cleaned 'Location' column: trimmed whitespace, standardized to title case, and removed entries with excessive length o</a:t>
            </a:r>
            <a:r>
              <a:rPr lang="pt-PT" sz="900">
                <a:latin typeface="Times New Roman"/>
                <a:ea typeface="Times New Roman"/>
                <a:cs typeface="Times New Roman"/>
                <a:sym typeface="Times New Roman"/>
              </a:rPr>
              <a:t>r </a:t>
            </a:r>
            <a:r>
              <a:rPr lang="pt-PT" sz="900">
                <a:latin typeface="Times New Roman"/>
                <a:ea typeface="Times New Roman"/>
                <a:cs typeface="Times New Roman"/>
                <a:sym typeface="Times New Roman"/>
              </a:rPr>
              <a:t>non-alphabetic characters.</a:t>
            </a:r>
            <a:endParaRPr sz="900">
              <a:latin typeface="Times New Roman"/>
              <a:ea typeface="Times New Roman"/>
              <a:cs typeface="Times New Roman"/>
              <a:sym typeface="Times New Roman"/>
            </a:endParaRPr>
          </a:p>
          <a:p>
            <a:pPr indent="0" lvl="0" marL="0" rtl="0" algn="l">
              <a:spcBef>
                <a:spcPts val="0"/>
              </a:spcBef>
              <a:spcAft>
                <a:spcPts val="0"/>
              </a:spcAft>
              <a:buNone/>
            </a:pPr>
            <a:r>
              <a:rPr lang="pt-PT" sz="900">
                <a:latin typeface="Times New Roman"/>
                <a:ea typeface="Times New Roman"/>
                <a:cs typeface="Times New Roman"/>
                <a:sym typeface="Times New Roman"/>
              </a:rPr>
              <a:t> - And finished with removing duplicates: dropped duplicate rows based on 'Sex', 'Date', and 'Location</a:t>
            </a:r>
            <a:r>
              <a:rPr lang="pt-PT" sz="800">
                <a:solidFill>
                  <a:schemeClr val="dk1"/>
                </a:solidFill>
                <a:latin typeface="Times New Roman"/>
                <a:ea typeface="Times New Roman"/>
                <a:cs typeface="Times New Roman"/>
                <a:sym typeface="Times New Roman"/>
              </a:rPr>
              <a:t>'.</a:t>
            </a:r>
            <a:endParaRPr sz="8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1200"/>
              </a:spcAft>
              <a:buNone/>
            </a:pPr>
            <a:r>
              <a:t/>
            </a:r>
            <a:endParaRPr sz="1300">
              <a:solidFill>
                <a:schemeClr val="dk1"/>
              </a:solidFill>
              <a:latin typeface="Times New Roman"/>
              <a:ea typeface="Times New Roman"/>
              <a:cs typeface="Times New Roman"/>
              <a:sym typeface="Times New Roman"/>
            </a:endParaRPr>
          </a:p>
        </p:txBody>
      </p:sp>
      <p:sp>
        <p:nvSpPr>
          <p:cNvPr id="71" name="Google Shape;71;p15"/>
          <p:cNvSpPr txBox="1"/>
          <p:nvPr>
            <p:ph idx="1" type="body"/>
          </p:nvPr>
        </p:nvSpPr>
        <p:spPr>
          <a:xfrm>
            <a:off x="7180700" y="1021750"/>
            <a:ext cx="16623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1"/>
              </a:buClr>
              <a:buSzPts val="1100"/>
              <a:buFont typeface="Arial"/>
              <a:buNone/>
            </a:pPr>
            <a:r>
              <a:rPr b="1" lang="pt-PT" sz="1100">
                <a:latin typeface="Times New Roman"/>
                <a:ea typeface="Times New Roman"/>
                <a:cs typeface="Times New Roman"/>
                <a:sym typeface="Times New Roman"/>
              </a:rPr>
              <a:t>Ngoc:</a:t>
            </a:r>
            <a:br>
              <a:rPr b="1" lang="pt-PT" sz="1100">
                <a:latin typeface="Times New Roman"/>
                <a:ea typeface="Times New Roman"/>
                <a:cs typeface="Times New Roman"/>
                <a:sym typeface="Times New Roman"/>
              </a:rPr>
            </a:br>
            <a:r>
              <a:rPr b="1" lang="pt-PT" sz="1100">
                <a:latin typeface="Times New Roman"/>
                <a:ea typeface="Times New Roman"/>
                <a:cs typeface="Times New Roman"/>
                <a:sym typeface="Times New Roman"/>
              </a:rPr>
              <a:t>Year, Type, Species</a:t>
            </a:r>
            <a:endParaRPr sz="850">
              <a:solidFill>
                <a:srgbClr val="FF0000"/>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lang="pt-PT" sz="900">
                <a:latin typeface="Times New Roman"/>
                <a:ea typeface="Times New Roman"/>
                <a:cs typeface="Times New Roman"/>
                <a:sym typeface="Times New Roman"/>
              </a:rPr>
              <a:t>Year: Convert values to integers, replace NaN with Zero, remove </a:t>
            </a:r>
            <a:r>
              <a:rPr lang="pt-PT" sz="900">
                <a:latin typeface="Times New Roman"/>
                <a:ea typeface="Times New Roman"/>
                <a:cs typeface="Times New Roman"/>
                <a:sym typeface="Times New Roman"/>
              </a:rPr>
              <a:t>commas</a:t>
            </a:r>
            <a:r>
              <a:rPr lang="pt-PT" sz="900">
                <a:latin typeface="Times New Roman"/>
                <a:ea typeface="Times New Roman"/>
                <a:cs typeface="Times New Roman"/>
                <a:sym typeface="Times New Roman"/>
              </a:rPr>
              <a:t> and decimals.</a:t>
            </a:r>
            <a:endParaRPr sz="900">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rPr lang="pt-PT" sz="900">
                <a:latin typeface="Times New Roman"/>
                <a:ea typeface="Times New Roman"/>
                <a:cs typeface="Times New Roman"/>
                <a:sym typeface="Times New Roman"/>
              </a:rPr>
              <a:t>Type: replace function to create standardized categories to </a:t>
            </a:r>
            <a:r>
              <a:rPr lang="pt-PT" sz="900">
                <a:latin typeface="Times New Roman"/>
                <a:ea typeface="Times New Roman"/>
                <a:cs typeface="Times New Roman"/>
                <a:sym typeface="Times New Roman"/>
              </a:rPr>
              <a:t>describe</a:t>
            </a:r>
            <a:r>
              <a:rPr lang="pt-PT" sz="900">
                <a:latin typeface="Times New Roman"/>
                <a:ea typeface="Times New Roman"/>
                <a:cs typeface="Times New Roman"/>
                <a:sym typeface="Times New Roman"/>
              </a:rPr>
              <a:t> the Type, and lstrip() spaces.</a:t>
            </a:r>
            <a:endParaRPr sz="900">
              <a:latin typeface="Times New Roman"/>
              <a:ea typeface="Times New Roman"/>
              <a:cs typeface="Times New Roman"/>
              <a:sym typeface="Times New Roman"/>
            </a:endParaRPr>
          </a:p>
          <a:p>
            <a:pPr indent="0" lvl="0" marL="0" marR="0" rtl="0" algn="l">
              <a:lnSpc>
                <a:spcPct val="115000"/>
              </a:lnSpc>
              <a:spcBef>
                <a:spcPts val="0"/>
              </a:spcBef>
              <a:spcAft>
                <a:spcPts val="0"/>
              </a:spcAft>
              <a:buClr>
                <a:schemeClr val="dk1"/>
              </a:buClr>
              <a:buSzPts val="1100"/>
              <a:buFont typeface="Arial"/>
              <a:buNone/>
            </a:pPr>
            <a:r>
              <a:rPr lang="pt-PT" sz="900">
                <a:latin typeface="Times New Roman"/>
                <a:ea typeface="Times New Roman"/>
                <a:cs typeface="Times New Roman"/>
                <a:sym typeface="Times New Roman"/>
              </a:rPr>
              <a:t>Species: Replace function to replace values based on keywords.</a:t>
            </a:r>
            <a:endParaRPr sz="900">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lnSpc>
                <a:spcPct val="135714"/>
              </a:lnSpc>
              <a:spcBef>
                <a:spcPts val="1200"/>
              </a:spcBef>
              <a:spcAft>
                <a:spcPts val="0"/>
              </a:spcAft>
              <a:buNone/>
            </a:pPr>
            <a:r>
              <a:t/>
            </a:r>
            <a:endParaRPr i="1" sz="1200">
              <a:latin typeface="Times New Roman"/>
              <a:ea typeface="Times New Roman"/>
              <a:cs typeface="Times New Roman"/>
              <a:sym typeface="Times New Roman"/>
            </a:endParaRPr>
          </a:p>
        </p:txBody>
      </p:sp>
      <p:sp>
        <p:nvSpPr>
          <p:cNvPr id="72" name="Google Shape;72;p15"/>
          <p:cNvSpPr txBox="1"/>
          <p:nvPr>
            <p:ph type="title"/>
          </p:nvPr>
        </p:nvSpPr>
        <p:spPr>
          <a:xfrm>
            <a:off x="129250" y="210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pt-PT" sz="2688"/>
              <a:t>Data Cleaning &amp; Techniques</a:t>
            </a:r>
            <a:r>
              <a:rPr lang="pt-PT"/>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1207525"/>
            <a:ext cx="8520600" cy="3416400"/>
          </a:xfrm>
          <a:prstGeom prst="rect">
            <a:avLst/>
          </a:prstGeom>
        </p:spPr>
        <p:txBody>
          <a:bodyPr anchorCtr="0" anchor="t" bIns="91425" lIns="91425" spcFirstLastPara="1" rIns="91425" wrap="square" tIns="91425">
            <a:normAutofit/>
          </a:bodyPr>
          <a:lstStyle/>
          <a:p>
            <a:pPr indent="-330200" lvl="0" marL="457200" marR="0" rtl="0" algn="l">
              <a:lnSpc>
                <a:spcPct val="115000"/>
              </a:lnSpc>
              <a:spcBef>
                <a:spcPts val="1000"/>
              </a:spcBef>
              <a:spcAft>
                <a:spcPts val="0"/>
              </a:spcAft>
              <a:buSzPts val="1600"/>
              <a:buFont typeface="Times New Roman"/>
              <a:buAutoNum type="arabicPeriod"/>
            </a:pPr>
            <a:r>
              <a:rPr lang="pt-PT" sz="1600">
                <a:latin typeface="Times New Roman"/>
                <a:ea typeface="Times New Roman"/>
                <a:cs typeface="Times New Roman"/>
                <a:sym typeface="Times New Roman"/>
              </a:rPr>
              <a:t>(Yorgos): To </a:t>
            </a:r>
            <a:r>
              <a:rPr lang="pt-PT" sz="1600">
                <a:latin typeface="Times New Roman"/>
                <a:ea typeface="Times New Roman"/>
                <a:cs typeface="Times New Roman"/>
                <a:sym typeface="Times New Roman"/>
              </a:rPr>
              <a:t>implement correctly</a:t>
            </a:r>
            <a:r>
              <a:rPr lang="pt-PT" sz="1600">
                <a:latin typeface="Times New Roman"/>
                <a:ea typeface="Times New Roman"/>
                <a:cs typeface="Times New Roman"/>
                <a:sym typeface="Times New Roman"/>
              </a:rPr>
              <a:t> </a:t>
            </a:r>
            <a:r>
              <a:rPr lang="pt-PT" sz="1600">
                <a:latin typeface="Times New Roman"/>
                <a:ea typeface="Times New Roman"/>
                <a:cs typeface="Times New Roman"/>
                <a:sym typeface="Times New Roman"/>
              </a:rPr>
              <a:t>fuzz.ratio &amp; in a way that doesn’t not result in exact matches. Reversing the mapping result for easy replacement of values.</a:t>
            </a:r>
            <a:endParaRPr sz="1600">
              <a:latin typeface="Times New Roman"/>
              <a:ea typeface="Times New Roman"/>
              <a:cs typeface="Times New Roman"/>
              <a:sym typeface="Times New Roman"/>
            </a:endParaRPr>
          </a:p>
          <a:p>
            <a:pPr indent="-330200" lvl="0" marL="457200" marR="0" rtl="0" algn="l">
              <a:lnSpc>
                <a:spcPct val="115000"/>
              </a:lnSpc>
              <a:spcBef>
                <a:spcPts val="1200"/>
              </a:spcBef>
              <a:spcAft>
                <a:spcPts val="0"/>
              </a:spcAft>
              <a:buSzPts val="1600"/>
              <a:buFont typeface="Times New Roman"/>
              <a:buAutoNum type="arabicPeriod"/>
            </a:pPr>
            <a:r>
              <a:rPr lang="pt-PT" sz="1600">
                <a:latin typeface="Times New Roman"/>
                <a:ea typeface="Times New Roman"/>
                <a:cs typeface="Times New Roman"/>
                <a:sym typeface="Times New Roman"/>
              </a:rPr>
              <a:t>(Vera):Identify the most frequent words and consolidate all diverse data inputs into common categories</a:t>
            </a:r>
            <a:endParaRPr sz="1600">
              <a:latin typeface="Times New Roman"/>
              <a:ea typeface="Times New Roman"/>
              <a:cs typeface="Times New Roman"/>
              <a:sym typeface="Times New Roman"/>
            </a:endParaRPr>
          </a:p>
          <a:p>
            <a:pPr indent="-330200" lvl="0" marL="457200" marR="0" rtl="0" algn="l">
              <a:lnSpc>
                <a:spcPct val="115000"/>
              </a:lnSpc>
              <a:spcBef>
                <a:spcPts val="1200"/>
              </a:spcBef>
              <a:spcAft>
                <a:spcPts val="0"/>
              </a:spcAft>
              <a:buClr>
                <a:srgbClr val="FF0000"/>
              </a:buClr>
              <a:buSzPts val="1600"/>
              <a:buFont typeface="Times New Roman"/>
              <a:buAutoNum type="arabicPeriod"/>
            </a:pPr>
            <a:r>
              <a:rPr lang="pt-PT" sz="1600">
                <a:solidFill>
                  <a:srgbClr val="FF0000"/>
                </a:solidFill>
                <a:latin typeface="Times New Roman"/>
                <a:ea typeface="Times New Roman"/>
                <a:cs typeface="Times New Roman"/>
                <a:sym typeface="Times New Roman"/>
              </a:rPr>
              <a:t>(Ngoc): My main challenge was to clean the Species column. First, because I didn't see the space after the word. Second, there were a lot of unique counts. And finally, I have to deal with frustration because the column 'Species' contains almost 50% of blank cells. We cannot analyze and establish the bond between Species and Fatal accidents</a:t>
            </a:r>
            <a:endParaRPr sz="1600">
              <a:solidFill>
                <a:srgbClr val="FF0000"/>
              </a:solidFill>
              <a:latin typeface="Times New Roman"/>
              <a:ea typeface="Times New Roman"/>
              <a:cs typeface="Times New Roman"/>
              <a:sym typeface="Times New Roman"/>
            </a:endParaRPr>
          </a:p>
          <a:p>
            <a:pPr indent="-330200" lvl="0" marL="457200" marR="0" rtl="0" algn="l">
              <a:lnSpc>
                <a:spcPct val="115000"/>
              </a:lnSpc>
              <a:spcBef>
                <a:spcPts val="1200"/>
              </a:spcBef>
              <a:spcAft>
                <a:spcPts val="1200"/>
              </a:spcAft>
              <a:buSzPts val="1600"/>
              <a:buFont typeface="Times New Roman"/>
              <a:buAutoNum type="arabicPeriod"/>
            </a:pPr>
            <a:r>
              <a:rPr lang="pt-PT" sz="1600">
                <a:latin typeface="Times New Roman"/>
                <a:ea typeface="Times New Roman"/>
                <a:cs typeface="Times New Roman"/>
                <a:sym typeface="Times New Roman"/>
              </a:rPr>
              <a:t>(Iryna): My main challenge was to identify which data cleaning techniques to apply, to convert inconsistent data and text formats, and to make it work hahahaha.</a:t>
            </a:r>
            <a:endParaRPr sz="1150">
              <a:solidFill>
                <a:srgbClr val="1D1C1D"/>
              </a:solidFill>
              <a:highlight>
                <a:srgbClr val="F8F8F8"/>
              </a:highlight>
            </a:endParaRPr>
          </a:p>
        </p:txBody>
      </p:sp>
      <p:sp>
        <p:nvSpPr>
          <p:cNvPr id="78" name="Google Shape;78;p16"/>
          <p:cNvSpPr txBox="1"/>
          <p:nvPr>
            <p:ph type="title"/>
          </p:nvPr>
        </p:nvSpPr>
        <p:spPr>
          <a:xfrm>
            <a:off x="129250" y="210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PT" sz="2400"/>
              <a:t>Challenge</a:t>
            </a:r>
            <a:r>
              <a:rPr b="1" lang="pt-PT" sz="2400"/>
              <a:t>s</a:t>
            </a:r>
            <a:r>
              <a:rPr b="1" lang="pt-PT" sz="2400"/>
              <a:t> in Data Cleaning</a:t>
            </a:r>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130325" y="633550"/>
            <a:ext cx="8862000" cy="4226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pt-PT" sz="1600">
                <a:solidFill>
                  <a:srgbClr val="FF0000"/>
                </a:solidFill>
                <a:latin typeface="Times New Roman"/>
                <a:ea typeface="Times New Roman"/>
                <a:cs typeface="Times New Roman"/>
                <a:sym typeface="Times New Roman"/>
              </a:rPr>
              <a:t>Yorgos:</a:t>
            </a:r>
            <a:r>
              <a:rPr b="1" lang="pt-PT" sz="1600">
                <a:latin typeface="Times New Roman"/>
                <a:ea typeface="Times New Roman"/>
                <a:cs typeface="Times New Roman"/>
                <a:sym typeface="Times New Roman"/>
              </a:rPr>
              <a:t> Hypothesis 1 </a:t>
            </a:r>
            <a:r>
              <a:rPr lang="pt-PT" sz="1600">
                <a:latin typeface="Times New Roman"/>
                <a:ea typeface="Times New Roman"/>
                <a:cs typeface="Times New Roman"/>
                <a:sym typeface="Times New Roman"/>
              </a:rPr>
              <a:t>- Higher number of shark attacks based on the location - in which locations we notice higher number of incidents</a:t>
            </a:r>
            <a:endParaRPr sz="1050">
              <a:solidFill>
                <a:srgbClr val="008000"/>
              </a:solidFill>
              <a:highlight>
                <a:srgbClr val="F7F7F7"/>
              </a:highlight>
              <a:latin typeface="Courier New"/>
              <a:ea typeface="Courier New"/>
              <a:cs typeface="Courier New"/>
              <a:sym typeface="Courier New"/>
            </a:endParaRPr>
          </a:p>
          <a:p>
            <a:pPr indent="0" lvl="0" marL="0" rtl="0" algn="just">
              <a:lnSpc>
                <a:spcPct val="115000"/>
              </a:lnSpc>
              <a:spcBef>
                <a:spcPts val="0"/>
              </a:spcBef>
              <a:spcAft>
                <a:spcPts val="0"/>
              </a:spcAft>
              <a:buNone/>
            </a:pPr>
            <a:r>
              <a:rPr b="1" lang="pt-PT" sz="1600">
                <a:latin typeface="Times New Roman"/>
                <a:ea typeface="Times New Roman"/>
                <a:cs typeface="Times New Roman"/>
                <a:sym typeface="Times New Roman"/>
              </a:rPr>
              <a:t>Data Analysis</a:t>
            </a:r>
            <a:r>
              <a:rPr lang="pt-PT" sz="1600">
                <a:latin typeface="Times New Roman"/>
                <a:ea typeface="Times New Roman"/>
                <a:cs typeface="Times New Roman"/>
                <a:sym typeface="Times New Roman"/>
              </a:rPr>
              <a:t> - We grouped the number of ‘FatalGroup Y/N’ per Country, and created a plot to show the result</a:t>
            </a:r>
            <a:r>
              <a:rPr lang="pt-PT" sz="1600">
                <a:latin typeface="Times New Roman"/>
                <a:ea typeface="Times New Roman"/>
                <a:cs typeface="Times New Roman"/>
                <a:sym typeface="Times New Roman"/>
              </a:rPr>
              <a:t>s</a:t>
            </a:r>
            <a:endParaRPr sz="1600">
              <a:solidFill>
                <a:schemeClr val="dk1"/>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8000"/>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311700" y="1966675"/>
            <a:ext cx="3869575" cy="2713325"/>
          </a:xfrm>
          <a:prstGeom prst="rect">
            <a:avLst/>
          </a:prstGeom>
          <a:noFill/>
          <a:ln>
            <a:noFill/>
          </a:ln>
        </p:spPr>
      </p:pic>
      <p:pic>
        <p:nvPicPr>
          <p:cNvPr id="85" name="Google Shape;85;p17"/>
          <p:cNvPicPr preferRelativeResize="0"/>
          <p:nvPr/>
        </p:nvPicPr>
        <p:blipFill>
          <a:blip r:embed="rId4">
            <a:alphaModFix/>
          </a:blip>
          <a:stretch>
            <a:fillRect/>
          </a:stretch>
        </p:blipFill>
        <p:spPr>
          <a:xfrm>
            <a:off x="3872050" y="1764574"/>
            <a:ext cx="2305050" cy="3022700"/>
          </a:xfrm>
          <a:prstGeom prst="rect">
            <a:avLst/>
          </a:prstGeom>
          <a:noFill/>
          <a:ln>
            <a:noFill/>
          </a:ln>
        </p:spPr>
      </p:pic>
      <p:sp>
        <p:nvSpPr>
          <p:cNvPr id="86" name="Google Shape;86;p17"/>
          <p:cNvSpPr txBox="1"/>
          <p:nvPr/>
        </p:nvSpPr>
        <p:spPr>
          <a:xfrm>
            <a:off x="6315325" y="2441425"/>
            <a:ext cx="2712000" cy="22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PT" sz="1600">
                <a:solidFill>
                  <a:schemeClr val="dk2"/>
                </a:solidFill>
                <a:latin typeface="Times New Roman"/>
                <a:ea typeface="Times New Roman"/>
                <a:cs typeface="Times New Roman"/>
                <a:sym typeface="Times New Roman"/>
              </a:rPr>
              <a:t>Conclusions:</a:t>
            </a:r>
            <a:r>
              <a:rPr lang="pt-PT" sz="1600">
                <a:solidFill>
                  <a:schemeClr val="dk2"/>
                </a:solidFill>
                <a:latin typeface="Times New Roman"/>
                <a:ea typeface="Times New Roman"/>
                <a:cs typeface="Times New Roman"/>
                <a:sym typeface="Times New Roman"/>
              </a:rPr>
              <a:t> </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pt-PT" sz="1600">
                <a:solidFill>
                  <a:schemeClr val="dk2"/>
                </a:solidFill>
                <a:latin typeface="Times New Roman"/>
                <a:ea typeface="Times New Roman"/>
                <a:cs typeface="Times New Roman"/>
                <a:sym typeface="Times New Roman"/>
              </a:rPr>
              <a:t>The United States has the highest number of shark attacks by far, followed by Australia, with South Africa ranking third.</a:t>
            </a:r>
            <a:endParaRPr sz="1600">
              <a:solidFill>
                <a:schemeClr val="dk2"/>
              </a:solidFill>
              <a:latin typeface="Times New Roman"/>
              <a:ea typeface="Times New Roman"/>
              <a:cs typeface="Times New Roman"/>
              <a:sym typeface="Times New Roman"/>
            </a:endParaRPr>
          </a:p>
        </p:txBody>
      </p:sp>
      <p:sp>
        <p:nvSpPr>
          <p:cNvPr id="87" name="Google Shape;87;p17"/>
          <p:cNvSpPr txBox="1"/>
          <p:nvPr/>
        </p:nvSpPr>
        <p:spPr>
          <a:xfrm>
            <a:off x="0" y="0"/>
            <a:ext cx="7524000" cy="59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2688">
                <a:solidFill>
                  <a:schemeClr val="dk1"/>
                </a:solidFill>
              </a:rPr>
              <a:t>Exploratory</a:t>
            </a:r>
            <a:r>
              <a:rPr b="1" lang="pt-PT" sz="2688">
                <a:solidFill>
                  <a:schemeClr val="dk1"/>
                </a:solidFill>
              </a:rPr>
              <a:t> Data Analysis &amp; Results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78200" y="533525"/>
            <a:ext cx="8931600" cy="43899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b="1" lang="pt-PT" sz="1600">
                <a:solidFill>
                  <a:srgbClr val="FF0000"/>
                </a:solidFill>
                <a:latin typeface="Times New Roman"/>
                <a:ea typeface="Times New Roman"/>
                <a:cs typeface="Times New Roman"/>
                <a:sym typeface="Times New Roman"/>
              </a:rPr>
              <a:t>Vera: </a:t>
            </a:r>
            <a:r>
              <a:rPr b="1" lang="pt-PT" sz="1600">
                <a:latin typeface="Times New Roman"/>
                <a:ea typeface="Times New Roman"/>
                <a:cs typeface="Times New Roman"/>
                <a:sym typeface="Times New Roman"/>
              </a:rPr>
              <a:t>Hypothesis 2 - </a:t>
            </a:r>
            <a:r>
              <a:rPr lang="pt-PT" sz="1600">
                <a:latin typeface="Times New Roman"/>
                <a:ea typeface="Times New Roman"/>
                <a:cs typeface="Times New Roman"/>
                <a:sym typeface="Times New Roman"/>
              </a:rPr>
              <a:t>We expect higher number of fatal shark attacks in summer months - to test this hypothesis whether is true</a:t>
            </a:r>
            <a:endParaRPr sz="16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lang="pt-PT" sz="1500">
                <a:latin typeface="Times New Roman"/>
                <a:ea typeface="Times New Roman"/>
                <a:cs typeface="Times New Roman"/>
                <a:sym typeface="Times New Roman"/>
              </a:rPr>
              <a:t>Data Analysis </a:t>
            </a:r>
            <a:r>
              <a:rPr lang="pt-PT" sz="1500">
                <a:latin typeface="Times New Roman"/>
                <a:ea typeface="Times New Roman"/>
                <a:cs typeface="Times New Roman"/>
                <a:sym typeface="Times New Roman"/>
              </a:rPr>
              <a:t>- </a:t>
            </a:r>
            <a:r>
              <a:rPr lang="pt-PT" sz="1500">
                <a:latin typeface="Times New Roman"/>
                <a:ea typeface="Times New Roman"/>
                <a:cs typeface="Times New Roman"/>
                <a:sym typeface="Times New Roman"/>
              </a:rPr>
              <a:t>We grouped the number of ‘FatalGroup Y/N’ per month, and created a plot to show the results. *extracted the month from the Date column shark_attacks['Month'] = shark_attacks['Date'].dt.month</a:t>
            </a:r>
            <a:endParaRPr sz="1300">
              <a:solidFill>
                <a:schemeClr val="dk1"/>
              </a:solidFill>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8000"/>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78200" y="2102575"/>
            <a:ext cx="3771550" cy="2683050"/>
          </a:xfrm>
          <a:prstGeom prst="rect">
            <a:avLst/>
          </a:prstGeom>
          <a:noFill/>
          <a:ln>
            <a:noFill/>
          </a:ln>
        </p:spPr>
      </p:pic>
      <p:sp>
        <p:nvSpPr>
          <p:cNvPr id="94" name="Google Shape;94;p18"/>
          <p:cNvSpPr txBox="1"/>
          <p:nvPr/>
        </p:nvSpPr>
        <p:spPr>
          <a:xfrm>
            <a:off x="6068825" y="1952525"/>
            <a:ext cx="2625900" cy="2474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pt-PT" sz="1500">
                <a:solidFill>
                  <a:schemeClr val="dk2"/>
                </a:solidFill>
                <a:latin typeface="Times New Roman"/>
                <a:ea typeface="Times New Roman"/>
                <a:cs typeface="Times New Roman"/>
                <a:sym typeface="Times New Roman"/>
              </a:rPr>
              <a:t>Conclusions: </a:t>
            </a:r>
            <a:endParaRPr b="1" sz="13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lang="pt-PT" sz="1300">
                <a:solidFill>
                  <a:schemeClr val="dk2"/>
                </a:solidFill>
                <a:latin typeface="Times New Roman"/>
                <a:ea typeface="Times New Roman"/>
                <a:cs typeface="Times New Roman"/>
                <a:sym typeface="Times New Roman"/>
              </a:rPr>
              <a:t>As expected, we observe a higher number of cases during the summer months. However, we also notice that January has the highest number of cases. To explore this further, we incorporated location into our analysis. The high numbers in January are primarily due to cases in Australia, South Africa, and the United States, where it is summer during that time.</a:t>
            </a:r>
            <a:endParaRPr sz="1300">
              <a:solidFill>
                <a:schemeClr val="dk2"/>
              </a:solidFill>
              <a:latin typeface="Times New Roman"/>
              <a:ea typeface="Times New Roman"/>
              <a:cs typeface="Times New Roman"/>
              <a:sym typeface="Times New Roman"/>
            </a:endParaRPr>
          </a:p>
        </p:txBody>
      </p:sp>
      <p:pic>
        <p:nvPicPr>
          <p:cNvPr id="95" name="Google Shape;95;p18"/>
          <p:cNvPicPr preferRelativeResize="0"/>
          <p:nvPr/>
        </p:nvPicPr>
        <p:blipFill>
          <a:blip r:embed="rId4">
            <a:alphaModFix/>
          </a:blip>
          <a:stretch>
            <a:fillRect/>
          </a:stretch>
        </p:blipFill>
        <p:spPr>
          <a:xfrm>
            <a:off x="3804850" y="2034775"/>
            <a:ext cx="2115700" cy="2683050"/>
          </a:xfrm>
          <a:prstGeom prst="rect">
            <a:avLst/>
          </a:prstGeom>
          <a:noFill/>
          <a:ln>
            <a:noFill/>
          </a:ln>
        </p:spPr>
      </p:pic>
      <p:sp>
        <p:nvSpPr>
          <p:cNvPr id="96" name="Google Shape;96;p18"/>
          <p:cNvSpPr txBox="1"/>
          <p:nvPr/>
        </p:nvSpPr>
        <p:spPr>
          <a:xfrm>
            <a:off x="0" y="0"/>
            <a:ext cx="7524000" cy="59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2688">
                <a:solidFill>
                  <a:schemeClr val="dk1"/>
                </a:solidFill>
              </a:rPr>
              <a:t>Exploratory Data Analysis &amp; Results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 type="body"/>
          </p:nvPr>
        </p:nvSpPr>
        <p:spPr>
          <a:xfrm>
            <a:off x="311700" y="534800"/>
            <a:ext cx="8520600" cy="4034100"/>
          </a:xfrm>
          <a:prstGeom prst="rect">
            <a:avLst/>
          </a:prstGeom>
        </p:spPr>
        <p:txBody>
          <a:bodyPr anchorCtr="0" anchor="t" bIns="91425" lIns="91425" spcFirstLastPara="1" rIns="91425" wrap="square" tIns="91425">
            <a:normAutofit/>
          </a:bodyPr>
          <a:lstStyle/>
          <a:p>
            <a:pPr indent="0" lvl="0" marL="0" marR="0" rtl="0" algn="just">
              <a:lnSpc>
                <a:spcPct val="115000"/>
              </a:lnSpc>
              <a:spcBef>
                <a:spcPts val="0"/>
              </a:spcBef>
              <a:spcAft>
                <a:spcPts val="0"/>
              </a:spcAft>
              <a:buNone/>
            </a:pPr>
            <a:r>
              <a:rPr b="1" lang="pt-PT" sz="1600">
                <a:solidFill>
                  <a:srgbClr val="FF0000"/>
                </a:solidFill>
                <a:latin typeface="Times New Roman"/>
                <a:ea typeface="Times New Roman"/>
                <a:cs typeface="Times New Roman"/>
                <a:sym typeface="Times New Roman"/>
              </a:rPr>
              <a:t>Iryna: </a:t>
            </a:r>
            <a:r>
              <a:rPr b="1" lang="pt-PT" sz="1600">
                <a:latin typeface="Times New Roman"/>
                <a:ea typeface="Times New Roman"/>
                <a:cs typeface="Times New Roman"/>
                <a:sym typeface="Times New Roman"/>
              </a:rPr>
              <a:t>Hypothesis 3</a:t>
            </a:r>
            <a:r>
              <a:rPr lang="pt-PT" sz="1600">
                <a:latin typeface="Times New Roman"/>
                <a:ea typeface="Times New Roman"/>
                <a:cs typeface="Times New Roman"/>
                <a:sym typeface="Times New Roman"/>
              </a:rPr>
              <a:t> - How the type of activity can predict the possibility for a fatal incident - the correlation between activity and number of fatal incidents</a:t>
            </a:r>
            <a:endParaRPr sz="1600">
              <a:latin typeface="Times New Roman"/>
              <a:ea typeface="Times New Roman"/>
              <a:cs typeface="Times New Roman"/>
              <a:sym typeface="Times New Roman"/>
            </a:endParaRPr>
          </a:p>
          <a:p>
            <a:pPr indent="0" lvl="0" marL="0" marR="0" rtl="0" algn="just">
              <a:lnSpc>
                <a:spcPct val="115000"/>
              </a:lnSpc>
              <a:spcBef>
                <a:spcPts val="0"/>
              </a:spcBef>
              <a:spcAft>
                <a:spcPts val="0"/>
              </a:spcAft>
              <a:buNone/>
            </a:pPr>
            <a:r>
              <a:rPr b="1" lang="pt-PT" sz="1600">
                <a:latin typeface="Times New Roman"/>
                <a:ea typeface="Times New Roman"/>
                <a:cs typeface="Times New Roman"/>
                <a:sym typeface="Times New Roman"/>
              </a:rPr>
              <a:t>Data Analysis</a:t>
            </a:r>
            <a:r>
              <a:rPr lang="pt-PT" sz="1600">
                <a:latin typeface="Times New Roman"/>
                <a:ea typeface="Times New Roman"/>
                <a:cs typeface="Times New Roman"/>
                <a:sym typeface="Times New Roman"/>
              </a:rPr>
              <a:t> - Pivoted our data based on the “Activity_Cleaned” and the number of fatal cases,(shark_attacks['FatalGroup Y/N'] == 'Y']. And created to a plot to show the 5 Activities with the </a:t>
            </a:r>
            <a:r>
              <a:rPr lang="pt-PT" sz="1600">
                <a:latin typeface="Times New Roman"/>
                <a:ea typeface="Times New Roman"/>
                <a:cs typeface="Times New Roman"/>
                <a:sym typeface="Times New Roman"/>
              </a:rPr>
              <a:t>highest</a:t>
            </a:r>
            <a:r>
              <a:rPr lang="pt-PT" sz="1600">
                <a:latin typeface="Times New Roman"/>
                <a:ea typeface="Times New Roman"/>
                <a:cs typeface="Times New Roman"/>
                <a:sym typeface="Times New Roman"/>
              </a:rPr>
              <a:t> number of </a:t>
            </a:r>
            <a:r>
              <a:rPr lang="pt-PT" sz="1600">
                <a:latin typeface="Times New Roman"/>
                <a:ea typeface="Times New Roman"/>
                <a:cs typeface="Times New Roman"/>
                <a:sym typeface="Times New Roman"/>
              </a:rPr>
              <a:t>fatal</a:t>
            </a:r>
            <a:r>
              <a:rPr lang="pt-PT" sz="1600">
                <a:latin typeface="Times New Roman"/>
                <a:ea typeface="Times New Roman"/>
                <a:cs typeface="Times New Roman"/>
                <a:sym typeface="Times New Roman"/>
              </a:rPr>
              <a:t> </a:t>
            </a:r>
            <a:r>
              <a:rPr lang="pt-PT" sz="1600">
                <a:latin typeface="Times New Roman"/>
                <a:ea typeface="Times New Roman"/>
                <a:cs typeface="Times New Roman"/>
                <a:sym typeface="Times New Roman"/>
              </a:rPr>
              <a:t>incidents</a:t>
            </a:r>
            <a:r>
              <a:rPr lang="pt-PT" sz="1600">
                <a:latin typeface="Times New Roman"/>
                <a:ea typeface="Times New Roman"/>
                <a:cs typeface="Times New Roman"/>
                <a:sym typeface="Times New Roman"/>
              </a:rPr>
              <a:t>.</a:t>
            </a:r>
            <a:endParaRPr sz="1400">
              <a:solidFill>
                <a:schemeClr val="dk1"/>
              </a:solidFill>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8000"/>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02" name="Google Shape;102;p19"/>
          <p:cNvPicPr preferRelativeResize="0"/>
          <p:nvPr/>
        </p:nvPicPr>
        <p:blipFill>
          <a:blip r:embed="rId3">
            <a:alphaModFix/>
          </a:blip>
          <a:stretch>
            <a:fillRect/>
          </a:stretch>
        </p:blipFill>
        <p:spPr>
          <a:xfrm>
            <a:off x="500175" y="2128650"/>
            <a:ext cx="4399526" cy="2733999"/>
          </a:xfrm>
          <a:prstGeom prst="rect">
            <a:avLst/>
          </a:prstGeom>
          <a:noFill/>
          <a:ln>
            <a:noFill/>
          </a:ln>
        </p:spPr>
      </p:pic>
      <p:sp>
        <p:nvSpPr>
          <p:cNvPr id="103" name="Google Shape;103;p19"/>
          <p:cNvSpPr txBox="1"/>
          <p:nvPr/>
        </p:nvSpPr>
        <p:spPr>
          <a:xfrm>
            <a:off x="5143500" y="2009050"/>
            <a:ext cx="3358200" cy="2481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pt-PT" sz="1600">
                <a:solidFill>
                  <a:schemeClr val="dk2"/>
                </a:solidFill>
                <a:latin typeface="Times New Roman"/>
                <a:ea typeface="Times New Roman"/>
                <a:cs typeface="Times New Roman"/>
                <a:sym typeface="Times New Roman"/>
              </a:rPr>
              <a:t>Conclusions: </a:t>
            </a:r>
            <a:endParaRPr b="1" sz="1600">
              <a:solidFill>
                <a:schemeClr val="dk2"/>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lang="pt-PT" sz="1600">
                <a:solidFill>
                  <a:schemeClr val="dk2"/>
                </a:solidFill>
                <a:latin typeface="Times New Roman"/>
                <a:ea typeface="Times New Roman"/>
                <a:cs typeface="Times New Roman"/>
                <a:sym typeface="Times New Roman"/>
              </a:rPr>
              <a:t>Swimming is by far the most common activity associated with shark attacks, significantly surpassing all other activities.</a:t>
            </a:r>
            <a:endParaRPr sz="1600">
              <a:solidFill>
                <a:schemeClr val="dk2"/>
              </a:solidFill>
              <a:latin typeface="Times New Roman"/>
              <a:ea typeface="Times New Roman"/>
              <a:cs typeface="Times New Roman"/>
              <a:sym typeface="Times New Roman"/>
            </a:endParaRPr>
          </a:p>
        </p:txBody>
      </p:sp>
      <p:sp>
        <p:nvSpPr>
          <p:cNvPr id="104" name="Google Shape;104;p19"/>
          <p:cNvSpPr txBox="1"/>
          <p:nvPr/>
        </p:nvSpPr>
        <p:spPr>
          <a:xfrm>
            <a:off x="0" y="0"/>
            <a:ext cx="7524000" cy="59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2688">
                <a:solidFill>
                  <a:schemeClr val="dk1"/>
                </a:solidFill>
              </a:rPr>
              <a:t>Exploratory Data Analysis &amp; Results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311700" y="783625"/>
            <a:ext cx="8520600" cy="3759300"/>
          </a:xfrm>
          <a:prstGeom prst="rect">
            <a:avLst/>
          </a:prstGeom>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b="1" lang="pt-PT" sz="1600">
                <a:solidFill>
                  <a:srgbClr val="FF0000"/>
                </a:solidFill>
                <a:latin typeface="Times New Roman"/>
                <a:ea typeface="Times New Roman"/>
                <a:cs typeface="Times New Roman"/>
                <a:sym typeface="Times New Roman"/>
              </a:rPr>
              <a:t>Ngoc: </a:t>
            </a:r>
            <a:r>
              <a:rPr b="1" lang="pt-PT" sz="1600">
                <a:latin typeface="Times New Roman"/>
                <a:ea typeface="Times New Roman"/>
                <a:cs typeface="Times New Roman"/>
                <a:sym typeface="Times New Roman"/>
              </a:rPr>
              <a:t>Hypothesis 4 - </a:t>
            </a:r>
            <a:r>
              <a:rPr lang="pt-PT" sz="1600">
                <a:latin typeface="Times New Roman"/>
                <a:ea typeface="Times New Roman"/>
                <a:cs typeface="Times New Roman"/>
                <a:sym typeface="Times New Roman"/>
              </a:rPr>
              <a:t>If there is correlation between the type of species with the number of fatal cases - exploring whether the type of the shark can predict the fatality of the incident.</a:t>
            </a:r>
            <a:endParaRPr sz="1600">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sz="1600">
              <a:solidFill>
                <a:srgbClr val="008000"/>
              </a:solidFill>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None/>
            </a:pPr>
            <a:r>
              <a:rPr b="1" lang="pt-PT" sz="1600">
                <a:latin typeface="Times New Roman"/>
                <a:ea typeface="Times New Roman"/>
                <a:cs typeface="Times New Roman"/>
                <a:sym typeface="Times New Roman"/>
              </a:rPr>
              <a:t>Conclusion: </a:t>
            </a:r>
            <a:r>
              <a:rPr lang="pt-PT" sz="1600">
                <a:latin typeface="Times New Roman"/>
                <a:ea typeface="Times New Roman"/>
                <a:cs typeface="Times New Roman"/>
                <a:sym typeface="Times New Roman"/>
              </a:rPr>
              <a:t>Unable to find a correlation between the numbers of cases and the Shark species because of too many blank values in the Species column associated with Fatal cases (blank cells counts = 3 142 on 6 992 total cells).</a:t>
            </a:r>
            <a:endParaRPr sz="1600">
              <a:solidFill>
                <a:srgbClr val="008000"/>
              </a:solidFill>
              <a:highlight>
                <a:srgbClr val="F7F7F7"/>
              </a:highlight>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ct val="104761"/>
              <a:buFont typeface="Arial"/>
              <a:buNone/>
            </a:pPr>
            <a:r>
              <a:t/>
            </a:r>
            <a:endParaRPr sz="10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highlight>
                <a:srgbClr val="F7F7F7"/>
              </a:highlight>
              <a:latin typeface="Courier New"/>
              <a:ea typeface="Courier New"/>
              <a:cs typeface="Courier New"/>
              <a:sym typeface="Courier New"/>
            </a:endParaRPr>
          </a:p>
          <a:p>
            <a:pPr indent="0" lvl="0" marL="0" rtl="0" algn="ctr">
              <a:spcBef>
                <a:spcPts val="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ctr">
              <a:spcBef>
                <a:spcPts val="1200"/>
              </a:spcBef>
              <a:spcAft>
                <a:spcPts val="1200"/>
              </a:spcAft>
              <a:buClr>
                <a:schemeClr val="dk1"/>
              </a:buClr>
              <a:buSzPct val="68750"/>
              <a:buFont typeface="Arial"/>
              <a:buNone/>
            </a:pPr>
            <a:r>
              <a:rPr b="1" lang="pt-PT" sz="1600">
                <a:latin typeface="Times New Roman"/>
                <a:ea typeface="Times New Roman"/>
                <a:cs typeface="Times New Roman"/>
                <a:sym typeface="Times New Roman"/>
              </a:rPr>
              <a:t>Our lovely code:</a:t>
            </a:r>
            <a:r>
              <a:rPr lang="pt-PT" sz="1700">
                <a:solidFill>
                  <a:schemeClr val="dk1"/>
                </a:solidFill>
                <a:latin typeface="Times New Roman"/>
                <a:ea typeface="Times New Roman"/>
                <a:cs typeface="Times New Roman"/>
                <a:sym typeface="Times New Roman"/>
              </a:rPr>
              <a:t> </a:t>
            </a:r>
            <a:r>
              <a:rPr lang="pt-PT" sz="1700" u="sng">
                <a:solidFill>
                  <a:schemeClr val="hlink"/>
                </a:solidFill>
                <a:latin typeface="Times New Roman"/>
                <a:ea typeface="Times New Roman"/>
                <a:cs typeface="Times New Roman"/>
                <a:sym typeface="Times New Roman"/>
                <a:hlinkClick r:id="rId3"/>
              </a:rPr>
              <a:t>https://colab.research.google.com/drive/1RVfo3N8ofcH9Fle6k9idmBWGGe6AWpp4#scrollTo=e5VMdgwpLyZv </a:t>
            </a:r>
            <a:endParaRPr sz="1700">
              <a:latin typeface="Times New Roman"/>
              <a:ea typeface="Times New Roman"/>
              <a:cs typeface="Times New Roman"/>
              <a:sym typeface="Times New Roman"/>
            </a:endParaRPr>
          </a:p>
        </p:txBody>
      </p:sp>
      <p:sp>
        <p:nvSpPr>
          <p:cNvPr id="110" name="Google Shape;110;p20"/>
          <p:cNvSpPr txBox="1"/>
          <p:nvPr/>
        </p:nvSpPr>
        <p:spPr>
          <a:xfrm>
            <a:off x="0" y="0"/>
            <a:ext cx="7524000" cy="59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2688">
                <a:solidFill>
                  <a:schemeClr val="dk1"/>
                </a:solidFill>
              </a:rPr>
              <a:t>Exploratory Data Analysis &amp; 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0" y="0"/>
            <a:ext cx="9144001" cy="5143499"/>
          </a:xfrm>
          <a:prstGeom prst="rect">
            <a:avLst/>
          </a:prstGeom>
          <a:noFill/>
          <a:ln>
            <a:noFill/>
          </a:ln>
        </p:spPr>
      </p:pic>
      <p:sp>
        <p:nvSpPr>
          <p:cNvPr id="116" name="Google Shape;116;p21"/>
          <p:cNvSpPr txBox="1"/>
          <p:nvPr>
            <p:ph idx="1" type="body"/>
          </p:nvPr>
        </p:nvSpPr>
        <p:spPr>
          <a:xfrm>
            <a:off x="311700" y="217200"/>
            <a:ext cx="8520600" cy="49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b="1" sz="6000">
              <a:solidFill>
                <a:schemeClr val="dk1"/>
              </a:solidFill>
            </a:endParaRPr>
          </a:p>
          <a:p>
            <a:pPr indent="0" lvl="0" marL="0" rtl="0" algn="ctr">
              <a:spcBef>
                <a:spcPts val="1200"/>
              </a:spcBef>
              <a:spcAft>
                <a:spcPts val="0"/>
              </a:spcAft>
              <a:buNone/>
            </a:pPr>
            <a:r>
              <a:rPr b="1" lang="pt-PT" sz="6000">
                <a:solidFill>
                  <a:srgbClr val="FFFF00"/>
                </a:solidFill>
                <a:latin typeface="Times New Roman"/>
                <a:ea typeface="Times New Roman"/>
                <a:cs typeface="Times New Roman"/>
                <a:sym typeface="Times New Roman"/>
              </a:rPr>
              <a:t>THANK YOU!</a:t>
            </a:r>
            <a:endParaRPr b="1" sz="6000">
              <a:solidFill>
                <a:srgbClr val="FFFF00"/>
              </a:solidFill>
              <a:latin typeface="Times New Roman"/>
              <a:ea typeface="Times New Roman"/>
              <a:cs typeface="Times New Roman"/>
              <a:sym typeface="Times New Roman"/>
            </a:endParaRPr>
          </a:p>
          <a:p>
            <a:pPr indent="0" lvl="0" marL="0" rtl="0" algn="ctr">
              <a:spcBef>
                <a:spcPts val="1200"/>
              </a:spcBef>
              <a:spcAft>
                <a:spcPts val="0"/>
              </a:spcAft>
              <a:buNone/>
            </a:pPr>
            <a:r>
              <a:t/>
            </a:r>
            <a:endParaRPr>
              <a:solidFill>
                <a:schemeClr val="dk1"/>
              </a:solidFill>
            </a:endParaRPr>
          </a:p>
          <a:p>
            <a:pPr indent="0" lvl="0" marL="0" rtl="0" algn="ctr">
              <a:spcBef>
                <a:spcPts val="1200"/>
              </a:spcBef>
              <a:spcAft>
                <a:spcPts val="0"/>
              </a:spcAft>
              <a:buClr>
                <a:schemeClr val="dk1"/>
              </a:buClr>
              <a:buSzPts val="1100"/>
              <a:buFont typeface="Arial"/>
              <a:buNone/>
            </a:pPr>
            <a:r>
              <a:rPr b="1" lang="pt-PT">
                <a:solidFill>
                  <a:srgbClr val="FF0000"/>
                </a:solidFill>
                <a:latin typeface="Times New Roman"/>
                <a:ea typeface="Times New Roman"/>
                <a:cs typeface="Times New Roman"/>
                <a:sym typeface="Times New Roman"/>
              </a:rPr>
              <a:t>Shark Attacks JAWS Team: Iryna, Ngoc, Vera, Yorgos</a:t>
            </a:r>
            <a:endParaRPr b="1">
              <a:solidFill>
                <a:srgbClr val="FF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a:solidFill>
                <a:srgbClr val="FF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