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70" r:id="rId8"/>
    <p:sldId id="26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81"/>
  </p:normalViewPr>
  <p:slideViewPr>
    <p:cSldViewPr snapToGrid="0" snapToObjects="1">
      <p:cViewPr varScale="1">
        <p:scale>
          <a:sx n="76" d="100"/>
          <a:sy n="76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F054-BB57-2247-9F5B-F5E4210C00B2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04F1-5931-F149-BE39-94359494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F054-BB57-2247-9F5B-F5E4210C00B2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04F1-5931-F149-BE39-94359494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2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F054-BB57-2247-9F5B-F5E4210C00B2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04F1-5931-F149-BE39-94359494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2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F054-BB57-2247-9F5B-F5E4210C00B2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04F1-5931-F149-BE39-94359494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6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F054-BB57-2247-9F5B-F5E4210C00B2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04F1-5931-F149-BE39-94359494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6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F054-BB57-2247-9F5B-F5E4210C00B2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04F1-5931-F149-BE39-94359494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F054-BB57-2247-9F5B-F5E4210C00B2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04F1-5931-F149-BE39-94359494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9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F054-BB57-2247-9F5B-F5E4210C00B2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04F1-5931-F149-BE39-94359494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4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F054-BB57-2247-9F5B-F5E4210C00B2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04F1-5931-F149-BE39-94359494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4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F054-BB57-2247-9F5B-F5E4210C00B2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04F1-5931-F149-BE39-94359494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5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F054-BB57-2247-9F5B-F5E4210C00B2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04F1-5931-F149-BE39-94359494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0F054-BB57-2247-9F5B-F5E4210C00B2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804F1-5931-F149-BE39-94359494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3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jpg"/><Relationship Id="rId11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issco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" r="31"/>
          <a:stretch/>
        </p:blipFill>
        <p:spPr bwMode="auto">
          <a:xfrm>
            <a:off x="624979" y="5060020"/>
            <a:ext cx="1802459" cy="110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FL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600" y="5231029"/>
            <a:ext cx="1589611" cy="76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24978" y="503583"/>
            <a:ext cx="73506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Helvetica" charset="0"/>
                <a:ea typeface="Helvetica" charset="0"/>
                <a:cs typeface="Helvetica" charset="0"/>
              </a:rPr>
              <a:t>Georgios Kyritsis</a:t>
            </a:r>
          </a:p>
          <a:p>
            <a:endParaRPr lang="en-US" sz="36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600" b="1" dirty="0" smtClean="0">
                <a:latin typeface="Helvetica" charset="0"/>
                <a:ea typeface="Helvetica" charset="0"/>
                <a:cs typeface="Helvetica" charset="0"/>
              </a:rPr>
              <a:t>Personality Insights from a Joint</a:t>
            </a:r>
          </a:p>
          <a:p>
            <a:r>
              <a:rPr lang="en-US" sz="3600" b="1" dirty="0" smtClean="0">
                <a:latin typeface="Helvetica" charset="0"/>
                <a:ea typeface="Helvetica" charset="0"/>
                <a:cs typeface="Helvetica" charset="0"/>
              </a:rPr>
              <a:t>Text and Image Model</a:t>
            </a:r>
            <a:endParaRPr lang="en-US" sz="36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8635" y="3328970"/>
            <a:ext cx="41479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Supervisors:</a:t>
            </a:r>
          </a:p>
          <a:p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Prof. Boi Faltings</a:t>
            </a:r>
          </a:p>
          <a:p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Dr. Claudiu Musat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57082" y="5381827"/>
            <a:ext cx="3361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Helvetica" charset="0"/>
                <a:ea typeface="Helvetica" charset="0"/>
                <a:cs typeface="Helvetica" charset="0"/>
              </a:rPr>
              <a:t>Lausanne, 12.12.2017</a:t>
            </a:r>
            <a:endParaRPr lang="en-US" sz="24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riangle 14"/>
          <p:cNvSpPr/>
          <p:nvPr/>
        </p:nvSpPr>
        <p:spPr>
          <a:xfrm rot="16200000">
            <a:off x="6654800" y="1320797"/>
            <a:ext cx="6858002" cy="4216400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6134" y="84666"/>
            <a:ext cx="623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Personality Insights from a Joint Text and Image Model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050" name="Picture 2" descr="PFL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4" y="82378"/>
            <a:ext cx="931333" cy="44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issco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1" y="0"/>
            <a:ext cx="1015999" cy="62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253067" y="529566"/>
            <a:ext cx="99568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8534" y="6448624"/>
            <a:ext cx="11954933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8534" y="6516357"/>
            <a:ext cx="1845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Helvetica" charset="0"/>
                <a:ea typeface="Helvetica" charset="0"/>
                <a:cs typeface="Helvetica" charset="0"/>
              </a:rPr>
              <a:t>Georgios Kyritsis</a:t>
            </a:r>
            <a:endParaRPr lang="en-US" sz="14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89734" y="6516356"/>
            <a:ext cx="1083733" cy="31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Helvetica" charset="0"/>
                <a:ea typeface="Helvetica" charset="0"/>
                <a:cs typeface="Helvetica" charset="0"/>
              </a:rPr>
              <a:t>12.12.2017</a:t>
            </a:r>
            <a:endParaRPr lang="en-US" sz="14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1067" y="9144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Introduction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4199" y="1959801"/>
            <a:ext cx="10930467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Helvetica" charset="0"/>
                <a:ea typeface="Helvetica" charset="0"/>
                <a:cs typeface="Helvetica" charset="0"/>
              </a:rPr>
              <a:t>Emotion Detection from Images</a:t>
            </a:r>
          </a:p>
          <a:p>
            <a:pPr marL="342900" lvl="0" indent="-342900">
              <a:buFont typeface="Arial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Implement the latest methods to detect and categorize the base emotional state of the people in an image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lvl="0"/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lvl="0"/>
            <a:r>
              <a:rPr lang="en-US" sz="2400" b="1" dirty="0" smtClean="0">
                <a:latin typeface="Helvetica" charset="0"/>
                <a:ea typeface="Helvetica" charset="0"/>
                <a:cs typeface="Helvetica" charset="0"/>
              </a:rPr>
              <a:t>8 Basic emotions: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Neutral, Happy, Angry, Sad, Fear, Surprise, Disgust, Contempt</a:t>
            </a:r>
          </a:p>
          <a:p>
            <a:pPr lvl="0"/>
            <a:endParaRPr lang="en-US" sz="2000" dirty="0" smtClean="0">
              <a:solidFill>
                <a:srgbClr val="001155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0"/>
            <a:endParaRPr lang="en-US" sz="2000" dirty="0">
              <a:solidFill>
                <a:srgbClr val="001155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5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6134" y="84666"/>
            <a:ext cx="623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Personality Insights from a Joint Text and Image Model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050" name="Picture 2" descr="PFL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4" y="82378"/>
            <a:ext cx="931333" cy="44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issco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1" y="0"/>
            <a:ext cx="1015999" cy="62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253067" y="529566"/>
            <a:ext cx="99568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8534" y="6448624"/>
            <a:ext cx="11954933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8534" y="6516357"/>
            <a:ext cx="1845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Helvetica" charset="0"/>
                <a:ea typeface="Helvetica" charset="0"/>
                <a:cs typeface="Helvetica" charset="0"/>
              </a:rPr>
              <a:t>Georgios Kyritsis</a:t>
            </a:r>
            <a:endParaRPr lang="en-US" sz="14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89734" y="6516356"/>
            <a:ext cx="1083733" cy="31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Helvetica" charset="0"/>
                <a:ea typeface="Helvetica" charset="0"/>
                <a:cs typeface="Helvetica" charset="0"/>
              </a:rPr>
              <a:t>12.12.2017</a:t>
            </a:r>
            <a:endParaRPr lang="en-US" sz="14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1067" y="91440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Helvetica" charset="0"/>
                <a:ea typeface="Helvetica" charset="0"/>
                <a:cs typeface="Helvetica" charset="0"/>
              </a:rPr>
              <a:t>Datasets</a:t>
            </a:r>
            <a:endParaRPr lang="en-US" sz="3200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67" y="3446008"/>
            <a:ext cx="812800" cy="812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3" y="4621118"/>
            <a:ext cx="812800" cy="81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3" y="3446008"/>
            <a:ext cx="812800" cy="812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67" y="4652202"/>
            <a:ext cx="812800" cy="812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1067" y="1764560"/>
            <a:ext cx="54525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Helvetica" charset="0"/>
                <a:ea typeface="Helvetica" charset="0"/>
                <a:cs typeface="Helvetica" charset="0"/>
              </a:rPr>
              <a:t>35K+ images annotated with 8 emotions:</a:t>
            </a:r>
          </a:p>
          <a:p>
            <a:r>
              <a:rPr lang="en-US" sz="2400" b="1" dirty="0" smtClean="0">
                <a:latin typeface="Helvetica" charset="0"/>
                <a:ea typeface="Helvetica" charset="0"/>
                <a:cs typeface="Helvetica" charset="0"/>
              </a:rPr>
              <a:t>Neutral, Happy, Angry, Sad, Fear, Surprise, Disgust, Contempt</a:t>
            </a:r>
            <a:endParaRPr lang="en-US" sz="24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20934" y="2133891"/>
            <a:ext cx="5452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Helvetica" charset="0"/>
                <a:ea typeface="Helvetica" charset="0"/>
                <a:cs typeface="Helvetica" charset="0"/>
              </a:rPr>
              <a:t>IMDB </a:t>
            </a:r>
            <a:r>
              <a:rPr lang="en-US" sz="2400" b="1" dirty="0">
                <a:latin typeface="Helvetica" charset="0"/>
                <a:ea typeface="Helvetica" charset="0"/>
                <a:cs typeface="Helvetica" charset="0"/>
              </a:rPr>
              <a:t>-</a:t>
            </a:r>
            <a:r>
              <a:rPr lang="en-US" sz="2400" b="1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400" b="1" dirty="0" smtClean="0">
                <a:latin typeface="Helvetica" charset="0"/>
                <a:ea typeface="Helvetica" charset="0"/>
                <a:cs typeface="Helvetica" charset="0"/>
              </a:rPr>
              <a:t>WIKI - 500K+ images annotated with gender and age: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534" y="3446008"/>
            <a:ext cx="829734" cy="8263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1" y="3446008"/>
            <a:ext cx="828521" cy="8263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534" y="4542316"/>
            <a:ext cx="829734" cy="82973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1" y="4536451"/>
            <a:ext cx="828521" cy="82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1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6134" y="84666"/>
            <a:ext cx="623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Personality Insights from a Joint Text and Image Model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050" name="Picture 2" descr="PFL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4" y="82378"/>
            <a:ext cx="931333" cy="44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issco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1" y="0"/>
            <a:ext cx="1015999" cy="62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253067" y="529566"/>
            <a:ext cx="99568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8534" y="6448624"/>
            <a:ext cx="11954933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8534" y="6516357"/>
            <a:ext cx="1845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Helvetica" charset="0"/>
                <a:ea typeface="Helvetica" charset="0"/>
                <a:cs typeface="Helvetica" charset="0"/>
              </a:rPr>
              <a:t>Georgios Kyritsis</a:t>
            </a:r>
            <a:endParaRPr lang="en-US" sz="14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89734" y="6516356"/>
            <a:ext cx="1083733" cy="31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Helvetica" charset="0"/>
                <a:ea typeface="Helvetica" charset="0"/>
                <a:cs typeface="Helvetica" charset="0"/>
              </a:rPr>
              <a:t>12.12.2017</a:t>
            </a:r>
            <a:endParaRPr lang="en-US" sz="14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1067" y="728135"/>
            <a:ext cx="33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Helvetica" charset="0"/>
                <a:ea typeface="Helvetica" charset="0"/>
                <a:cs typeface="Helvetica" charset="0"/>
              </a:rPr>
              <a:t>CNN Architectures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267" y="1539219"/>
            <a:ext cx="7538875" cy="20870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437" y="3588556"/>
            <a:ext cx="8718319" cy="246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6134" y="84666"/>
            <a:ext cx="623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Personality Insights from a Joint Text and Image Model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050" name="Picture 2" descr="PFL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4" y="82378"/>
            <a:ext cx="931333" cy="44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issco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1" y="0"/>
            <a:ext cx="1015999" cy="62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253067" y="529566"/>
            <a:ext cx="99568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8534" y="6448624"/>
            <a:ext cx="11954933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8534" y="6516357"/>
            <a:ext cx="1845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Helvetica" charset="0"/>
                <a:ea typeface="Helvetica" charset="0"/>
                <a:cs typeface="Helvetica" charset="0"/>
              </a:rPr>
              <a:t>Georgios Kyritsis</a:t>
            </a:r>
            <a:endParaRPr lang="en-US" sz="14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89734" y="6516356"/>
            <a:ext cx="1083733" cy="31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Helvetica" charset="0"/>
                <a:ea typeface="Helvetica" charset="0"/>
                <a:cs typeface="Helvetica" charset="0"/>
              </a:rPr>
              <a:t>12.12.2017</a:t>
            </a:r>
            <a:endParaRPr lang="en-US" sz="14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4200" y="746117"/>
            <a:ext cx="741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Architecture with state-of-the-art accuracy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16200000">
            <a:off x="-633107" y="2775667"/>
            <a:ext cx="2824078" cy="4233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Image 64,64,1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 rot="16200000">
            <a:off x="-201309" y="2761829"/>
            <a:ext cx="2824078" cy="423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Conv3, 64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 rot="16200000">
            <a:off x="238961" y="2761829"/>
            <a:ext cx="2824078" cy="423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Conv3, 64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 rot="16200000">
            <a:off x="679234" y="2775666"/>
            <a:ext cx="2824078" cy="4233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Helvetica" charset="0"/>
                <a:ea typeface="Helvetica" charset="0"/>
                <a:cs typeface="Helvetica" charset="0"/>
              </a:rPr>
              <a:t>Max Pooling 2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 rot="16200000">
            <a:off x="1094097" y="2767199"/>
            <a:ext cx="2841012" cy="4233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Dropout 0.25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 rot="16200000">
            <a:off x="1542838" y="2761829"/>
            <a:ext cx="2824078" cy="423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Conv3</a:t>
            </a:r>
            <a:r>
              <a:rPr lang="en-US" sz="2400" smtClean="0">
                <a:latin typeface="Helvetica" charset="0"/>
                <a:ea typeface="Helvetica" charset="0"/>
                <a:cs typeface="Helvetica" charset="0"/>
              </a:rPr>
              <a:t>, 128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 rot="16200000">
            <a:off x="1966178" y="2761828"/>
            <a:ext cx="2824078" cy="423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Conv3</a:t>
            </a:r>
            <a:r>
              <a:rPr lang="en-US" sz="2400" smtClean="0">
                <a:latin typeface="Helvetica" charset="0"/>
                <a:ea typeface="Helvetica" charset="0"/>
                <a:cs typeface="Helvetica" charset="0"/>
              </a:rPr>
              <a:t>, 128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 rot="16200000">
            <a:off x="2406445" y="2761828"/>
            <a:ext cx="2824078" cy="4233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Helvetica" charset="0"/>
                <a:ea typeface="Helvetica" charset="0"/>
                <a:cs typeface="Helvetica" charset="0"/>
              </a:rPr>
              <a:t>Max Pooling 2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 rot="16200000">
            <a:off x="2829765" y="2765649"/>
            <a:ext cx="2824078" cy="4233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Dropout 0.25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 rot="16200000">
            <a:off x="3270039" y="2761828"/>
            <a:ext cx="2824078" cy="423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Conv3</a:t>
            </a:r>
            <a:r>
              <a:rPr lang="en-US" sz="2400" smtClean="0">
                <a:latin typeface="Helvetica" charset="0"/>
                <a:ea typeface="Helvetica" charset="0"/>
                <a:cs typeface="Helvetica" charset="0"/>
              </a:rPr>
              <a:t>, 256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 rot="16200000">
            <a:off x="3710311" y="2775666"/>
            <a:ext cx="2824078" cy="423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Conv3, 256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 rot="16200000">
            <a:off x="4150577" y="2775666"/>
            <a:ext cx="2824078" cy="423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Conv3</a:t>
            </a:r>
            <a:r>
              <a:rPr lang="en-US" sz="2400" smtClean="0">
                <a:latin typeface="Helvetica" charset="0"/>
                <a:ea typeface="Helvetica" charset="0"/>
                <a:cs typeface="Helvetica" charset="0"/>
              </a:rPr>
              <a:t>, 256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 rot="16200000">
            <a:off x="4590847" y="2775666"/>
            <a:ext cx="2824078" cy="4233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Helvetica" charset="0"/>
                <a:ea typeface="Helvetica" charset="0"/>
                <a:cs typeface="Helvetica" charset="0"/>
              </a:rPr>
              <a:t>Max Pooling 2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 rot="16200000">
            <a:off x="5004165" y="2765650"/>
            <a:ext cx="2844110" cy="4233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Dropout 0.25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 rot="16200000">
            <a:off x="5454451" y="2761829"/>
            <a:ext cx="2824078" cy="423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Conv3</a:t>
            </a:r>
            <a:r>
              <a:rPr lang="en-US" sz="2400" smtClean="0">
                <a:latin typeface="Helvetica" charset="0"/>
                <a:ea typeface="Helvetica" charset="0"/>
                <a:cs typeface="Helvetica" charset="0"/>
              </a:rPr>
              <a:t>, 256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 rot="16200000">
            <a:off x="5894713" y="2761828"/>
            <a:ext cx="2824078" cy="423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Conv3</a:t>
            </a:r>
            <a:r>
              <a:rPr lang="en-US" sz="2400" smtClean="0">
                <a:latin typeface="Helvetica" charset="0"/>
                <a:ea typeface="Helvetica" charset="0"/>
                <a:cs typeface="Helvetica" charset="0"/>
              </a:rPr>
              <a:t>, 256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 rot="16200000">
            <a:off x="6318043" y="2761827"/>
            <a:ext cx="2824078" cy="423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Conv3</a:t>
            </a:r>
            <a:r>
              <a:rPr lang="en-US" sz="2400" smtClean="0">
                <a:latin typeface="Helvetica" charset="0"/>
                <a:ea typeface="Helvetica" charset="0"/>
                <a:cs typeface="Helvetica" charset="0"/>
              </a:rPr>
              <a:t>, 256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 rot="16200000">
            <a:off x="6758305" y="2761826"/>
            <a:ext cx="2824078" cy="4233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Helvetica" charset="0"/>
                <a:ea typeface="Helvetica" charset="0"/>
                <a:cs typeface="Helvetica" charset="0"/>
              </a:rPr>
              <a:t>Max Pooling 2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 rot="16200000">
            <a:off x="7181642" y="2758731"/>
            <a:ext cx="2824078" cy="4233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Dropout 0.25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 rot="16200000">
            <a:off x="7621904" y="2778765"/>
            <a:ext cx="2824078" cy="4233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FC 1024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8045230" y="2775667"/>
            <a:ext cx="2824078" cy="4233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Dropout 0.5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 rot="16200000">
            <a:off x="8468557" y="2755636"/>
            <a:ext cx="2824078" cy="4233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FC 1024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 rot="16200000">
            <a:off x="8891893" y="2775666"/>
            <a:ext cx="2824078" cy="4233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Dropout 0.5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 rot="16200000">
            <a:off x="9332151" y="2755636"/>
            <a:ext cx="2824078" cy="4233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FC 8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 rot="16200000">
            <a:off x="9772424" y="2755635"/>
            <a:ext cx="2824078" cy="4233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Softmax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 rot="16200000">
            <a:off x="10322758" y="2628629"/>
            <a:ext cx="2824078" cy="6773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8 emotions</a:t>
            </a:r>
          </a:p>
          <a:p>
            <a:pPr algn="ctr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Probabilities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1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6134" y="84666"/>
            <a:ext cx="623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Personality Insights from a Joint Text and Image Model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050" name="Picture 2" descr="PFL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4" y="82378"/>
            <a:ext cx="931333" cy="44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issco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1" y="0"/>
            <a:ext cx="1015999" cy="62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253067" y="529566"/>
            <a:ext cx="99568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8534" y="6448624"/>
            <a:ext cx="11954933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8534" y="6516357"/>
            <a:ext cx="1845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Helvetica" charset="0"/>
                <a:ea typeface="Helvetica" charset="0"/>
                <a:cs typeface="Helvetica" charset="0"/>
              </a:rPr>
              <a:t>Georgios Kyritsis</a:t>
            </a:r>
            <a:endParaRPr lang="en-US" sz="14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89734" y="6516356"/>
            <a:ext cx="1083733" cy="31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Helvetica" charset="0"/>
                <a:ea typeface="Helvetica" charset="0"/>
                <a:cs typeface="Helvetica" charset="0"/>
              </a:rPr>
              <a:t>12.12.2017</a:t>
            </a:r>
            <a:endParaRPr lang="en-US" sz="14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1066" y="948267"/>
            <a:ext cx="3403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Helvetica" charset="0"/>
                <a:ea typeface="Helvetica" charset="0"/>
                <a:cs typeface="Helvetica" charset="0"/>
              </a:rPr>
              <a:t>Multi-task learning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16200000">
            <a:off x="372318" y="2752678"/>
            <a:ext cx="2824078" cy="42333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Image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 rot="16200000">
            <a:off x="1737565" y="2765371"/>
            <a:ext cx="2824078" cy="42333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16200000">
            <a:off x="3102812" y="2772212"/>
            <a:ext cx="2824078" cy="42333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 rot="16200000">
            <a:off x="4468060" y="2775610"/>
            <a:ext cx="2824078" cy="42333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25282" y="5390493"/>
            <a:ext cx="230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Helvetica" charset="0"/>
                <a:ea typeface="Helvetica" charset="0"/>
                <a:cs typeface="Helvetica" charset="0"/>
              </a:rPr>
              <a:t>Shared Layers</a:t>
            </a:r>
            <a:endParaRPr lang="en-US" sz="24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" name="Left Brace 15"/>
          <p:cNvSpPr/>
          <p:nvPr/>
        </p:nvSpPr>
        <p:spPr>
          <a:xfrm rot="16200000">
            <a:off x="4174066" y="3092892"/>
            <a:ext cx="609599" cy="3708402"/>
          </a:xfrm>
          <a:prstGeom prst="leftBrace">
            <a:avLst>
              <a:gd name="adj1" fmla="val 8333"/>
              <a:gd name="adj2" fmla="val 490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16200000">
            <a:off x="7112580" y="1162573"/>
            <a:ext cx="1336577" cy="42333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 rot="16200000">
            <a:off x="7112580" y="2755277"/>
            <a:ext cx="1336577" cy="42333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 rot="16200000">
            <a:off x="7127396" y="4387717"/>
            <a:ext cx="1336577" cy="42333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 rot="16200000">
            <a:off x="8492644" y="1146504"/>
            <a:ext cx="1336577" cy="42333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Age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 rot="16200000">
            <a:off x="8492644" y="2768071"/>
            <a:ext cx="1336577" cy="42333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Gender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 rot="16200000">
            <a:off x="8426954" y="4405289"/>
            <a:ext cx="1467958" cy="42333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Emotion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31" name="Straight Arrow Connector 30"/>
          <p:cNvCxnSpPr>
            <a:stCxn id="23" idx="2"/>
            <a:endCxn id="32" idx="0"/>
          </p:cNvCxnSpPr>
          <p:nvPr/>
        </p:nvCxnSpPr>
        <p:spPr>
          <a:xfrm flipV="1">
            <a:off x="7992535" y="1358170"/>
            <a:ext cx="956731" cy="16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Straight Arrow Connector 2048"/>
          <p:cNvCxnSpPr>
            <a:stCxn id="24" idx="2"/>
            <a:endCxn id="33" idx="0"/>
          </p:cNvCxnSpPr>
          <p:nvPr/>
        </p:nvCxnSpPr>
        <p:spPr>
          <a:xfrm>
            <a:off x="7992535" y="2966943"/>
            <a:ext cx="956731" cy="1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Arrow Connector 2054"/>
          <p:cNvCxnSpPr>
            <a:stCxn id="25" idx="2"/>
            <a:endCxn id="34" idx="0"/>
          </p:cNvCxnSpPr>
          <p:nvPr/>
        </p:nvCxnSpPr>
        <p:spPr>
          <a:xfrm>
            <a:off x="8007351" y="4599383"/>
            <a:ext cx="941916" cy="1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2"/>
            <a:endCxn id="13" idx="0"/>
          </p:cNvCxnSpPr>
          <p:nvPr/>
        </p:nvCxnSpPr>
        <p:spPr>
          <a:xfrm>
            <a:off x="1996024" y="2964345"/>
            <a:ext cx="941914" cy="1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2"/>
            <a:endCxn id="14" idx="0"/>
          </p:cNvCxnSpPr>
          <p:nvPr/>
        </p:nvCxnSpPr>
        <p:spPr>
          <a:xfrm>
            <a:off x="3361271" y="2977038"/>
            <a:ext cx="941914" cy="6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2"/>
            <a:endCxn id="15" idx="0"/>
          </p:cNvCxnSpPr>
          <p:nvPr/>
        </p:nvCxnSpPr>
        <p:spPr>
          <a:xfrm>
            <a:off x="4726518" y="2983879"/>
            <a:ext cx="941915" cy="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2"/>
            <a:endCxn id="24" idx="0"/>
          </p:cNvCxnSpPr>
          <p:nvPr/>
        </p:nvCxnSpPr>
        <p:spPr>
          <a:xfrm flipV="1">
            <a:off x="6091766" y="2966943"/>
            <a:ext cx="1477436" cy="20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2"/>
          </p:cNvCxnSpPr>
          <p:nvPr/>
        </p:nvCxnSpPr>
        <p:spPr>
          <a:xfrm flipV="1">
            <a:off x="6091766" y="1132820"/>
            <a:ext cx="1492252" cy="185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5" idx="2"/>
            <a:endCxn id="25" idx="0"/>
          </p:cNvCxnSpPr>
          <p:nvPr/>
        </p:nvCxnSpPr>
        <p:spPr>
          <a:xfrm>
            <a:off x="6091766" y="2987277"/>
            <a:ext cx="1492252" cy="161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Left Brace 82"/>
          <p:cNvSpPr/>
          <p:nvPr/>
        </p:nvSpPr>
        <p:spPr>
          <a:xfrm rot="16200000">
            <a:off x="8166101" y="4355350"/>
            <a:ext cx="609599" cy="2281768"/>
          </a:xfrm>
          <a:prstGeom prst="leftBrace">
            <a:avLst>
              <a:gd name="adj1" fmla="val 8333"/>
              <a:gd name="adj2" fmla="val 490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889752" y="5848359"/>
            <a:ext cx="3177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Helvetica" charset="0"/>
                <a:ea typeface="Helvetica" charset="0"/>
                <a:cs typeface="Helvetica" charset="0"/>
              </a:rPr>
              <a:t>Task-specific layers</a:t>
            </a:r>
            <a:endParaRPr lang="en-US" sz="2400" b="1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21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6134" y="84666"/>
            <a:ext cx="623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Personality Insights from a Joint Text and Image Model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050" name="Picture 2" descr="PFL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4" y="82378"/>
            <a:ext cx="931333" cy="44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issco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1" y="0"/>
            <a:ext cx="1015999" cy="62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253067" y="529566"/>
            <a:ext cx="99568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8534" y="6448624"/>
            <a:ext cx="11954933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8534" y="6516357"/>
            <a:ext cx="1845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Helvetica" charset="0"/>
                <a:ea typeface="Helvetica" charset="0"/>
                <a:cs typeface="Helvetica" charset="0"/>
              </a:rPr>
              <a:t>Georgios Kyritsis</a:t>
            </a:r>
            <a:endParaRPr lang="en-US" sz="14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89734" y="6516356"/>
            <a:ext cx="1083733" cy="31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Helvetica" charset="0"/>
                <a:ea typeface="Helvetica" charset="0"/>
                <a:cs typeface="Helvetica" charset="0"/>
              </a:rPr>
              <a:t>12.12.2017</a:t>
            </a:r>
            <a:endParaRPr lang="en-US" sz="14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4200" y="746117"/>
            <a:ext cx="741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Architecture with better accuracy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16200000">
            <a:off x="-355336" y="2073421"/>
            <a:ext cx="1896038" cy="4233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Image 64,64,1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 rot="16200000">
            <a:off x="84929" y="2073420"/>
            <a:ext cx="1896039" cy="423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2X Conv3, 64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 rot="16200000">
            <a:off x="533655" y="2073418"/>
            <a:ext cx="1896042" cy="4233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Max Pooling 2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 rot="16200000">
            <a:off x="973918" y="2073416"/>
            <a:ext cx="1896042" cy="4233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Dropout 0.25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 rot="16200000">
            <a:off x="1405566" y="2082028"/>
            <a:ext cx="1913268" cy="423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latin typeface="Helvetica" charset="0"/>
                <a:ea typeface="Helvetica" charset="0"/>
                <a:cs typeface="Helvetica" charset="0"/>
              </a:rPr>
              <a:t>2X Conv3</a:t>
            </a: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, 128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 rot="16200000">
            <a:off x="2736539" y="2088799"/>
            <a:ext cx="1926811" cy="423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latin typeface="Helvetica" charset="0"/>
                <a:ea typeface="Helvetica" charset="0"/>
                <a:cs typeface="Helvetica" charset="0"/>
              </a:rPr>
              <a:t>3X Conv3</a:t>
            </a: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, 256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 rot="16200000">
            <a:off x="4065803" y="2083723"/>
            <a:ext cx="1909876" cy="423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latin typeface="Helvetica" charset="0"/>
                <a:ea typeface="Helvetica" charset="0"/>
                <a:cs typeface="Helvetica" charset="0"/>
              </a:rPr>
              <a:t>3X Conv3</a:t>
            </a: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, 256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 rot="16200000">
            <a:off x="5386124" y="2082965"/>
            <a:ext cx="1876939" cy="4233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FC 1024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5810451" y="2097800"/>
            <a:ext cx="1908808" cy="4233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Dropout 0.5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 rot="16200000">
            <a:off x="6265709" y="2082026"/>
            <a:ext cx="1878815" cy="4233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FC 1024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 rot="16200000">
            <a:off x="6694416" y="2101233"/>
            <a:ext cx="1901942" cy="4233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Dropout 0.5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 rot="16200000">
            <a:off x="7150055" y="2085846"/>
            <a:ext cx="1871172" cy="4233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FC 8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 rot="16200000">
            <a:off x="7590321" y="2085845"/>
            <a:ext cx="1871173" cy="4233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Softmax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 rot="16200000">
            <a:off x="8136694" y="1954858"/>
            <a:ext cx="1896039" cy="6604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latin typeface="Helvetica" charset="0"/>
                <a:ea typeface="Helvetica" charset="0"/>
                <a:cs typeface="Helvetica" charset="0"/>
              </a:rPr>
              <a:t>Emotion Probabilities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 rot="16200000">
            <a:off x="1871406" y="2073416"/>
            <a:ext cx="1896042" cy="4233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Max Pooling 2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 rot="16200000">
            <a:off x="2303045" y="2082028"/>
            <a:ext cx="1913267" cy="4233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Dropout 0.25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 rot="16200000">
            <a:off x="3192182" y="2090641"/>
            <a:ext cx="1896042" cy="4233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Max Pooling 2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 rot="16200000">
            <a:off x="3623829" y="2082028"/>
            <a:ext cx="1913267" cy="4233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Dropout 0.25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 rot="16200000">
            <a:off x="4512981" y="2073414"/>
            <a:ext cx="1896042" cy="4233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Max Pooling 2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 rot="16200000">
            <a:off x="4944630" y="2082028"/>
            <a:ext cx="1913267" cy="4233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Dropout 0.25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0" name="Straight Connector 19"/>
          <p:cNvCxnSpPr>
            <a:stCxn id="36" idx="0"/>
          </p:cNvCxnSpPr>
          <p:nvPr/>
        </p:nvCxnSpPr>
        <p:spPr>
          <a:xfrm flipH="1">
            <a:off x="4809074" y="2295390"/>
            <a:ext cx="1" cy="1180020"/>
          </a:xfrm>
          <a:prstGeom prst="line">
            <a:avLst/>
          </a:prstGeom>
          <a:ln w="5080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2345280" y="3475410"/>
            <a:ext cx="2446849" cy="0"/>
          </a:xfrm>
          <a:prstGeom prst="line">
            <a:avLst/>
          </a:prstGeom>
          <a:ln w="5080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362174" y="3477779"/>
            <a:ext cx="1" cy="1179148"/>
          </a:xfrm>
          <a:prstGeom prst="line">
            <a:avLst/>
          </a:prstGeom>
          <a:ln w="5080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5" name="Straight Arrow Connector 2054"/>
          <p:cNvCxnSpPr/>
          <p:nvPr/>
        </p:nvCxnSpPr>
        <p:spPr>
          <a:xfrm>
            <a:off x="2362174" y="4656927"/>
            <a:ext cx="880525" cy="1693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 rot="16200000">
            <a:off x="2499429" y="4471859"/>
            <a:ext cx="1909876" cy="423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3X Conv3, 512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 rot="16200000">
            <a:off x="2929680" y="4462195"/>
            <a:ext cx="1896042" cy="4233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Max Pooling 2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 rot="16200000">
            <a:off x="3353125" y="4462018"/>
            <a:ext cx="1929557" cy="4233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Dropout 0.25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 rot="16200000">
            <a:off x="3803168" y="4455278"/>
            <a:ext cx="1909876" cy="423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3X Conv3, 512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 rot="16200000">
            <a:off x="4250288" y="4462195"/>
            <a:ext cx="1896042" cy="4233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Max Pooling 2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 rot="16200000">
            <a:off x="4674014" y="4445260"/>
            <a:ext cx="1929557" cy="4233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Dropout 0.25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816553" y="4059842"/>
            <a:ext cx="1600231" cy="56806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816427" y="4640447"/>
            <a:ext cx="1600357" cy="78343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 rot="16200000">
            <a:off x="7215700" y="3698726"/>
            <a:ext cx="1164121" cy="6942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FC 1024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 rot="16200000">
            <a:off x="7886988" y="3704742"/>
            <a:ext cx="1210075" cy="6942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Dropout 0.5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 rot="16200000">
            <a:off x="7878258" y="5090918"/>
            <a:ext cx="1210075" cy="6942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Dropout 0.5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 rot="16200000">
            <a:off x="7181829" y="5090946"/>
            <a:ext cx="1164121" cy="6942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FC 1024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 rot="16200000">
            <a:off x="8638088" y="3698726"/>
            <a:ext cx="1164121" cy="6942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FC 1024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 rot="16200000">
            <a:off x="8638088" y="5090945"/>
            <a:ext cx="1164121" cy="6942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FC 1024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 rot="16200000">
            <a:off x="9343160" y="3704742"/>
            <a:ext cx="1210075" cy="6942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Dropout 0.5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 rot="16200000">
            <a:off x="9351965" y="5093734"/>
            <a:ext cx="1210075" cy="6942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Dropout 0.5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 rot="16200000">
            <a:off x="10094186" y="3712723"/>
            <a:ext cx="1164121" cy="6942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FC 2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 rot="16200000">
            <a:off x="10111740" y="5121524"/>
            <a:ext cx="1164121" cy="6942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FC 1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 rot="16200000">
            <a:off x="10688386" y="3864154"/>
            <a:ext cx="1196080" cy="4233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Softmax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 rot="16200000">
            <a:off x="11221516" y="3788133"/>
            <a:ext cx="1196081" cy="5753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Gender</a:t>
            </a:r>
          </a:p>
          <a:p>
            <a:pPr algn="ctr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Prob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 rot="16200000">
            <a:off x="10773788" y="5123134"/>
            <a:ext cx="1194699" cy="6604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latin typeface="Helvetica" charset="0"/>
                <a:ea typeface="Helvetica" charset="0"/>
                <a:cs typeface="Helvetica" charset="0"/>
              </a:rPr>
              <a:t>Age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6134" y="84666"/>
            <a:ext cx="623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Personality Insights from a Joint Text and Image Model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050" name="Picture 2" descr="PFL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4" y="82378"/>
            <a:ext cx="931333" cy="44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issco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1" y="0"/>
            <a:ext cx="1015999" cy="62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253067" y="529566"/>
            <a:ext cx="99568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8534" y="6448624"/>
            <a:ext cx="11954933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8534" y="6516357"/>
            <a:ext cx="1845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Helvetica" charset="0"/>
                <a:ea typeface="Helvetica" charset="0"/>
                <a:cs typeface="Helvetica" charset="0"/>
              </a:rPr>
              <a:t>Georgios Kyritsis</a:t>
            </a:r>
            <a:endParaRPr lang="en-US" sz="14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89734" y="6516356"/>
            <a:ext cx="1083733" cy="31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Helvetica" charset="0"/>
                <a:ea typeface="Helvetica" charset="0"/>
                <a:cs typeface="Helvetica" charset="0"/>
              </a:rPr>
              <a:t>12.12.2017</a:t>
            </a:r>
            <a:endParaRPr lang="en-US" sz="14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1066" y="948267"/>
            <a:ext cx="2015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Helvetica" charset="0"/>
                <a:ea typeface="Helvetica" charset="0"/>
                <a:cs typeface="Helvetica" charset="0"/>
              </a:rPr>
              <a:t>Next steps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8933" y="1862667"/>
            <a:ext cx="102108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Increase the accuracy for emotion detection by using different architectures and datasets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Experiment with CapsNets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Build a personality mining system from Joint Text and Image data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93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6134" y="84666"/>
            <a:ext cx="623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Personality Insights from a Joint Text and Image Model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050" name="Picture 2" descr="PFL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4" y="82378"/>
            <a:ext cx="931333" cy="44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issco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1" y="0"/>
            <a:ext cx="1015999" cy="62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253067" y="529566"/>
            <a:ext cx="99568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8534" y="6448624"/>
            <a:ext cx="11954933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8534" y="6516357"/>
            <a:ext cx="1845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Helvetica" charset="0"/>
                <a:ea typeface="Helvetica" charset="0"/>
                <a:cs typeface="Helvetica" charset="0"/>
              </a:rPr>
              <a:t>Georgios Kyritsis</a:t>
            </a:r>
            <a:endParaRPr lang="en-US" sz="14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89734" y="6516356"/>
            <a:ext cx="1083733" cy="31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Helvetica" charset="0"/>
                <a:ea typeface="Helvetica" charset="0"/>
                <a:cs typeface="Helvetica" charset="0"/>
              </a:rPr>
              <a:t>12.12.2017</a:t>
            </a:r>
            <a:endParaRPr lang="en-US" sz="1400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266" y="805793"/>
            <a:ext cx="5215467" cy="521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407</Words>
  <Application>Microsoft Macintosh PowerPoint</Application>
  <PresentationFormat>Widescreen</PresentationFormat>
  <Paragraphs>124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Georgios Kyritsis</dc:creator>
  <cp:lastModifiedBy>Georgios Kyritsis</cp:lastModifiedBy>
  <cp:revision>37</cp:revision>
  <dcterms:created xsi:type="dcterms:W3CDTF">2017-12-11T15:59:00Z</dcterms:created>
  <dcterms:modified xsi:type="dcterms:W3CDTF">2017-12-12T07:11:32Z</dcterms:modified>
</cp:coreProperties>
</file>