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9A5C97-DCCE-481B-B381-BF42C04702AC}">
  <a:tblStyle styleId="{F29A5C97-DCCE-481B-B381-BF42C04702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908c464b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1908c464b_0_78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908c464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41908c464b_0_82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908c464b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41908c464b_0_83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908c464b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41908c464b_0_83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908c464b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41908c464b_0_84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908c464b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41908c464b_0_84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908c464b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41908c464b_0_85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1908c464b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41908c464b_0_85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908c464b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41908c464b_0_86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908c464b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41908c464b_0_86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908c464b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41908c464b_0_87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908c464b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1908c464b_0_78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1908c464b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41908c464b_0_87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1908c464b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41908c464b_0_88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908c464b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41908c464b_0_88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1908c464b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41908c464b_0_89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908c464b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41908c464b_0_90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908c464b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1908c464b_0_79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908c464b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41908c464b_0_79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908c464b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1908c464b_0_80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908c464b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1908c464b_0_80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1908c464b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1908c464b_0_81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908c464b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41908c464b_0_81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908c464b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1908c464b_0_82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737600" y="6502400"/>
            <a:ext cx="40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09598" y="2700868"/>
            <a:ext cx="63477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09598" y="4527448"/>
            <a:ext cx="6347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над объектом" type="txOverObj">
  <p:cSld name="TEXT_OVER_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914400" y="277813"/>
            <a:ext cx="77724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914400" y="1600200"/>
            <a:ext cx="77724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914400" y="3941763"/>
            <a:ext cx="77724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 type="txAndObj">
  <p:cSld name="TEXT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6481" y="273629"/>
            <a:ext cx="82254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866216" y="947920"/>
            <a:ext cx="65712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863526" y="2603500"/>
            <a:ext cx="362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56533" y="2603500"/>
            <a:ext cx="36189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7988204" y="6394407"/>
            <a:ext cx="742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420833" y="6391839"/>
            <a:ext cx="289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7764405" y="295729"/>
            <a:ext cx="62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1">
  <p:cSld name="SECTION_HEADER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help.ubuntu.ru/wiki/%D1%81%D1%82%D0%B0%D0%BD%D0%B4%D0%B0%D1%80%D1%82%D0%BD%D1%8B%D0%B5_%D0%BF%D1%80%D0%B0%D0%B2%D0%B0_unix#fn__1" TargetMode="External"/><Relationship Id="rId4" Type="http://schemas.openxmlformats.org/officeDocument/2006/relationships/hyperlink" Target="http://help.ubuntu.ru/wiki/%D1%81%D1%82%D0%B0%D0%BD%D0%B4%D0%B0%D1%80%D1%82%D0%BD%D1%8B%D0%B5_%D0%BF%D1%80%D0%B0%D0%B2%D0%B0_unix#fn__2" TargetMode="External"/><Relationship Id="rId5" Type="http://schemas.openxmlformats.org/officeDocument/2006/relationships/hyperlink" Target="http://help.ubuntu.ru/wiki/%D1%81%D1%82%D0%B0%D0%BD%D0%B4%D0%B0%D1%80%D1%82%D0%BD%D1%8B%D0%B5_%D0%BF%D1%80%D0%B0%D0%B2%D0%B0_unix#fn__3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Безопасность ОС Linux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 групп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/etc/group содержит записи обо всех группах в системе. Каждая его строка содержит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Символьное имя группы.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Пароль группы — устаревшее поле, сейчас не используется. В нём обычно стоит «x».[1]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Идентификатор группы, или GID.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имён участников, разделённых запятыми.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записи: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bin:x:1:root,bin,daemon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пользователя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root@tacit ~# useradd test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root@tacit ~# passwd test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passwd: updating all authentication tokens for user test.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now choose the new password or passphrase.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new password: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Изменение пароля пользователя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пароля нужно использовать команду passwd. Так, команда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passwd larry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изменит пароль пользователя larry.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Изменять пароли любых пользователей может только пользователь root, однако свои пароли пользователи могут изменять сами, отдавая команду passwd без параметров.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Команды управления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useradd</a:t>
            </a: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или </a:t>
            </a:r>
            <a:r>
              <a:rPr b="1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adduser</a:t>
            </a: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добавить нового пользователя.</a:t>
            </a:r>
            <a:endParaRPr sz="1800"/>
          </a:p>
          <a:p>
            <a:pPr indent="-1651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passwd</a:t>
            </a: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задать пароль для пользователя.</a:t>
            </a:r>
            <a:endParaRPr sz="1800"/>
          </a:p>
          <a:p>
            <a:pPr indent="-1651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usermod</a:t>
            </a: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изменить параметры учетной записи пользователя.</a:t>
            </a:r>
            <a:endParaRPr sz="1800"/>
          </a:p>
          <a:p>
            <a:pPr indent="-1651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userdel </a:t>
            </a: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 </a:t>
            </a:r>
            <a:r>
              <a:rPr b="1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deluser </a:t>
            </a: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удалить учетную запись пользователя.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groupadd</a:t>
            </a: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добавляет новую группу.</a:t>
            </a:r>
            <a:endParaRPr sz="1800"/>
          </a:p>
          <a:p>
            <a:pPr indent="-1651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gpasswd</a:t>
            </a: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устанавливает пароль группы.</a:t>
            </a:r>
            <a:endParaRPr sz="1800"/>
          </a:p>
          <a:p>
            <a:pPr indent="-1651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groupmod</a:t>
            </a: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изменение параметров группы.</a:t>
            </a:r>
            <a:endParaRPr sz="1800"/>
          </a:p>
          <a:p>
            <a:pPr indent="-1651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groupdel</a:t>
            </a: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удаление группы.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456481" y="273629"/>
            <a:ext cx="82254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 root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1666500" y="2133150"/>
            <a:ext cx="57279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пользователь-администратор системы, на которого не распространяется каких-либо ограничений доступа.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Имя пользователя root является единым для всех реализаций Linux.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ОС Linux Debian по умолчанию невозможен вход через графический интерфейс.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Права доступа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Файлы в Linux, как, впрочем, и процессы, созданные пользователем,  имеют двух владельцев: пользователя (user owner) и  группу-пользователя (group owner).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этого определяются права для остальных (other), то есть тех, которые не вошли  в первые  два списка.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пользователь может быть членом сразу нескольких групп, одна из которых называется  первичной (primary), а все остальные — дополнительными (supplementary).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Просмотреть  текущие права можно при помощи команды  ls  -l: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ls -l sound.mрЗ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-rw-r–r-1 grinder grinder 6706501 2010-05-11 00:29 sound.mрЗ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владения  файлом  права доступа определяют базовые операции,  которые можно совершить над файлом. Их три: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— доступ на чтение;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— доступ на запись;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— доступ на выполнение.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628650" y="118767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Первая группа, состоящая из единственного символа, определяет тип файла. Этот символ в соответствии с возможными типами файлов, рассмотренными в предыдущем разделе, может принимать такие значения: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= — обычный файл;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 — каталог;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 — файл блочного устройства;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 — файл символьного устройства;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 — доменное гнездо (socket);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 — именованный канал (pipe);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 — символическая ссылка (link).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628650" y="1202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Естественно, что по отношению к каталогам трактовка понятий "право на чтение", "право на запись" и "право на выполнение" несколько изменяется.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Право на чтение по отношению к каталогам легко понять, если вспомнить, что каталог — это просто файл, содержащий список файлов в данном каталоге.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Право на запись тоже понятно — имея такое право, вы сможете создавать и удалять файлы в этом каталоге, т. е. просто добавлять в каталог или удалять из него запись, содержащую имя какого-то файла и соответствующие ссылки.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Право на выполнение означает право переходить в этот каталог. 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изменить владельцев файла, используется команда chown,  принимающая в качестве параметров имя нового владельца  или группу и список файлов. Формат такой: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sudo chown new_owner file1 file2 …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Безопасность ИС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Безопасная система должна обладать свойствами конфиденциальности, доступности и целостности.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Любое потенциальное действие, которое направлено на нарушение конфиденциальности, целостности и доступности информации, называется угрозой.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Реализованная угроза называется атакой.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установки соответствующих прав используется команда chmod. Применяется она в двух  формах: абсолютной, когда игнорируются старые права  и устанавливаются новые, и относительной, когда к имеющимся правам добавляются  новые (или убираются старые). Абсолютная форма предполагает задание прав доступа в восьмеричной форме.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   chmod   755   file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   chmod   u+w,    ug+r ,    a+x   fil 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628650" y="9684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ru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[user]$ chmod a+x file_name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ru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предоставляет всем пользователям системы право на выполнение данного файла.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ru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[user]$ chmod go-rw file_name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ru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удаляет право на чтение и запись для всех, кроме владельца файла.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ru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[user]$ chmod ugo+rwx file_name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ru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дает всем права на чтение, запись и выполнение.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ru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опустить указание на то, кому предоставляется данное право, то подразумевается, что речь идет вообще обо всех пользователях, т. е. вместо 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ru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[user]$ chmod a+x file_name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ru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записать просто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ru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[user]$ chmod +x file_name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47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41"/>
          <p:cNvGraphicFramePr/>
          <p:nvPr/>
        </p:nvGraphicFramePr>
        <p:xfrm>
          <a:off x="865305" y="1816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{F29A5C97-DCCE-481B-B381-BF42C04702AC}</a:tableStyleId>
              </a:tblPr>
              <a:tblGrid>
                <a:gridCol w="577250"/>
                <a:gridCol w="626675"/>
                <a:gridCol w="1111475"/>
                <a:gridCol w="2412125"/>
                <a:gridCol w="2685875"/>
              </a:tblGrid>
              <a:tr h="311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u="none" cap="none" strike="noStrike"/>
                        <a:t>OCT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u="none" cap="none" strike="noStrike"/>
                        <a:t>BIN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u="none" cap="none" strike="noStrike"/>
                        <a:t>Mask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u="none" cap="none" strike="noStrike"/>
                        <a:t>Права на файл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C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u="none" cap="none" strike="noStrike"/>
                        <a:t>Права на каталог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DCD9"/>
                    </a:solidFill>
                  </a:tcPr>
                </a:tc>
              </a:tr>
              <a:tr h="311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0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000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- - -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отсутствие прав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отсутствие прав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5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1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001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- - x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права на выполнение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доступ к файлам и их атрибутам</a:t>
                      </a:r>
                      <a:r>
                        <a:rPr baseline="30000" lang="ru" sz="1700" u="sng" strike="noStrike">
                          <a:solidFill>
                            <a:schemeClr val="hlink"/>
                          </a:solidFill>
                          <a:hlinkClick r:id="rId3"/>
                        </a:rPr>
                        <a:t>1)</a:t>
                      </a:r>
                      <a:endParaRPr sz="1700"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311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2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010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- w -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права на запись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отсутствие прав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5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3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011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- w x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права на запись и выполнение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все, кроме доступа к именам файлов</a:t>
                      </a:r>
                      <a:r>
                        <a:rPr baseline="30000" lang="ru" sz="1700" u="sng" strike="noStrike">
                          <a:solidFill>
                            <a:schemeClr val="hlink"/>
                          </a:solidFill>
                          <a:hlinkClick r:id="rId4"/>
                        </a:rPr>
                        <a:t>2)</a:t>
                      </a:r>
                      <a:endParaRPr sz="1700"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5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4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100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r - -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права на чтение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только чтение имен файлов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82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5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101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r - x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права на чтение и выполнение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чтение имен файлов и доступ файлам и их атрибутам</a:t>
                      </a:r>
                      <a:r>
                        <a:rPr baseline="30000" lang="ru" sz="1700" u="sng" strike="noStrike">
                          <a:solidFill>
                            <a:schemeClr val="hlink"/>
                          </a:solidFill>
                          <a:hlinkClick r:id="rId5"/>
                        </a:rPr>
                        <a:t>3)</a:t>
                      </a:r>
                      <a:endParaRPr sz="1700"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5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6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110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r w -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права на чтение и запись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только чтение имен файлов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311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7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111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r w x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полные права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все права</a:t>
                      </a:r>
                      <a:endParaRPr/>
                    </a:p>
                  </a:txBody>
                  <a:tcPr marT="26850" marB="26850" marR="35825" marL="358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Setuid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процесс в Unix имеет два uid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Реальный – кем он был запущен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Эффективный – используется при проверке прав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запуске программы с битом setuid, euid процесса == uid хозяина программы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уже видели три setuid программы: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su, sudo, passwd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самом деле, их довольно много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Дополнительные темы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Теневые пароли и шифрование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SUID, SGID и Sticky-бит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Syslog – сетевой системный журнал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понятия современной криптографии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Современные алгоритмы шифрования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Безопасность ИС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8650" y="1254275"/>
            <a:ext cx="78867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любой компьютерной системе должна быть реализована </a:t>
            </a:r>
            <a:r>
              <a:rPr b="1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подсистема безопасности</a:t>
            </a: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которая должна проверять внешнее окружение системы и защищать ее от: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Несанкционированного доступа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Злонамеренной модификации или разрушения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Случайного ввода неверной информации.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Умышленные угрозы подразделяются на активные и пассивные.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Пассивная угроза – несанкционированный доступ к информации без изменения состояния системы,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активная – несанкционированное изменение системы.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Угрозы безопасности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854994" y="1700213"/>
            <a:ext cx="57459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confidentiality </a:t>
            </a:r>
            <a:endParaRPr sz="1800"/>
          </a:p>
          <a:p>
            <a:pPr indent="-165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</a:t>
            </a:r>
            <a:endParaRPr sz="1800"/>
          </a:p>
          <a:p>
            <a:pPr indent="-165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</a:t>
            </a:r>
            <a:endParaRPr sz="1800"/>
          </a:p>
          <a:p>
            <a:pPr indent="-508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Активные </a:t>
            </a:r>
            <a:endParaRPr sz="1800"/>
          </a:p>
          <a:p>
            <a:pPr indent="-165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Пассивные</a:t>
            </a:r>
            <a:endParaRPr sz="1800"/>
          </a:p>
          <a:p>
            <a:pPr indent="-508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Проникновение</a:t>
            </a:r>
            <a:endParaRPr sz="1800"/>
          </a:p>
          <a:p>
            <a:pPr indent="-165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Несанкционированные действия</a:t>
            </a:r>
            <a:endParaRPr sz="1800"/>
          </a:p>
          <a:p>
            <a:pPr indent="-1651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Вредоносное ПО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ru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рекомендации для проектирования системы безопасности 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Проектирование системы должно быть открытым.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должно быть доступа по умолчанию.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Нужно тщательно проверять текущее авторство.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Давать каждому процессу минимум возможных привилегий.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Защитные механизмы должны быть просты, постоянны и встроены в нижний слой системы, это не аддитивные добавки.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Важна физиологическая приемлемость.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Безопасность ИС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Одной из наиболее широко используемых мер безопасности является </a:t>
            </a:r>
            <a:r>
              <a:rPr b="1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аутентификация (authentication) – </a:t>
            </a:r>
            <a:r>
              <a:rPr b="0" i="1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идентификация пользователей</a:t>
            </a: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при входе в систему.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 </a:t>
            </a:r>
            <a:r>
              <a:rPr b="0" i="1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аутентификация</a:t>
            </a: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базируется на одном или более из трех пунктов: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то, чем пользователь владеет (ключ или магнитная карта);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то, что пользователь знает (пароль);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атрибуты пользователя</a:t>
            </a:r>
            <a:r>
              <a:rPr b="0" i="0" lang="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(отпечатки пальцев, подпись, голос).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Информация о пользователе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пользователя (user name)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Идентификационный номер пользователя (User ID)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Идентификационный номер группы (group ID)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Пароль (password)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Полное имя (full name)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Домашний каталог (home directory)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Начальная оболочка (login shell)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/etc/passwd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628650" y="1825624"/>
            <a:ext cx="7886700" cy="4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root:!:0:0::/:/usr/bin/ksh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daemon:!:1:1::/etc: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bin:!:2:2::/bin: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sys:!:3:3::/usr/sys: 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adm:!:4:4::/var/adm: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uucp:!:5:5::/usr/lib/uucp: 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guest:!:100:100::/home/guest: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nobody:!:4294967294:4294967294::/: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lpd:!:9:4294967294::/: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lp:*:11:11::/var/spool/lp:/bin/false </a:t>
            </a:r>
            <a:endParaRPr sz="18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invscout:*:200:1::/var/adm/invscout:/usr/bin/ksh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28650" y="3651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UNIX пользователь может принадлежать к одной или нескольким группам, которые используются для задания прав более чем одного пользователя на тот или иной файл. Максимальное количество групп, в которых может состоять один пользователь, разное в разных вариантах системы.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групп с их </a:t>
            </a:r>
            <a:r>
              <a:rPr b="0" i="1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участниками</a:t>
            </a: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задаётся в /etc/group. В файле же /etc/passwd указывается идентификатор группы по умолчанию.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Всем файлам, созданным пользователем после регистрации в системе, будет автоматически присвоен этот номер группы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