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6858000" cy="9144000"/>
  <p:embeddedFontLst>
    <p:embeddedFont>
      <p:font typeface="Helvetica Neue"/>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HelveticaNeue-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HelveticaNeue-italic.fntdata"/><Relationship Id="rId23" Type="http://schemas.openxmlformats.org/officeDocument/2006/relationships/slide" Target="slides/slide18.xml"/><Relationship Id="rId45"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HelveticaNeue-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41908c464b_0_38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8" name="Google Shape;78;g41908c464b_0_3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41908c464b_0_4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4" name="Google Shape;144;g41908c464b_0_4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41908c464b_0_46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1" name="Google Shape;151;g41908c464b_0_46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41908c464b_0_4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41908c464b_0_4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ru" sz="1100" u="none" cap="none" strike="noStrike">
                <a:solidFill>
                  <a:srgbClr val="000000"/>
                </a:solidFill>
                <a:latin typeface="Arial"/>
                <a:ea typeface="Arial"/>
                <a:cs typeface="Arial"/>
                <a:sym typeface="Arial"/>
              </a:rPr>
              <a:t>Ядро Linux было многозадачным буквально с первого дня. К настоящему моменту оно имеет довольно хорошую поддержку вытесняющей многозадачности.</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ru" sz="1100" u="none" cap="none" strike="noStrike">
                <a:solidFill>
                  <a:srgbClr val="000000"/>
                </a:solidFill>
                <a:latin typeface="Arial"/>
                <a:ea typeface="Arial"/>
                <a:cs typeface="Arial"/>
                <a:sym typeface="Arial"/>
              </a:rPr>
              <a:t>В истории было известно два типа многозадачности:</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ru" sz="1100" u="none" cap="none" strike="noStrike">
                <a:solidFill>
                  <a:srgbClr val="000000"/>
                </a:solidFill>
                <a:latin typeface="Arial"/>
                <a:ea typeface="Arial"/>
                <a:cs typeface="Arial"/>
                <a:sym typeface="Arial"/>
              </a:rPr>
              <a:t>Корпоративная многозадачность.В этом варианте каждый процесс передаёт управление какому-нибудь другому, когда сочтёт нужным. Это экономит время на переключение режимов процессора, но, очевидно, о надёжности такой системы говорить не приходится: зависший процесс не передаст управление никому. В современных ОС этот вариант не используется.</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ru" sz="1100" u="none" cap="none" strike="noStrike">
                <a:solidFill>
                  <a:srgbClr val="000000"/>
                </a:solidFill>
                <a:latin typeface="Arial"/>
                <a:ea typeface="Arial"/>
                <a:cs typeface="Arial"/>
                <a:sym typeface="Arial"/>
              </a:rPr>
              <a:t>Вытесняющая многозадачность.Ядро ОС выделяет каждому процессу определённый квант процессорного времени и «насильно» передаёт управление другому процессу по истечении этого кванта. Это создаёт накладные расходы на переключение режимов процессора и расчёт приоритетов, но повышает надёжность и производительность.</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ru" sz="1100" u="none" cap="none" strike="noStrike">
                <a:solidFill>
                  <a:srgbClr val="000000"/>
                </a:solidFill>
                <a:latin typeface="Arial"/>
                <a:ea typeface="Arial"/>
                <a:cs typeface="Arial"/>
                <a:sym typeface="Arial"/>
              </a:rPr>
              <a:t>Переключение процессов в linux может производиться по наступлению двух событий: аппаратного прерывания или прерывания от таймера. Частота прерываний таймера устанавливается при компиляции ядра в диапазоне от 100Гц до 1000Гц. Аппаратные прерывания возникают чуть ли не чаще: достаточно двинуть мышку или нажать кнопку на клавиатуре, да и внутренние устройства компьютера генерируют прерывания. Начиная с версии 2.6.23, появилась возможность собрать ядро, не использующее переключение процессов по таймеру. Это позволяет снизить энергопотребление в режиме простоя компьютера.</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ru" sz="1100" u="none" cap="none" strike="noStrike">
                <a:solidFill>
                  <a:srgbClr val="000000"/>
                </a:solidFill>
                <a:latin typeface="Arial"/>
                <a:ea typeface="Arial"/>
                <a:cs typeface="Arial"/>
                <a:sym typeface="Arial"/>
              </a:rPr>
              <a:t>Планировщик процессов использует довольно сложный алгоритм, основанный на расчёте приоритетов процессов. Среди процессов выделяются те, что требуют много процессорного времени и те, что тратят больше времени на ввод-вывод. На основе этой информации регулярно пересчитываются приоритеты процессов. Кроме того, используются задаваемые пользователем значения nice для отдельных процессов.</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ru" sz="1100" u="none" cap="none" strike="noStrike">
                <a:solidFill>
                  <a:srgbClr val="000000"/>
                </a:solidFill>
                <a:latin typeface="Arial"/>
                <a:ea typeface="Arial"/>
                <a:cs typeface="Arial"/>
                <a:sym typeface="Arial"/>
              </a:rPr>
              <a:t>Кроме многозадачности в режиме пользователя, ядро Linux использует многозадачность в режиме ядра: само ядро многопоточно.</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41908c464b_0_46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6" name="Google Shape;166;g41908c464b_0_46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41908c464b_0_47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3" name="Google Shape;173;g41908c464b_0_47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41908c464b_0_48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0" name="Google Shape;180;g41908c464b_0_48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41908c464b_0_48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7" name="Google Shape;187;g41908c464b_0_48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41908c464b_0_49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4" name="Google Shape;194;g41908c464b_0_49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41908c464b_0_49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1" name="Google Shape;201;g41908c464b_0_49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41908c464b_0_5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8" name="Google Shape;208;g41908c464b_0_5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41908c464b_0_39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4" name="Google Shape;84;g41908c464b_0_3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41908c464b_0_5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5" name="Google Shape;215;g41908c464b_0_5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41908c464b_0_5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2" name="Google Shape;222;g41908c464b_0_5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41908c464b_0_5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8" name="Google Shape;228;g41908c464b_0_5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41908c464b_0_5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5" name="Google Shape;235;g41908c464b_0_5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41908c464b_0_5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3" name="Google Shape;243;g41908c464b_0_5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41908c464b_0_5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0" name="Google Shape;250;g41908c464b_0_5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41908c464b_0_5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7" name="Google Shape;257;g41908c464b_0_5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41908c464b_0_5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4" name="Google Shape;264;g41908c464b_0_5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41908c464b_0_5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1" name="Google Shape;271;g41908c464b_0_5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9c88c256c5_0_9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9c88c256c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41908c464b_0_40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rgbClr val="000000"/>
                </a:solidFill>
                <a:latin typeface="Arial"/>
                <a:ea typeface="Arial"/>
                <a:cs typeface="Arial"/>
                <a:sym typeface="Arial"/>
              </a:rPr>
              <a:t>SCI - это тонкий уровень, предоставляющий средства для вызова функций ядра из пространства пользователя. Как уже говорилось, этот интерфейс может быть архитектурно зависимым, даже в пределах одного процессорного семейства.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rgbClr val="000000"/>
                </a:solidFill>
                <a:latin typeface="Arial"/>
                <a:ea typeface="Arial"/>
                <a:cs typeface="Arial"/>
                <a:sym typeface="Arial"/>
              </a:rPr>
              <a:t>Уровень системных вызовов — это наиболее близкая к прикладному программисту часть ядра Linux. Системные вызовы предоставляют интерфейс, используемый прикладными программами — это API ядра. Большинство системных вызовов Linux взяты из стандарта POSIX, однако есть и специфичные для Linux системные вызовы.</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rgbClr val="000000"/>
                </a:solidFill>
                <a:latin typeface="Arial"/>
                <a:ea typeface="Arial"/>
                <a:cs typeface="Arial"/>
                <a:sym typeface="Arial"/>
              </a:rPr>
              <a:t>Здесь стоит отметить некоторую разницу в подходе к проектированию API ядра в Unix-системах с одной стороны и в Windows[NT] и других идеологических потомках VMS с другой. Дизайнеры Unix предпочитают предоставить десять системных вызовов с одним параметром вместо одного системного вызова с двадцатью параметрами. Классический пример — создание процесса. В Windows функция для создания процесса — CreateProcess() — принимает 10 аргументов, из которых 5 — структуры. В противоположность этому, Unix-системы предоставляют два системных вызова (fork() и exec()), первый — вообще без параметров, второй — с тремя параметрами.</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rgbClr val="000000"/>
                </a:solidFill>
                <a:latin typeface="Arial"/>
                <a:ea typeface="Arial"/>
                <a:cs typeface="Arial"/>
                <a:sym typeface="Arial"/>
              </a:rPr>
              <a:t>Системные вызовы, в свою очередь, обращаются к функциям более низкоуровневых подсистем ядра.</a:t>
            </a:r>
            <a:endParaRPr b="0" i="0" sz="1100" u="none" cap="none" strike="noStrike">
              <a:solidFill>
                <a:srgbClr val="000000"/>
              </a:solidFill>
              <a:latin typeface="Arial"/>
              <a:ea typeface="Arial"/>
              <a:cs typeface="Arial"/>
              <a:sym typeface="Arial"/>
            </a:endParaRPr>
          </a:p>
        </p:txBody>
      </p:sp>
      <p:sp>
        <p:nvSpPr>
          <p:cNvPr id="91" name="Google Shape;91;g41908c464b_0_4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9c88c256c5_0_9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9c88c256c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9c88c256c5_0_1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9c88c256c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9c88c256c5_0_18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9c88c256c5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c88c256c5_0_18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9c88c256c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9c88c256c5_0_19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9c88c256c5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9c88c256c5_0_20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9c88c256c5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9c88c256c5_0_2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9c88c256c5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9c88c256c5_0_2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9c88c256c5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41908c464b_0_5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6" name="Google Shape;336;g41908c464b_0_5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41908c464b_0_4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41908c464b_0_4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ru" sz="1100" u="none" cap="none" strike="noStrike">
                <a:solidFill>
                  <a:srgbClr val="000000"/>
                </a:solidFill>
                <a:latin typeface="Arial"/>
                <a:ea typeface="Arial"/>
                <a:cs typeface="Arial"/>
                <a:sym typeface="Arial"/>
              </a:rPr>
              <a:t>Ядро Linux использует в качестве минимальной единицы памяти страницу. Размер страницы может зависеть от оборудования; на x86 это 4Кб. Для хранения информации о странице физической памяти (её физический адрес, принадлежность, режим использования и пр) используется специальная структура page размером в 40 байт.</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ru" sz="1100" u="none" cap="none" strike="noStrike">
                <a:solidFill>
                  <a:srgbClr val="000000"/>
                </a:solidFill>
                <a:latin typeface="Arial"/>
                <a:ea typeface="Arial"/>
                <a:cs typeface="Arial"/>
                <a:sym typeface="Arial"/>
              </a:rPr>
              <a:t>Ядро использует возможности современных процессоров для организации виртуальной памяти. Благодаря манипуляциям с каталогами страниц виртуальной памяти, каждый процесс получает адресное пространство размером в 4Гб (на 32х-разрядных архитектурах). Часть этого пространства доступна процессу только на чтение или исполнение: туда отображаются интерфейсы ядра.</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ru" sz="1100" u="none" cap="none" strike="noStrike">
                <a:solidFill>
                  <a:srgbClr val="000000"/>
                </a:solidFill>
                <a:latin typeface="Arial"/>
                <a:ea typeface="Arial"/>
                <a:cs typeface="Arial"/>
                <a:sym typeface="Arial"/>
              </a:rPr>
              <a:t>Существенно, что процесс, работающий в пространстве пользователя, в большинстве случаев «не знает», где находятся его данные: в ОЗУ или в файле подкачки. Процесс может попросить у системы выделить ему память именно в ОЗУ, но система не обязана удовлетворять такую просьбу.</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41908c464b_0_4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rgbClr val="000000"/>
                </a:solidFill>
                <a:latin typeface="Arial"/>
                <a:ea typeface="Arial"/>
                <a:cs typeface="Arial"/>
                <a:sym typeface="Arial"/>
              </a:rPr>
              <a:t>Еще один интересный аспект ядра Linux - виртуальная файловая система (VFS), которая предоставляет общую абстракцию интерфейса к файловым системам. VFS предоставляет уровень коммутации между SCI и файловыми системами, поддерживаемыми ядром</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100" u="none" cap="none" strike="noStrike">
                <a:solidFill>
                  <a:srgbClr val="000000"/>
                </a:solidFill>
                <a:latin typeface="Arial"/>
                <a:ea typeface="Arial"/>
                <a:cs typeface="Arial"/>
                <a:sym typeface="Arial"/>
              </a:rPr>
              <a:t>На верхнем уровне VFS располагается единая API-абстракция таких функций, как открытие, закрытие, чтение и запись файлов. На нижнем уровне VFS находятся абстракции файловых систем, которые определяют, как реализуются функции верхнего уровня. Они представляют собой подключаемые модули для конкретных файловых систем (которых существует более 50). </a:t>
            </a:r>
            <a:endParaRPr b="0" i="0" sz="1100" u="none" cap="none" strike="noStrike">
              <a:solidFill>
                <a:srgbClr val="000000"/>
              </a:solidFill>
              <a:latin typeface="Arial"/>
              <a:ea typeface="Arial"/>
              <a:cs typeface="Arial"/>
              <a:sym typeface="Arial"/>
            </a:endParaRPr>
          </a:p>
        </p:txBody>
      </p:sp>
      <p:sp>
        <p:nvSpPr>
          <p:cNvPr id="106" name="Google Shape;106;g41908c464b_0_4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41908c464b_0_4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41908c464b_0_4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ru" sz="1100" u="none" cap="none" strike="noStrike">
                <a:solidFill>
                  <a:srgbClr val="000000"/>
                </a:solidFill>
                <a:latin typeface="Arial"/>
                <a:ea typeface="Arial"/>
                <a:cs typeface="Arial"/>
                <a:sym typeface="Arial"/>
              </a:rPr>
              <a:t>Сетевой стек по своей конструкции имеет многоуровневую архитектуру, повторяющую структуру самих протоколов. Вы помните, что протокол Internet Protocol (IP) - это базовый протокол сетевого уровня, располагающийся ниже транспортного протокола Transmission Control Protocol, TCP). Выше TCP находится уровень сокетов, вызываемый через SCI.</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ru" sz="1100" u="none" cap="none" strike="noStrike">
                <a:solidFill>
                  <a:srgbClr val="000000"/>
                </a:solidFill>
                <a:latin typeface="Arial"/>
                <a:ea typeface="Arial"/>
                <a:cs typeface="Arial"/>
                <a:sym typeface="Arial"/>
              </a:rPr>
              <a:t>Уровень сокетов представляет собой стандартный API к сетевой подсистеме. Он предоставляет пользовательский интерфейс к различным сетевым протоколам. Уровень сокетов реализует стандартизованный способ управления соединениями и передачи данных между конечными точками, от доступа к "чистым" кадрам данных и блокам данных протокола IP (PDU) и до протоколов TCP и User Datagram Protocol (UDP).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41908c464b_0_4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41908c464b_0_4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ru" sz="1100" u="none" cap="none" strike="noStrike">
                <a:solidFill>
                  <a:srgbClr val="000000"/>
                </a:solidFill>
                <a:latin typeface="Arial"/>
                <a:ea typeface="Arial"/>
                <a:cs typeface="Arial"/>
                <a:sym typeface="Arial"/>
              </a:rPr>
              <a:t>Подавляющее большинство исходного кода ядра Linux приходится на драйверы устройств, обеспечивающие возможность работы с конкретными аппаратными устройствами. В дереве исходных кодов Linux имеется подкаталог драйверов, в котором, в свою очередь, имеются подкаталоги для различных типов поддерживаемых устройств, таких как Bluetooth, I2C, последовательные порты и т.д.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41908c464b_0_4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41908c464b_0_4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ru" sz="1100" u="none" cap="none" strike="noStrike">
                <a:solidFill>
                  <a:srgbClr val="000000"/>
                </a:solidFill>
                <a:latin typeface="Arial"/>
                <a:ea typeface="Arial"/>
                <a:cs typeface="Arial"/>
                <a:sym typeface="Arial"/>
              </a:rPr>
              <a:t>Что, если бы Windows уже имела все нужные драйвера по умолчанию, а вы лишь могли включить те, которые вам нужны? Именно такой принцип реализуют модули ядра Linux. Модули ядра также известные как загружаемые модули (LKM), имеют важное значение для поддержки функционирования ядра со всеми аппаратными средствами, не расходуя всю оперативную память.</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ru" sz="1100" u="none" cap="none" strike="noStrike">
                <a:solidFill>
                  <a:srgbClr val="000000"/>
                </a:solidFill>
                <a:latin typeface="Arial"/>
                <a:ea typeface="Arial"/>
                <a:cs typeface="Arial"/>
                <a:sym typeface="Arial"/>
              </a:rPr>
              <a:t>Модуль расширяет функциональные возможности базового ядра для устройств, файловых систем, системных вызовов. Загружаемые модули имеют расширение .ko и обычно хранятся в каталоге /lib/modules/. Благодаря модульной природе вы можете очень просто настроить ядро путем установки и загрузки модулей. Автоматическую загрузку или выгрузку модулей можно настроить в конфигурационных файлах или выгружать и загружать на лету, с помощью специальных команд.</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ru" sz="1100" u="none" cap="none" strike="noStrike">
                <a:solidFill>
                  <a:srgbClr val="000000"/>
                </a:solidFill>
                <a:latin typeface="Arial"/>
                <a:ea typeface="Arial"/>
                <a:cs typeface="Arial"/>
                <a:sym typeface="Arial"/>
              </a:rPr>
              <a:t>Сторонние, проприетарные модули с закрытым исходным кодом доступны в некоторых дистрибутивах, таких как Ubuntu, но они не поставляются по умолчанию, и их нужно устанавливать вручную. Например, разработчики видеодрайвера NVIDIA не предоставляют исходный код, но вместо этого они собрали собственные модули в формате .ko. Хотя эти модули и кажутся свободными, они несвободны. Поэтому они и не включены во многие дистрибутивы по умолчанию. Разработчики считают что не нужно загрязнять ядро несвободным программным обеспечением.</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41908c464b_0_4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7" name="Google Shape;137;g41908c464b_0_4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85800" y="0"/>
            <a:ext cx="7772400" cy="11430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2800"/>
              <a:buNone/>
              <a:defRPr b="0" i="0" sz="4400" u="none" cap="none" strike="noStrike">
                <a:solidFill>
                  <a:srgbClr val="FF0000"/>
                </a:solidFill>
                <a:latin typeface="Times New Roman"/>
                <a:ea typeface="Times New Roman"/>
                <a:cs typeface="Times New Roman"/>
                <a:sym typeface="Times New Roman"/>
              </a:defRPr>
            </a:lvl1pPr>
            <a:lvl2pPr lvl="1" marR="0" rtl="0" algn="ctr">
              <a:spcBef>
                <a:spcPts val="0"/>
              </a:spcBef>
              <a:spcAft>
                <a:spcPts val="0"/>
              </a:spcAft>
              <a:buSzPts val="2800"/>
              <a:buNone/>
              <a:defRPr b="0" i="0" sz="4400" u="none" cap="none" strike="noStrike">
                <a:solidFill>
                  <a:srgbClr val="FF0000"/>
                </a:solidFill>
                <a:latin typeface="Times New Roman"/>
                <a:ea typeface="Times New Roman"/>
                <a:cs typeface="Times New Roman"/>
                <a:sym typeface="Times New Roman"/>
              </a:defRPr>
            </a:lvl2pPr>
            <a:lvl3pPr lvl="2" marR="0" rtl="0" algn="ctr">
              <a:spcBef>
                <a:spcPts val="0"/>
              </a:spcBef>
              <a:spcAft>
                <a:spcPts val="0"/>
              </a:spcAft>
              <a:buSzPts val="2800"/>
              <a:buNone/>
              <a:defRPr b="0" i="0" sz="4400" u="none" cap="none" strike="noStrike">
                <a:solidFill>
                  <a:srgbClr val="FF0000"/>
                </a:solidFill>
                <a:latin typeface="Times New Roman"/>
                <a:ea typeface="Times New Roman"/>
                <a:cs typeface="Times New Roman"/>
                <a:sym typeface="Times New Roman"/>
              </a:defRPr>
            </a:lvl3pPr>
            <a:lvl4pPr lvl="3" marR="0" rtl="0" algn="ctr">
              <a:spcBef>
                <a:spcPts val="0"/>
              </a:spcBef>
              <a:spcAft>
                <a:spcPts val="0"/>
              </a:spcAft>
              <a:buSzPts val="2800"/>
              <a:buNone/>
              <a:defRPr b="0" i="0" sz="4400" u="none" cap="none" strike="noStrike">
                <a:solidFill>
                  <a:srgbClr val="FF0000"/>
                </a:solidFill>
                <a:latin typeface="Times New Roman"/>
                <a:ea typeface="Times New Roman"/>
                <a:cs typeface="Times New Roman"/>
                <a:sym typeface="Times New Roman"/>
              </a:defRPr>
            </a:lvl4pPr>
            <a:lvl5pPr lvl="4" marR="0" rtl="0" algn="ctr">
              <a:spcBef>
                <a:spcPts val="0"/>
              </a:spcBef>
              <a:spcAft>
                <a:spcPts val="0"/>
              </a:spcAft>
              <a:buSzPts val="2800"/>
              <a:buNone/>
              <a:defRPr b="0" i="0" sz="4400" u="none" cap="none" strike="noStrike">
                <a:solidFill>
                  <a:srgbClr val="FF0000"/>
                </a:solidFill>
                <a:latin typeface="Times New Roman"/>
                <a:ea typeface="Times New Roman"/>
                <a:cs typeface="Times New Roman"/>
                <a:sym typeface="Times New Roman"/>
              </a:defRPr>
            </a:lvl5pPr>
            <a:lvl6pPr lvl="5" marR="0" rtl="0" algn="ctr">
              <a:spcBef>
                <a:spcPts val="0"/>
              </a:spcBef>
              <a:spcAft>
                <a:spcPts val="0"/>
              </a:spcAft>
              <a:buSzPts val="2800"/>
              <a:buNone/>
              <a:defRPr b="0" i="0" sz="4400" u="none" cap="none" strike="noStrike">
                <a:solidFill>
                  <a:srgbClr val="FF0000"/>
                </a:solidFill>
                <a:latin typeface="Times New Roman"/>
                <a:ea typeface="Times New Roman"/>
                <a:cs typeface="Times New Roman"/>
                <a:sym typeface="Times New Roman"/>
              </a:defRPr>
            </a:lvl6pPr>
            <a:lvl7pPr lvl="6" marR="0" rtl="0" algn="ctr">
              <a:spcBef>
                <a:spcPts val="0"/>
              </a:spcBef>
              <a:spcAft>
                <a:spcPts val="0"/>
              </a:spcAft>
              <a:buSzPts val="2800"/>
              <a:buNone/>
              <a:defRPr b="0" i="0" sz="4400" u="none" cap="none" strike="noStrike">
                <a:solidFill>
                  <a:srgbClr val="FF0000"/>
                </a:solidFill>
                <a:latin typeface="Times New Roman"/>
                <a:ea typeface="Times New Roman"/>
                <a:cs typeface="Times New Roman"/>
                <a:sym typeface="Times New Roman"/>
              </a:defRPr>
            </a:lvl7pPr>
            <a:lvl8pPr lvl="7" marR="0" rtl="0" algn="ctr">
              <a:spcBef>
                <a:spcPts val="0"/>
              </a:spcBef>
              <a:spcAft>
                <a:spcPts val="0"/>
              </a:spcAft>
              <a:buSzPts val="2800"/>
              <a:buNone/>
              <a:defRPr b="0" i="0" sz="4400" u="none" cap="none" strike="noStrike">
                <a:solidFill>
                  <a:srgbClr val="FF0000"/>
                </a:solidFill>
                <a:latin typeface="Times New Roman"/>
                <a:ea typeface="Times New Roman"/>
                <a:cs typeface="Times New Roman"/>
                <a:sym typeface="Times New Roman"/>
              </a:defRPr>
            </a:lvl8pPr>
            <a:lvl9pPr lvl="8" marR="0" rtl="0" algn="ctr">
              <a:spcBef>
                <a:spcPts val="0"/>
              </a:spcBef>
              <a:spcAft>
                <a:spcPts val="0"/>
              </a:spcAft>
              <a:buSzPts val="2800"/>
              <a:buNone/>
              <a:defRPr b="0" i="0" sz="4400" u="none" cap="none" strike="noStrike">
                <a:solidFill>
                  <a:srgbClr val="FF0000"/>
                </a:solidFill>
                <a:latin typeface="Times New Roman"/>
                <a:ea typeface="Times New Roman"/>
                <a:cs typeface="Times New Roman"/>
                <a:sym typeface="Times New Roman"/>
              </a:defRPr>
            </a:lvl9pPr>
          </a:lstStyle>
          <a:p/>
        </p:txBody>
      </p:sp>
      <p:sp>
        <p:nvSpPr>
          <p:cNvPr id="52" name="Google Shape;52;p13"/>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accent2"/>
              </a:buClr>
              <a:buSzPts val="3200"/>
              <a:buFont typeface="Times New Roman"/>
              <a:buChar char="•"/>
              <a:defRPr b="0" i="0" sz="3200" u="none" cap="none" strike="noStrike">
                <a:solidFill>
                  <a:schemeClr val="accent2"/>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accent2"/>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2"/>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2"/>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1600"/>
              </a:spcBef>
              <a:spcAft>
                <a:spcPts val="160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53" name="Google Shape;53;p13"/>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9pPr>
          </a:lstStyle>
          <a:p/>
        </p:txBody>
      </p:sp>
      <p:sp>
        <p:nvSpPr>
          <p:cNvPr id="54" name="Google Shape;54;p1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9pPr>
          </a:lstStyle>
          <a:p/>
        </p:txBody>
      </p:sp>
      <p:sp>
        <p:nvSpPr>
          <p:cNvPr id="55" name="Google Shape;55;p13"/>
          <p:cNvSpPr txBox="1"/>
          <p:nvPr>
            <p:ph idx="12" type="sldNum"/>
          </p:nvPr>
        </p:nvSpPr>
        <p:spPr>
          <a:xfrm>
            <a:off x="8737600" y="6502400"/>
            <a:ext cx="406500" cy="3555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p:cSld name="SECTION_HEADER_1">
    <p:spTree>
      <p:nvGrpSpPr>
        <p:cNvPr id="56" name="Shape 56"/>
        <p:cNvGrpSpPr/>
        <p:nvPr/>
      </p:nvGrpSpPr>
      <p:grpSpPr>
        <a:xfrm>
          <a:off x="0" y="0"/>
          <a:ext cx="0" cy="0"/>
          <a:chOff x="0" y="0"/>
          <a:chExt cx="0" cy="0"/>
        </a:xfrm>
      </p:grpSpPr>
      <p:sp>
        <p:nvSpPr>
          <p:cNvPr id="57" name="Google Shape;57;p14"/>
          <p:cNvSpPr txBox="1"/>
          <p:nvPr>
            <p:ph type="title"/>
          </p:nvPr>
        </p:nvSpPr>
        <p:spPr>
          <a:xfrm>
            <a:off x="609598" y="2700868"/>
            <a:ext cx="6347700" cy="18267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Clr>
                <a:schemeClr val="accent1"/>
              </a:buClr>
              <a:buSzPts val="4000"/>
              <a:buFont typeface="Trebuchet MS"/>
              <a:buNone/>
              <a:defRPr b="0" i="0" sz="40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2800"/>
              <a:buNone/>
              <a:defRPr b="0" i="0" sz="1800" u="none" cap="none" strike="noStrike">
                <a:solidFill>
                  <a:schemeClr val="dk2"/>
                </a:solidFill>
              </a:defRPr>
            </a:lvl2pPr>
            <a:lvl3pPr lvl="2" marR="0" rtl="0" algn="l">
              <a:spcBef>
                <a:spcPts val="0"/>
              </a:spcBef>
              <a:spcAft>
                <a:spcPts val="0"/>
              </a:spcAft>
              <a:buSzPts val="2800"/>
              <a:buNone/>
              <a:defRPr b="0" i="0" sz="1800" u="none" cap="none" strike="noStrike">
                <a:solidFill>
                  <a:schemeClr val="dk2"/>
                </a:solidFill>
              </a:defRPr>
            </a:lvl3pPr>
            <a:lvl4pPr lvl="3" marR="0" rtl="0" algn="l">
              <a:spcBef>
                <a:spcPts val="0"/>
              </a:spcBef>
              <a:spcAft>
                <a:spcPts val="0"/>
              </a:spcAft>
              <a:buSzPts val="2800"/>
              <a:buNone/>
              <a:defRPr b="0" i="0" sz="1800" u="none" cap="none" strike="noStrike">
                <a:solidFill>
                  <a:schemeClr val="dk2"/>
                </a:solidFill>
              </a:defRPr>
            </a:lvl4pPr>
            <a:lvl5pPr lvl="4" marR="0" rtl="0" algn="l">
              <a:spcBef>
                <a:spcPts val="0"/>
              </a:spcBef>
              <a:spcAft>
                <a:spcPts val="0"/>
              </a:spcAft>
              <a:buSzPts val="2800"/>
              <a:buNone/>
              <a:defRPr b="0" i="0" sz="1800" u="none" cap="none" strike="noStrike">
                <a:solidFill>
                  <a:schemeClr val="dk2"/>
                </a:solidFill>
              </a:defRPr>
            </a:lvl5pPr>
            <a:lvl6pPr lvl="5" marR="0" rtl="0" algn="l">
              <a:spcBef>
                <a:spcPts val="0"/>
              </a:spcBef>
              <a:spcAft>
                <a:spcPts val="0"/>
              </a:spcAft>
              <a:buSzPts val="2800"/>
              <a:buNone/>
              <a:defRPr b="0" i="0" sz="1800" u="none" cap="none" strike="noStrike">
                <a:solidFill>
                  <a:schemeClr val="dk2"/>
                </a:solidFill>
              </a:defRPr>
            </a:lvl6pPr>
            <a:lvl7pPr lvl="6" marR="0" rtl="0" algn="l">
              <a:spcBef>
                <a:spcPts val="0"/>
              </a:spcBef>
              <a:spcAft>
                <a:spcPts val="0"/>
              </a:spcAft>
              <a:buSzPts val="2800"/>
              <a:buNone/>
              <a:defRPr b="0" i="0" sz="1800" u="none" cap="none" strike="noStrike">
                <a:solidFill>
                  <a:schemeClr val="dk2"/>
                </a:solidFill>
              </a:defRPr>
            </a:lvl7pPr>
            <a:lvl8pPr lvl="7" marR="0" rtl="0" algn="l">
              <a:spcBef>
                <a:spcPts val="0"/>
              </a:spcBef>
              <a:spcAft>
                <a:spcPts val="0"/>
              </a:spcAft>
              <a:buSzPts val="2800"/>
              <a:buNone/>
              <a:defRPr b="0" i="0" sz="1800" u="none" cap="none" strike="noStrike">
                <a:solidFill>
                  <a:schemeClr val="dk2"/>
                </a:solidFill>
              </a:defRPr>
            </a:lvl8pPr>
            <a:lvl9pPr lvl="8" marR="0" rtl="0" algn="l">
              <a:spcBef>
                <a:spcPts val="0"/>
              </a:spcBef>
              <a:spcAft>
                <a:spcPts val="0"/>
              </a:spcAft>
              <a:buSzPts val="2800"/>
              <a:buNone/>
              <a:defRPr b="0" i="0" sz="1800" u="none" cap="none" strike="noStrike">
                <a:solidFill>
                  <a:schemeClr val="dk2"/>
                </a:solidFill>
              </a:defRPr>
            </a:lvl9pPr>
          </a:lstStyle>
          <a:p/>
        </p:txBody>
      </p:sp>
      <p:sp>
        <p:nvSpPr>
          <p:cNvPr id="58" name="Google Shape;58;p14"/>
          <p:cNvSpPr txBox="1"/>
          <p:nvPr>
            <p:ph idx="1" type="body"/>
          </p:nvPr>
        </p:nvSpPr>
        <p:spPr>
          <a:xfrm>
            <a:off x="609598" y="4527448"/>
            <a:ext cx="6347700" cy="860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chemeClr val="accent1"/>
              </a:buClr>
              <a:buSzPts val="1600"/>
              <a:buFont typeface="Noto Sans Symbols"/>
              <a:buNone/>
              <a:defRPr b="0" i="0" sz="2000" u="none" cap="none" strike="noStrike">
                <a:solidFill>
                  <a:srgbClr val="7F7F7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44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28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59" name="Google Shape;59;p14"/>
          <p:cNvSpPr txBox="1"/>
          <p:nvPr>
            <p:ph idx="10" type="dt"/>
          </p:nvPr>
        </p:nvSpPr>
        <p:spPr>
          <a:xfrm>
            <a:off x="5405258" y="6041363"/>
            <a:ext cx="684000" cy="365100"/>
          </a:xfrm>
          <a:prstGeom prst="rect">
            <a:avLst/>
          </a:prstGeom>
          <a:noFill/>
          <a:ln>
            <a:noFill/>
          </a:ln>
        </p:spPr>
        <p:txBody>
          <a:bodyPr anchorCtr="0" anchor="ctr" bIns="91425" lIns="91425" spcFirstLastPara="1" rIns="91425" wrap="square" tIns="91425">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0" name="Google Shape;60;p14"/>
          <p:cNvSpPr txBox="1"/>
          <p:nvPr>
            <p:ph idx="11" type="ftr"/>
          </p:nvPr>
        </p:nvSpPr>
        <p:spPr>
          <a:xfrm>
            <a:off x="609599" y="6041363"/>
            <a:ext cx="46230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1" name="Google Shape;61;p14"/>
          <p:cNvSpPr txBox="1"/>
          <p:nvPr>
            <p:ph idx="12" type="sldNum"/>
          </p:nvPr>
        </p:nvSpPr>
        <p:spPr>
          <a:xfrm>
            <a:off x="6444676" y="6041363"/>
            <a:ext cx="5127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текст над объектом" type="txOverObj">
  <p:cSld name="TEXT_OVER_OBJECT">
    <p:spTree>
      <p:nvGrpSpPr>
        <p:cNvPr id="62" name="Shape 62"/>
        <p:cNvGrpSpPr/>
        <p:nvPr/>
      </p:nvGrpSpPr>
      <p:grpSpPr>
        <a:xfrm>
          <a:off x="0" y="0"/>
          <a:ext cx="0" cy="0"/>
          <a:chOff x="0" y="0"/>
          <a:chExt cx="0" cy="0"/>
        </a:xfrm>
      </p:grpSpPr>
      <p:sp>
        <p:nvSpPr>
          <p:cNvPr id="63" name="Google Shape;63;p15"/>
          <p:cNvSpPr txBox="1"/>
          <p:nvPr>
            <p:ph type="title"/>
          </p:nvPr>
        </p:nvSpPr>
        <p:spPr>
          <a:xfrm>
            <a:off x="914400" y="277813"/>
            <a:ext cx="7772400" cy="11433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4" name="Google Shape;64;p15"/>
          <p:cNvSpPr txBox="1"/>
          <p:nvPr>
            <p:ph idx="1" type="body"/>
          </p:nvPr>
        </p:nvSpPr>
        <p:spPr>
          <a:xfrm>
            <a:off x="914400" y="1600200"/>
            <a:ext cx="7772400" cy="21891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5" name="Google Shape;65;p15"/>
          <p:cNvSpPr txBox="1"/>
          <p:nvPr>
            <p:ph idx="2" type="body"/>
          </p:nvPr>
        </p:nvSpPr>
        <p:spPr>
          <a:xfrm>
            <a:off x="914400" y="3941763"/>
            <a:ext cx="7772400" cy="21891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6" name="Google Shape;66;p15"/>
          <p:cNvSpPr txBox="1"/>
          <p:nvPr>
            <p:ph idx="10" type="dt"/>
          </p:nvPr>
        </p:nvSpPr>
        <p:spPr>
          <a:xfrm>
            <a:off x="914400" y="6251575"/>
            <a:ext cx="1981200" cy="45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7" name="Google Shape;67;p15"/>
          <p:cNvSpPr txBox="1"/>
          <p:nvPr>
            <p:ph idx="11" type="ftr"/>
          </p:nvPr>
        </p:nvSpPr>
        <p:spPr>
          <a:xfrm>
            <a:off x="3352800" y="6248400"/>
            <a:ext cx="2971800" cy="457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8" name="Google Shape;68;p15"/>
          <p:cNvSpPr txBox="1"/>
          <p:nvPr>
            <p:ph idx="12" type="sldNum"/>
          </p:nvPr>
        </p:nvSpPr>
        <p:spPr>
          <a:xfrm>
            <a:off x="6781800" y="6248400"/>
            <a:ext cx="1905000" cy="457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текст и объект" type="txAndObj">
  <p:cSld name="TEXT_AND_OBJECT">
    <p:spTree>
      <p:nvGrpSpPr>
        <p:cNvPr id="69" name="Shape 69"/>
        <p:cNvGrpSpPr/>
        <p:nvPr/>
      </p:nvGrpSpPr>
      <p:grpSpPr>
        <a:xfrm>
          <a:off x="0" y="0"/>
          <a:ext cx="0" cy="0"/>
          <a:chOff x="0" y="0"/>
          <a:chExt cx="0" cy="0"/>
        </a:xfrm>
      </p:grpSpPr>
      <p:sp>
        <p:nvSpPr>
          <p:cNvPr id="70" name="Google Shape;70;p16"/>
          <p:cNvSpPr txBox="1"/>
          <p:nvPr>
            <p:ph type="title"/>
          </p:nvPr>
        </p:nvSpPr>
        <p:spPr>
          <a:xfrm>
            <a:off x="457200" y="274638"/>
            <a:ext cx="8229600" cy="11433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1" name="Google Shape;71;p16"/>
          <p:cNvSpPr txBox="1"/>
          <p:nvPr>
            <p:ph idx="1" type="body"/>
          </p:nvPr>
        </p:nvSpPr>
        <p:spPr>
          <a:xfrm>
            <a:off x="457200" y="1600200"/>
            <a:ext cx="4038600" cy="45261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2" name="Google Shape;72;p16"/>
          <p:cNvSpPr txBox="1"/>
          <p:nvPr>
            <p:ph idx="2" type="body"/>
          </p:nvPr>
        </p:nvSpPr>
        <p:spPr>
          <a:xfrm>
            <a:off x="4648200" y="1600200"/>
            <a:ext cx="4038600" cy="45261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3" name="Google Shape;73;p16"/>
          <p:cNvSpPr txBox="1"/>
          <p:nvPr>
            <p:ph idx="10" type="dt"/>
          </p:nvPr>
        </p:nvSpPr>
        <p:spPr>
          <a:xfrm>
            <a:off x="628650" y="6356350"/>
            <a:ext cx="20574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4" name="Google Shape;74;p16"/>
          <p:cNvSpPr txBox="1"/>
          <p:nvPr>
            <p:ph idx="11" type="ftr"/>
          </p:nvPr>
        </p:nvSpPr>
        <p:spPr>
          <a:xfrm>
            <a:off x="3028950" y="6356350"/>
            <a:ext cx="30861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5" name="Google Shape;75;p1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867800"/>
            <a:ext cx="8520600" cy="11223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0" i="0" lang="ru" sz="6000" u="none" cap="none" strike="noStrike">
                <a:solidFill>
                  <a:schemeClr val="dk1"/>
                </a:solidFill>
                <a:latin typeface="Calibri"/>
                <a:ea typeface="Calibri"/>
                <a:cs typeface="Calibri"/>
                <a:sym typeface="Calibri"/>
              </a:rPr>
              <a:t>Архитектура Linux</a:t>
            </a:r>
            <a:endParaRPr b="0" i="0" sz="6000" u="none" cap="none" strike="noStrike">
              <a:solidFill>
                <a:schemeClr val="dk1"/>
              </a:solidFill>
              <a:latin typeface="Calibri"/>
              <a:ea typeface="Calibri"/>
              <a:cs typeface="Calibri"/>
              <a:sym typeface="Calibri"/>
            </a:endParaRPr>
          </a:p>
        </p:txBody>
      </p:sp>
      <p:sp>
        <p:nvSpPr>
          <p:cNvPr id="81" name="Google Shape;81;p17"/>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ctrTitle"/>
          </p:nvPr>
        </p:nvSpPr>
        <p:spPr>
          <a:xfrm>
            <a:off x="539750" y="188913"/>
            <a:ext cx="8079000" cy="1008000"/>
          </a:xfrm>
          <a:prstGeom prst="rect">
            <a:avLst/>
          </a:prstGeom>
          <a:noFill/>
          <a:ln>
            <a:noFill/>
          </a:ln>
        </p:spPr>
        <p:txBody>
          <a:bodyPr anchorCtr="0" anchor="b" bIns="91425" lIns="91425" spcFirstLastPara="1" rIns="91425" wrap="square" tIns="91425">
            <a:noAutofit/>
          </a:bodyPr>
          <a:lstStyle/>
          <a:p>
            <a:pPr indent="0" lvl="0" marL="0" marR="0" rtl="0" algn="ctr">
              <a:lnSpc>
                <a:spcPct val="90000"/>
              </a:lnSpc>
              <a:spcBef>
                <a:spcPts val="0"/>
              </a:spcBef>
              <a:spcAft>
                <a:spcPts val="0"/>
              </a:spcAft>
              <a:buClr>
                <a:schemeClr val="dk1"/>
              </a:buClr>
              <a:buSzPts val="6000"/>
              <a:buFont typeface="Calibri"/>
              <a:buNone/>
            </a:pPr>
            <a:r>
              <a:rPr b="0" i="0" lang="ru" sz="5400" u="none" cap="none" strike="noStrike">
                <a:solidFill>
                  <a:schemeClr val="dk1"/>
                </a:solidFill>
                <a:latin typeface="Calibri"/>
                <a:ea typeface="Calibri"/>
                <a:cs typeface="Calibri"/>
                <a:sym typeface="Calibri"/>
              </a:rPr>
              <a:t>Управление процессами</a:t>
            </a:r>
            <a:endParaRPr b="0" i="0" sz="5400" u="none" cap="none" strike="noStrike">
              <a:solidFill>
                <a:schemeClr val="accent1"/>
              </a:solidFill>
              <a:latin typeface="Trebuchet MS"/>
              <a:ea typeface="Trebuchet MS"/>
              <a:cs typeface="Trebuchet MS"/>
              <a:sym typeface="Trebuchet MS"/>
            </a:endParaRPr>
          </a:p>
        </p:txBody>
      </p:sp>
      <p:sp>
        <p:nvSpPr>
          <p:cNvPr id="147" name="Google Shape;147;p26"/>
          <p:cNvSpPr txBox="1"/>
          <p:nvPr>
            <p:ph idx="1" type="subTitle"/>
          </p:nvPr>
        </p:nvSpPr>
        <p:spPr>
          <a:xfrm>
            <a:off x="539750" y="1268413"/>
            <a:ext cx="8280300" cy="5400300"/>
          </a:xfrm>
          <a:prstGeom prst="rect">
            <a:avLst/>
          </a:prstGeom>
          <a:noFill/>
          <a:ln>
            <a:noFill/>
          </a:ln>
        </p:spPr>
        <p:txBody>
          <a:bodyPr anchorCtr="0" anchor="t" bIns="91425" lIns="91425" spcFirstLastPara="1" rIns="91425" wrap="square" tIns="91425">
            <a:noAutofit/>
          </a:bodyPr>
          <a:lstStyle/>
          <a:p>
            <a:pPr indent="-406400" lvl="0" marL="457200" marR="0" rtl="0" algn="just">
              <a:lnSpc>
                <a:spcPct val="90000"/>
              </a:lnSpc>
              <a:spcBef>
                <a:spcPts val="1000"/>
              </a:spcBef>
              <a:spcAft>
                <a:spcPts val="0"/>
              </a:spcAft>
              <a:buClr>
                <a:schemeClr val="dk1"/>
              </a:buClr>
              <a:buSzPts val="2400"/>
              <a:buFont typeface="Arial"/>
              <a:buNone/>
            </a:pPr>
            <a:r>
              <a:rPr b="1" i="1" lang="ru" sz="2800" u="none" cap="none" strike="noStrike">
                <a:solidFill>
                  <a:schemeClr val="dk1"/>
                </a:solidFill>
                <a:latin typeface="Times New Roman"/>
                <a:ea typeface="Times New Roman"/>
                <a:cs typeface="Times New Roman"/>
                <a:sym typeface="Times New Roman"/>
              </a:rPr>
              <a:t>Процесс это – совокупность программного кода и данных, загруженных в память ЭВМ.</a:t>
            </a:r>
            <a:endParaRPr b="0" i="0" sz="1800" u="none" cap="none" strike="noStrike">
              <a:solidFill>
                <a:srgbClr val="7F7F7F"/>
              </a:solidFill>
              <a:latin typeface="Trebuchet MS"/>
              <a:ea typeface="Trebuchet MS"/>
              <a:cs typeface="Trebuchet MS"/>
              <a:sym typeface="Trebuchet MS"/>
            </a:endParaRPr>
          </a:p>
          <a:p>
            <a:pPr indent="-406400" lvl="0" marL="457200" marR="0" rtl="0" algn="just">
              <a:lnSpc>
                <a:spcPct val="90000"/>
              </a:lnSpc>
              <a:spcBef>
                <a:spcPts val="1000"/>
              </a:spcBef>
              <a:spcAft>
                <a:spcPts val="0"/>
              </a:spcAft>
              <a:buClr>
                <a:schemeClr val="dk1"/>
              </a:buClr>
              <a:buSzPts val="2400"/>
              <a:buFont typeface="Arial"/>
              <a:buNone/>
            </a:pPr>
            <a:r>
              <a:rPr b="1" i="1" lang="ru" sz="2800" u="none" cap="none" strike="noStrike">
                <a:solidFill>
                  <a:schemeClr val="dk1"/>
                </a:solidFill>
                <a:latin typeface="Times New Roman"/>
                <a:ea typeface="Times New Roman"/>
                <a:cs typeface="Times New Roman"/>
                <a:sym typeface="Times New Roman"/>
              </a:rPr>
              <a:t> </a:t>
            </a:r>
            <a:r>
              <a:rPr b="0" i="0" lang="ru" sz="2800" u="none" cap="none" strike="noStrike">
                <a:solidFill>
                  <a:schemeClr val="dk1"/>
                </a:solidFill>
                <a:latin typeface="Times New Roman"/>
                <a:ea typeface="Times New Roman"/>
                <a:cs typeface="Times New Roman"/>
                <a:sym typeface="Times New Roman"/>
              </a:rPr>
              <a:t>На первый взгляд процесс – это запущенная программа (приложение) или команда. Но это не совсем так. Некоторые приложения могут создавать несколько процессов одновременно. </a:t>
            </a:r>
            <a:endParaRPr b="0" i="0" sz="1800" u="none" cap="none" strike="noStrike">
              <a:solidFill>
                <a:srgbClr val="7F7F7F"/>
              </a:solidFill>
              <a:latin typeface="Trebuchet MS"/>
              <a:ea typeface="Trebuchet MS"/>
              <a:cs typeface="Trebuchet MS"/>
              <a:sym typeface="Trebuchet MS"/>
            </a:endParaRPr>
          </a:p>
          <a:p>
            <a:pPr indent="-406400" lvl="0" marL="457200" marR="0" rtl="0" algn="just">
              <a:lnSpc>
                <a:spcPct val="90000"/>
              </a:lnSpc>
              <a:spcBef>
                <a:spcPts val="1000"/>
              </a:spcBef>
              <a:spcAft>
                <a:spcPts val="0"/>
              </a:spcAft>
              <a:buClr>
                <a:schemeClr val="dk1"/>
              </a:buClr>
              <a:buSzPts val="2400"/>
              <a:buFont typeface="Arial"/>
              <a:buNone/>
            </a:pPr>
            <a:r>
              <a:rPr b="0" i="0" lang="ru" sz="2800" u="none" cap="none" strike="noStrike">
                <a:solidFill>
                  <a:schemeClr val="dk1"/>
                </a:solidFill>
                <a:latin typeface="Times New Roman"/>
                <a:ea typeface="Times New Roman"/>
                <a:cs typeface="Times New Roman"/>
                <a:sym typeface="Times New Roman"/>
              </a:rPr>
              <a:t>Код процесса не обязательно должен выполняться в текущий момент времени, так как процесс может находиться в состоянии спящего. В этом случае выполнение кода такого процесса приостановлено. </a:t>
            </a:r>
            <a:endParaRPr b="0" i="0" sz="1800" u="none" cap="none" strike="noStrike">
              <a:solidFill>
                <a:srgbClr val="7F7F7F"/>
              </a:solidFill>
              <a:latin typeface="Trebuchet MS"/>
              <a:ea typeface="Trebuchet MS"/>
              <a:cs typeface="Trebuchet MS"/>
              <a:sym typeface="Trebuchet MS"/>
            </a:endParaRPr>
          </a:p>
        </p:txBody>
      </p:sp>
      <p:sp>
        <p:nvSpPr>
          <p:cNvPr id="148" name="Google Shape;148;p26"/>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574675" y="304800"/>
            <a:ext cx="8001000" cy="1215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Calibri"/>
              <a:buNone/>
            </a:pPr>
            <a:r>
              <a:rPr b="0" i="0" lang="ru" sz="4400" u="none" cap="none" strike="noStrike">
                <a:solidFill>
                  <a:schemeClr val="dk1"/>
                </a:solidFill>
                <a:latin typeface="Calibri"/>
                <a:ea typeface="Calibri"/>
                <a:cs typeface="Calibri"/>
                <a:sym typeface="Calibri"/>
              </a:rPr>
              <a:t>Понятие процесса</a:t>
            </a:r>
            <a:endParaRPr b="0" i="0" sz="3600" u="none" cap="none" strike="noStrike">
              <a:solidFill>
                <a:schemeClr val="accent1"/>
              </a:solidFill>
              <a:latin typeface="Trebuchet MS"/>
              <a:ea typeface="Trebuchet MS"/>
              <a:cs typeface="Trebuchet MS"/>
              <a:sym typeface="Trebuchet MS"/>
            </a:endParaRPr>
          </a:p>
        </p:txBody>
      </p:sp>
      <p:sp>
        <p:nvSpPr>
          <p:cNvPr id="154" name="Google Shape;154;p27"/>
          <p:cNvSpPr txBox="1"/>
          <p:nvPr>
            <p:ph idx="1" type="body"/>
          </p:nvPr>
        </p:nvSpPr>
        <p:spPr>
          <a:xfrm>
            <a:off x="566738" y="1752600"/>
            <a:ext cx="8001000" cy="42687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1000"/>
              </a:spcBef>
              <a:spcAft>
                <a:spcPts val="0"/>
              </a:spcAft>
              <a:buClr>
                <a:schemeClr val="dk1"/>
              </a:buClr>
              <a:buSzPts val="2800"/>
              <a:buFont typeface="Noto Sans Symbols"/>
              <a:buNone/>
            </a:pPr>
            <a:r>
              <a:rPr b="1" i="0" lang="ru" sz="2800" u="none" cap="none" strike="noStrike">
                <a:solidFill>
                  <a:srgbClr val="CC0000"/>
                </a:solidFill>
                <a:latin typeface="Calibri"/>
                <a:ea typeface="Calibri"/>
                <a:cs typeface="Calibri"/>
                <a:sym typeface="Calibri"/>
              </a:rPr>
              <a:t>Процесс</a:t>
            </a:r>
            <a:r>
              <a:rPr b="0" i="0" lang="ru" sz="2800" u="none" cap="none" strike="noStrike">
                <a:solidFill>
                  <a:schemeClr val="dk1"/>
                </a:solidFill>
                <a:latin typeface="Calibri"/>
                <a:ea typeface="Calibri"/>
                <a:cs typeface="Calibri"/>
                <a:sym typeface="Calibri"/>
              </a:rPr>
              <a:t> – это программа, выполняющаяся в процессоре</a:t>
            </a:r>
            <a:endParaRPr b="0" i="0" sz="1800" u="none" cap="none" strike="noStrike">
              <a:solidFill>
                <a:srgbClr val="3F3F3F"/>
              </a:solidFill>
              <a:latin typeface="Trebuchet MS"/>
              <a:ea typeface="Trebuchet MS"/>
              <a:cs typeface="Trebuchet MS"/>
              <a:sym typeface="Trebuchet MS"/>
            </a:endParaRPr>
          </a:p>
          <a:p>
            <a:pPr indent="-406400" lvl="0" marL="457200" marR="0" rtl="0" algn="l">
              <a:lnSpc>
                <a:spcPct val="100000"/>
              </a:lnSpc>
              <a:spcBef>
                <a:spcPts val="1000"/>
              </a:spcBef>
              <a:spcAft>
                <a:spcPts val="0"/>
              </a:spcAft>
              <a:buClr>
                <a:schemeClr val="dk1"/>
              </a:buClr>
              <a:buSzPts val="2800"/>
              <a:buFont typeface="Noto Sans Symbols"/>
              <a:buNone/>
            </a:pPr>
            <a:r>
              <a:rPr b="0" i="0" lang="ru" sz="2800" u="none" cap="none" strike="noStrike">
                <a:solidFill>
                  <a:schemeClr val="dk1"/>
                </a:solidFill>
                <a:latin typeface="Calibri"/>
                <a:ea typeface="Calibri"/>
                <a:cs typeface="Calibri"/>
                <a:sym typeface="Calibri"/>
              </a:rPr>
              <a:t>Синонимами понятия «процесс» являются термины:</a:t>
            </a:r>
            <a:endParaRPr b="0" i="0" sz="1800" u="none" cap="none" strike="noStrike">
              <a:solidFill>
                <a:srgbClr val="3F3F3F"/>
              </a:solidFill>
              <a:latin typeface="Trebuchet MS"/>
              <a:ea typeface="Trebuchet MS"/>
              <a:cs typeface="Trebuchet MS"/>
              <a:sym typeface="Trebuchet MS"/>
            </a:endParaRPr>
          </a:p>
          <a:p>
            <a:pPr indent="-406400" lvl="0" marL="457200" marR="0" rtl="0" algn="l">
              <a:lnSpc>
                <a:spcPct val="100000"/>
              </a:lnSpc>
              <a:spcBef>
                <a:spcPts val="1000"/>
              </a:spcBef>
              <a:spcAft>
                <a:spcPts val="0"/>
              </a:spcAft>
              <a:buClr>
                <a:schemeClr val="dk1"/>
              </a:buClr>
              <a:buSzPts val="2800"/>
              <a:buFont typeface="Verdana"/>
              <a:buChar char="-"/>
            </a:pPr>
            <a:r>
              <a:rPr b="0" i="0" lang="ru" sz="2800" u="none" cap="none" strike="noStrike">
                <a:solidFill>
                  <a:schemeClr val="dk1"/>
                </a:solidFill>
                <a:latin typeface="Calibri"/>
                <a:ea typeface="Calibri"/>
                <a:cs typeface="Calibri"/>
                <a:sym typeface="Calibri"/>
              </a:rPr>
              <a:t>программа;</a:t>
            </a:r>
            <a:endParaRPr b="0" i="0" sz="1800" u="none" cap="none" strike="noStrike">
              <a:solidFill>
                <a:srgbClr val="3F3F3F"/>
              </a:solidFill>
              <a:latin typeface="Trebuchet MS"/>
              <a:ea typeface="Trebuchet MS"/>
              <a:cs typeface="Trebuchet MS"/>
              <a:sym typeface="Trebuchet MS"/>
            </a:endParaRPr>
          </a:p>
          <a:p>
            <a:pPr indent="-406400" lvl="0" marL="457200" marR="0" rtl="0" algn="l">
              <a:lnSpc>
                <a:spcPct val="100000"/>
              </a:lnSpc>
              <a:spcBef>
                <a:spcPts val="1000"/>
              </a:spcBef>
              <a:spcAft>
                <a:spcPts val="0"/>
              </a:spcAft>
              <a:buClr>
                <a:schemeClr val="dk1"/>
              </a:buClr>
              <a:buSzPts val="2800"/>
              <a:buFont typeface="Verdana"/>
              <a:buChar char="-"/>
            </a:pPr>
            <a:r>
              <a:rPr b="0" i="0" lang="ru" sz="2800" u="none" cap="none" strike="noStrike">
                <a:solidFill>
                  <a:schemeClr val="dk1"/>
                </a:solidFill>
                <a:latin typeface="Calibri"/>
                <a:ea typeface="Calibri"/>
                <a:cs typeface="Calibri"/>
                <a:sym typeface="Calibri"/>
              </a:rPr>
              <a:t>задача.</a:t>
            </a:r>
            <a:endParaRPr b="0" i="0" sz="1800" u="none" cap="none" strike="noStrike">
              <a:solidFill>
                <a:srgbClr val="3F3F3F"/>
              </a:solidFill>
              <a:latin typeface="Trebuchet MS"/>
              <a:ea typeface="Trebuchet MS"/>
              <a:cs typeface="Trebuchet MS"/>
              <a:sym typeface="Trebuchet MS"/>
            </a:endParaRPr>
          </a:p>
        </p:txBody>
      </p:sp>
      <p:sp>
        <p:nvSpPr>
          <p:cNvPr id="155" name="Google Shape;155;p27"/>
          <p:cNvSpPr txBox="1"/>
          <p:nvPr>
            <p:ph idx="12" type="sldNum"/>
          </p:nvPr>
        </p:nvSpPr>
        <p:spPr>
          <a:xfrm>
            <a:off x="8737600" y="6502400"/>
            <a:ext cx="406500" cy="35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685800" y="0"/>
            <a:ext cx="77724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b="0" i="0" lang="ru" sz="4400" u="none" cap="none" strike="noStrike">
                <a:solidFill>
                  <a:schemeClr val="dk1"/>
                </a:solidFill>
                <a:latin typeface="Calibri"/>
                <a:ea typeface="Calibri"/>
                <a:cs typeface="Calibri"/>
                <a:sym typeface="Calibri"/>
              </a:rPr>
              <a:t>Управление процессами</a:t>
            </a:r>
            <a:endParaRPr b="0" i="0" sz="4400" u="none" cap="none" strike="noStrike">
              <a:solidFill>
                <a:schemeClr val="dk1"/>
              </a:solidFill>
              <a:latin typeface="Calibri"/>
              <a:ea typeface="Calibri"/>
              <a:cs typeface="Calibri"/>
              <a:sym typeface="Calibri"/>
            </a:endParaRPr>
          </a:p>
        </p:txBody>
      </p:sp>
      <p:sp>
        <p:nvSpPr>
          <p:cNvPr id="161" name="Google Shape;161;p28"/>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descr="Картинки по запросу управление процессами Linux" id="162" name="Google Shape;162;p28"/>
          <p:cNvPicPr preferRelativeResize="0"/>
          <p:nvPr/>
        </p:nvPicPr>
        <p:blipFill rotWithShape="1">
          <a:blip r:embed="rId3">
            <a:alphaModFix/>
          </a:blip>
          <a:srcRect b="0" l="0" r="0" t="0"/>
          <a:stretch/>
        </p:blipFill>
        <p:spPr>
          <a:xfrm>
            <a:off x="447769" y="2277842"/>
            <a:ext cx="6186347" cy="2585075"/>
          </a:xfrm>
          <a:prstGeom prst="rect">
            <a:avLst/>
          </a:prstGeom>
          <a:noFill/>
          <a:ln>
            <a:noFill/>
          </a:ln>
        </p:spPr>
      </p:pic>
      <p:sp>
        <p:nvSpPr>
          <p:cNvPr id="163" name="Google Shape;163;p28"/>
          <p:cNvSpPr txBox="1"/>
          <p:nvPr>
            <p:ph idx="12" type="sldNum"/>
          </p:nvPr>
        </p:nvSpPr>
        <p:spPr>
          <a:xfrm>
            <a:off x="8737600" y="6502400"/>
            <a:ext cx="406500" cy="35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574675" y="304800"/>
            <a:ext cx="8001000" cy="1215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Calibri"/>
              <a:buNone/>
            </a:pPr>
            <a:r>
              <a:rPr b="0" i="0" lang="ru" sz="4400" u="none" cap="none" strike="noStrike">
                <a:solidFill>
                  <a:schemeClr val="dk1"/>
                </a:solidFill>
                <a:latin typeface="Calibri"/>
                <a:ea typeface="Calibri"/>
                <a:cs typeface="Calibri"/>
                <a:sym typeface="Calibri"/>
              </a:rPr>
              <a:t>Характеристики процесса</a:t>
            </a:r>
            <a:endParaRPr b="0" i="0" sz="3600" u="none" cap="none" strike="noStrike">
              <a:solidFill>
                <a:schemeClr val="accent1"/>
              </a:solidFill>
              <a:latin typeface="Trebuchet MS"/>
              <a:ea typeface="Trebuchet MS"/>
              <a:cs typeface="Trebuchet MS"/>
              <a:sym typeface="Trebuchet MS"/>
            </a:endParaRPr>
          </a:p>
        </p:txBody>
      </p:sp>
      <p:sp>
        <p:nvSpPr>
          <p:cNvPr id="169" name="Google Shape;169;p29"/>
          <p:cNvSpPr txBox="1"/>
          <p:nvPr>
            <p:ph idx="1" type="body"/>
          </p:nvPr>
        </p:nvSpPr>
        <p:spPr>
          <a:xfrm>
            <a:off x="566738" y="1752600"/>
            <a:ext cx="8001000" cy="42687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90000"/>
              </a:lnSpc>
              <a:spcBef>
                <a:spcPts val="650"/>
              </a:spcBef>
              <a:spcAft>
                <a:spcPts val="0"/>
              </a:spcAft>
              <a:buClr>
                <a:schemeClr val="dk1"/>
              </a:buClr>
              <a:buSzPts val="2800"/>
              <a:buFont typeface="Noto Sans Symbols"/>
              <a:buNone/>
            </a:pPr>
            <a:r>
              <a:rPr b="0" i="0" lang="ru" sz="2600" u="none" cap="none" strike="noStrike">
                <a:solidFill>
                  <a:schemeClr val="dk1"/>
                </a:solidFill>
                <a:latin typeface="Calibri"/>
                <a:ea typeface="Calibri"/>
                <a:cs typeface="Calibri"/>
                <a:sym typeface="Calibri"/>
              </a:rPr>
              <a:t>Процесс как самостоятельная сущность рассматривается на уровне архитектуры ЭВМ и на уровне ОС.</a:t>
            </a:r>
            <a:endParaRPr b="0" i="0" sz="1800" u="none" cap="none" strike="noStrike">
              <a:solidFill>
                <a:srgbClr val="3F3F3F"/>
              </a:solidFill>
              <a:latin typeface="Trebuchet MS"/>
              <a:ea typeface="Trebuchet MS"/>
              <a:cs typeface="Trebuchet MS"/>
              <a:sym typeface="Trebuchet MS"/>
            </a:endParaRPr>
          </a:p>
          <a:p>
            <a:pPr indent="-406400" lvl="0" marL="457200" marR="0" rtl="0" algn="l">
              <a:lnSpc>
                <a:spcPct val="90000"/>
              </a:lnSpc>
              <a:spcBef>
                <a:spcPts val="650"/>
              </a:spcBef>
              <a:spcAft>
                <a:spcPts val="0"/>
              </a:spcAft>
              <a:buClr>
                <a:schemeClr val="dk1"/>
              </a:buClr>
              <a:buSzPts val="2800"/>
              <a:buFont typeface="Noto Sans Symbols"/>
              <a:buNone/>
            </a:pPr>
            <a:r>
              <a:rPr b="0" i="0" lang="ru" sz="2600" u="none" cap="none" strike="noStrike">
                <a:solidFill>
                  <a:schemeClr val="dk1"/>
                </a:solidFill>
                <a:latin typeface="Calibri"/>
                <a:ea typeface="Calibri"/>
                <a:cs typeface="Calibri"/>
                <a:sym typeface="Calibri"/>
              </a:rPr>
              <a:t>На </a:t>
            </a:r>
            <a:r>
              <a:rPr b="0" i="1" lang="ru" sz="2600" u="none" cap="none" strike="noStrike">
                <a:solidFill>
                  <a:srgbClr val="003366"/>
                </a:solidFill>
                <a:latin typeface="Calibri"/>
                <a:ea typeface="Calibri"/>
                <a:cs typeface="Calibri"/>
                <a:sym typeface="Calibri"/>
              </a:rPr>
              <a:t>уровне архитектуры ЭВМ</a:t>
            </a:r>
            <a:r>
              <a:rPr b="0" i="0" lang="ru" sz="2600" u="none" cap="none" strike="noStrike">
                <a:solidFill>
                  <a:schemeClr val="dk1"/>
                </a:solidFill>
                <a:latin typeface="Calibri"/>
                <a:ea typeface="Calibri"/>
                <a:cs typeface="Calibri"/>
                <a:sym typeface="Calibri"/>
              </a:rPr>
              <a:t> процесс характеризуется:</a:t>
            </a:r>
            <a:endParaRPr b="0" i="0" sz="1800" u="none" cap="none" strike="noStrike">
              <a:solidFill>
                <a:srgbClr val="3F3F3F"/>
              </a:solidFill>
              <a:latin typeface="Trebuchet MS"/>
              <a:ea typeface="Trebuchet MS"/>
              <a:cs typeface="Trebuchet MS"/>
              <a:sym typeface="Trebuchet MS"/>
            </a:endParaRPr>
          </a:p>
          <a:p>
            <a:pPr indent="-406400" lvl="0" marL="457200" marR="0" rtl="0" algn="l">
              <a:lnSpc>
                <a:spcPct val="90000"/>
              </a:lnSpc>
              <a:spcBef>
                <a:spcPts val="650"/>
              </a:spcBef>
              <a:spcAft>
                <a:spcPts val="0"/>
              </a:spcAft>
              <a:buClr>
                <a:schemeClr val="dk1"/>
              </a:buClr>
              <a:buSzPts val="2800"/>
              <a:buFont typeface="Verdana"/>
              <a:buChar char="-"/>
            </a:pPr>
            <a:r>
              <a:rPr b="0" i="0" lang="ru" sz="2600" u="none" cap="none" strike="noStrike">
                <a:solidFill>
                  <a:schemeClr val="dk1"/>
                </a:solidFill>
                <a:latin typeface="Calibri"/>
                <a:ea typeface="Calibri"/>
                <a:cs typeface="Calibri"/>
                <a:sym typeface="Calibri"/>
              </a:rPr>
              <a:t>контекстом;</a:t>
            </a:r>
            <a:endParaRPr b="0" i="0" sz="1800" u="none" cap="none" strike="noStrike">
              <a:solidFill>
                <a:srgbClr val="3F3F3F"/>
              </a:solidFill>
              <a:latin typeface="Trebuchet MS"/>
              <a:ea typeface="Trebuchet MS"/>
              <a:cs typeface="Trebuchet MS"/>
              <a:sym typeface="Trebuchet MS"/>
            </a:endParaRPr>
          </a:p>
          <a:p>
            <a:pPr indent="-406400" lvl="0" marL="457200" marR="0" rtl="0" algn="l">
              <a:lnSpc>
                <a:spcPct val="90000"/>
              </a:lnSpc>
              <a:spcBef>
                <a:spcPts val="650"/>
              </a:spcBef>
              <a:spcAft>
                <a:spcPts val="0"/>
              </a:spcAft>
              <a:buClr>
                <a:schemeClr val="dk1"/>
              </a:buClr>
              <a:buSzPts val="2800"/>
              <a:buFont typeface="Verdana"/>
              <a:buChar char="-"/>
            </a:pPr>
            <a:r>
              <a:rPr b="0" i="0" lang="ru" sz="2600" u="none" cap="none" strike="noStrike">
                <a:solidFill>
                  <a:schemeClr val="dk1"/>
                </a:solidFill>
                <a:latin typeface="Calibri"/>
                <a:ea typeface="Calibri"/>
                <a:cs typeface="Calibri"/>
                <a:sym typeface="Calibri"/>
              </a:rPr>
              <a:t>адресным пространством.</a:t>
            </a:r>
            <a:endParaRPr b="0" i="0" sz="1800" u="none" cap="none" strike="noStrike">
              <a:solidFill>
                <a:srgbClr val="3F3F3F"/>
              </a:solidFill>
              <a:latin typeface="Trebuchet MS"/>
              <a:ea typeface="Trebuchet MS"/>
              <a:cs typeface="Trebuchet MS"/>
              <a:sym typeface="Trebuchet MS"/>
            </a:endParaRPr>
          </a:p>
          <a:p>
            <a:pPr indent="-406400" lvl="0" marL="457200" marR="0" rtl="0" algn="l">
              <a:lnSpc>
                <a:spcPct val="90000"/>
              </a:lnSpc>
              <a:spcBef>
                <a:spcPts val="650"/>
              </a:spcBef>
              <a:spcAft>
                <a:spcPts val="0"/>
              </a:spcAft>
              <a:buClr>
                <a:schemeClr val="dk1"/>
              </a:buClr>
              <a:buSzPts val="2800"/>
              <a:buFont typeface="Verdana"/>
              <a:buNone/>
            </a:pPr>
            <a:r>
              <a:rPr b="0" i="0" lang="ru" sz="2600" u="none" cap="none" strike="noStrike">
                <a:solidFill>
                  <a:schemeClr val="dk1"/>
                </a:solidFill>
                <a:latin typeface="Calibri"/>
                <a:ea typeface="Calibri"/>
                <a:cs typeface="Calibri"/>
                <a:sym typeface="Calibri"/>
              </a:rPr>
              <a:t>На </a:t>
            </a:r>
            <a:r>
              <a:rPr b="0" i="1" lang="ru" sz="2600" u="none" cap="none" strike="noStrike">
                <a:solidFill>
                  <a:srgbClr val="003366"/>
                </a:solidFill>
                <a:latin typeface="Calibri"/>
                <a:ea typeface="Calibri"/>
                <a:cs typeface="Calibri"/>
                <a:sym typeface="Calibri"/>
              </a:rPr>
              <a:t>уровне ОС</a:t>
            </a:r>
            <a:r>
              <a:rPr b="0" i="0" lang="ru" sz="2600" u="none" cap="none" strike="noStrike">
                <a:solidFill>
                  <a:schemeClr val="dk1"/>
                </a:solidFill>
                <a:latin typeface="Calibri"/>
                <a:ea typeface="Calibri"/>
                <a:cs typeface="Calibri"/>
                <a:sym typeface="Calibri"/>
              </a:rPr>
              <a:t> процесс описывается специальной структурой уровня ядра – PCB (Process Control Block)</a:t>
            </a:r>
            <a:endParaRPr b="0" i="0" sz="1800" u="none" cap="none" strike="noStrike">
              <a:solidFill>
                <a:srgbClr val="3F3F3F"/>
              </a:solidFill>
              <a:latin typeface="Trebuchet MS"/>
              <a:ea typeface="Trebuchet MS"/>
              <a:cs typeface="Trebuchet MS"/>
              <a:sym typeface="Trebuchet MS"/>
            </a:endParaRPr>
          </a:p>
        </p:txBody>
      </p:sp>
      <p:sp>
        <p:nvSpPr>
          <p:cNvPr id="170" name="Google Shape;170;p29"/>
          <p:cNvSpPr txBox="1"/>
          <p:nvPr>
            <p:ph idx="12" type="sldNum"/>
          </p:nvPr>
        </p:nvSpPr>
        <p:spPr>
          <a:xfrm>
            <a:off x="8737600" y="6502400"/>
            <a:ext cx="406500" cy="35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574675" y="304800"/>
            <a:ext cx="8001000" cy="1215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Calibri"/>
              <a:buNone/>
            </a:pPr>
            <a:r>
              <a:rPr b="0" i="0" lang="ru" sz="3400" u="none" cap="none" strike="noStrike">
                <a:solidFill>
                  <a:schemeClr val="dk1"/>
                </a:solidFill>
                <a:latin typeface="Calibri"/>
                <a:ea typeface="Calibri"/>
                <a:cs typeface="Calibri"/>
                <a:sym typeface="Calibri"/>
              </a:rPr>
              <a:t>Представление процесса на уровне архитектуры ЭВМ</a:t>
            </a:r>
            <a:endParaRPr b="0" i="0" sz="3600" u="none" cap="none" strike="noStrike">
              <a:solidFill>
                <a:schemeClr val="accent1"/>
              </a:solidFill>
              <a:latin typeface="Trebuchet MS"/>
              <a:ea typeface="Trebuchet MS"/>
              <a:cs typeface="Trebuchet MS"/>
              <a:sym typeface="Trebuchet MS"/>
            </a:endParaRPr>
          </a:p>
        </p:txBody>
      </p:sp>
      <p:sp>
        <p:nvSpPr>
          <p:cNvPr id="176" name="Google Shape;176;p30"/>
          <p:cNvSpPr txBox="1"/>
          <p:nvPr>
            <p:ph idx="1" type="body"/>
          </p:nvPr>
        </p:nvSpPr>
        <p:spPr>
          <a:xfrm>
            <a:off x="566738" y="1752600"/>
            <a:ext cx="8001000" cy="42687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90000"/>
              </a:lnSpc>
              <a:spcBef>
                <a:spcPts val="525"/>
              </a:spcBef>
              <a:spcAft>
                <a:spcPts val="0"/>
              </a:spcAft>
              <a:buClr>
                <a:schemeClr val="dk1"/>
              </a:buClr>
              <a:buSzPts val="2800"/>
              <a:buFont typeface="Noto Sans Symbols"/>
              <a:buNone/>
            </a:pPr>
            <a:r>
              <a:rPr b="0" i="1" lang="ru" sz="2100" u="none" cap="none" strike="noStrike">
                <a:solidFill>
                  <a:srgbClr val="003366"/>
                </a:solidFill>
                <a:latin typeface="Calibri"/>
                <a:ea typeface="Calibri"/>
                <a:cs typeface="Calibri"/>
                <a:sym typeface="Calibri"/>
              </a:rPr>
              <a:t>Контекст</a:t>
            </a:r>
            <a:r>
              <a:rPr b="0" i="0" lang="ru" sz="2100" u="none" cap="none" strike="noStrike">
                <a:solidFill>
                  <a:schemeClr val="dk1"/>
                </a:solidFill>
                <a:latin typeface="Calibri"/>
                <a:ea typeface="Calibri"/>
                <a:cs typeface="Calibri"/>
                <a:sym typeface="Calibri"/>
              </a:rPr>
              <a:t> процесса включает в себя:</a:t>
            </a:r>
            <a:endParaRPr b="0" i="0" sz="1800" u="none" cap="none" strike="noStrike">
              <a:solidFill>
                <a:srgbClr val="3F3F3F"/>
              </a:solidFill>
              <a:latin typeface="Trebuchet MS"/>
              <a:ea typeface="Trebuchet MS"/>
              <a:cs typeface="Trebuchet MS"/>
              <a:sym typeface="Trebuchet MS"/>
            </a:endParaRPr>
          </a:p>
          <a:p>
            <a:pPr indent="-406400" lvl="0" marL="457200" marR="0" rtl="0" algn="l">
              <a:lnSpc>
                <a:spcPct val="90000"/>
              </a:lnSpc>
              <a:spcBef>
                <a:spcPts val="525"/>
              </a:spcBef>
              <a:spcAft>
                <a:spcPts val="0"/>
              </a:spcAft>
              <a:buClr>
                <a:schemeClr val="dk1"/>
              </a:buClr>
              <a:buSzPts val="2800"/>
              <a:buFont typeface="Noto Sans Symbols"/>
              <a:buNone/>
            </a:pPr>
            <a:r>
              <a:rPr b="0" i="0" lang="ru" sz="2100" u="none" cap="none" strike="noStrike">
                <a:solidFill>
                  <a:schemeClr val="dk1"/>
                </a:solidFill>
                <a:latin typeface="Calibri"/>
                <a:ea typeface="Calibri"/>
                <a:cs typeface="Calibri"/>
                <a:sym typeface="Calibri"/>
              </a:rPr>
              <a:t>- состояние регистров процессора для данного процесса;</a:t>
            </a:r>
            <a:endParaRPr b="0" i="0" sz="1800" u="none" cap="none" strike="noStrike">
              <a:solidFill>
                <a:srgbClr val="3F3F3F"/>
              </a:solidFill>
              <a:latin typeface="Trebuchet MS"/>
              <a:ea typeface="Trebuchet MS"/>
              <a:cs typeface="Trebuchet MS"/>
              <a:sym typeface="Trebuchet MS"/>
            </a:endParaRPr>
          </a:p>
          <a:p>
            <a:pPr indent="-406400" lvl="0" marL="457200" marR="0" rtl="0" algn="l">
              <a:lnSpc>
                <a:spcPct val="90000"/>
              </a:lnSpc>
              <a:spcBef>
                <a:spcPts val="525"/>
              </a:spcBef>
              <a:spcAft>
                <a:spcPts val="0"/>
              </a:spcAft>
              <a:buClr>
                <a:schemeClr val="dk1"/>
              </a:buClr>
              <a:buSzPts val="2800"/>
              <a:buFont typeface="Verdana"/>
              <a:buChar char="-"/>
            </a:pPr>
            <a:r>
              <a:rPr b="0" i="0" lang="ru" sz="2100" u="none" cap="none" strike="noStrike">
                <a:solidFill>
                  <a:schemeClr val="dk1"/>
                </a:solidFill>
                <a:latin typeface="Calibri"/>
                <a:ea typeface="Calibri"/>
                <a:cs typeface="Calibri"/>
                <a:sym typeface="Calibri"/>
              </a:rPr>
              <a:t>состояние и местоположение системных таблиц для данного процесса;</a:t>
            </a:r>
            <a:endParaRPr b="0" i="0" sz="1800" u="none" cap="none" strike="noStrike">
              <a:solidFill>
                <a:srgbClr val="3F3F3F"/>
              </a:solidFill>
              <a:latin typeface="Trebuchet MS"/>
              <a:ea typeface="Trebuchet MS"/>
              <a:cs typeface="Trebuchet MS"/>
              <a:sym typeface="Trebuchet MS"/>
            </a:endParaRPr>
          </a:p>
          <a:p>
            <a:pPr indent="-406400" lvl="0" marL="457200" marR="0" rtl="0" algn="l">
              <a:lnSpc>
                <a:spcPct val="90000"/>
              </a:lnSpc>
              <a:spcBef>
                <a:spcPts val="525"/>
              </a:spcBef>
              <a:spcAft>
                <a:spcPts val="0"/>
              </a:spcAft>
              <a:buClr>
                <a:schemeClr val="dk1"/>
              </a:buClr>
              <a:buSzPts val="2800"/>
              <a:buFont typeface="Verdana"/>
              <a:buChar char="-"/>
            </a:pPr>
            <a:r>
              <a:rPr b="0" i="0" lang="ru" sz="2100" u="none" cap="none" strike="noStrike">
                <a:solidFill>
                  <a:schemeClr val="dk1"/>
                </a:solidFill>
                <a:latin typeface="Calibri"/>
                <a:ea typeface="Calibri"/>
                <a:cs typeface="Calibri"/>
                <a:sym typeface="Calibri"/>
              </a:rPr>
              <a:t>состояние стеков.</a:t>
            </a:r>
            <a:endParaRPr b="0" i="0" sz="1800" u="none" cap="none" strike="noStrike">
              <a:solidFill>
                <a:srgbClr val="3F3F3F"/>
              </a:solidFill>
              <a:latin typeface="Trebuchet MS"/>
              <a:ea typeface="Trebuchet MS"/>
              <a:cs typeface="Trebuchet MS"/>
              <a:sym typeface="Trebuchet MS"/>
            </a:endParaRPr>
          </a:p>
          <a:p>
            <a:pPr indent="-406400" lvl="0" marL="457200" marR="0" rtl="0" algn="l">
              <a:lnSpc>
                <a:spcPct val="90000"/>
              </a:lnSpc>
              <a:spcBef>
                <a:spcPts val="525"/>
              </a:spcBef>
              <a:spcAft>
                <a:spcPts val="0"/>
              </a:spcAft>
              <a:buClr>
                <a:schemeClr val="dk1"/>
              </a:buClr>
              <a:buSzPts val="2800"/>
              <a:buFont typeface="Verdana"/>
              <a:buNone/>
            </a:pPr>
            <a:r>
              <a:t/>
            </a:r>
            <a:endParaRPr b="0" i="0" sz="2100" u="none" cap="none" strike="noStrike">
              <a:solidFill>
                <a:schemeClr val="dk1"/>
              </a:solidFill>
              <a:latin typeface="Calibri"/>
              <a:ea typeface="Calibri"/>
              <a:cs typeface="Calibri"/>
              <a:sym typeface="Calibri"/>
            </a:endParaRPr>
          </a:p>
          <a:p>
            <a:pPr indent="-406400" lvl="0" marL="457200" marR="0" rtl="0" algn="l">
              <a:lnSpc>
                <a:spcPct val="90000"/>
              </a:lnSpc>
              <a:spcBef>
                <a:spcPts val="525"/>
              </a:spcBef>
              <a:spcAft>
                <a:spcPts val="0"/>
              </a:spcAft>
              <a:buClr>
                <a:schemeClr val="dk1"/>
              </a:buClr>
              <a:buSzPts val="2800"/>
              <a:buFont typeface="Verdana"/>
              <a:buNone/>
            </a:pPr>
            <a:r>
              <a:rPr b="0" i="1" lang="ru" sz="2100" u="none" cap="none" strike="noStrike">
                <a:solidFill>
                  <a:srgbClr val="003366"/>
                </a:solidFill>
                <a:latin typeface="Calibri"/>
                <a:ea typeface="Calibri"/>
                <a:cs typeface="Calibri"/>
                <a:sym typeface="Calibri"/>
              </a:rPr>
              <a:t>Адресное пространство процесса</a:t>
            </a:r>
            <a:r>
              <a:rPr b="0" i="0" lang="ru" sz="2100" u="none" cap="none" strike="noStrike">
                <a:solidFill>
                  <a:schemeClr val="dk1"/>
                </a:solidFill>
                <a:latin typeface="Calibri"/>
                <a:ea typeface="Calibri"/>
                <a:cs typeface="Calibri"/>
                <a:sym typeface="Calibri"/>
              </a:rPr>
              <a:t> – это совокупность участков памяти (сегментов, страниц, секций), в которых располагаются программный код и данные процесса. В ряде архитектур в состав адресного пространства процесса входит собственный стек</a:t>
            </a:r>
            <a:endParaRPr b="0" i="0" sz="1800" u="none" cap="none" strike="noStrike">
              <a:solidFill>
                <a:srgbClr val="3F3F3F"/>
              </a:solidFill>
              <a:latin typeface="Trebuchet MS"/>
              <a:ea typeface="Trebuchet MS"/>
              <a:cs typeface="Trebuchet MS"/>
              <a:sym typeface="Trebuchet MS"/>
            </a:endParaRPr>
          </a:p>
        </p:txBody>
      </p:sp>
      <p:sp>
        <p:nvSpPr>
          <p:cNvPr id="177" name="Google Shape;177;p30"/>
          <p:cNvSpPr txBox="1"/>
          <p:nvPr>
            <p:ph idx="12" type="sldNum"/>
          </p:nvPr>
        </p:nvSpPr>
        <p:spPr>
          <a:xfrm>
            <a:off x="8737600" y="6502400"/>
            <a:ext cx="406500" cy="35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574675" y="304800"/>
            <a:ext cx="8001000" cy="1215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Calibri"/>
              <a:buNone/>
            </a:pPr>
            <a:r>
              <a:rPr b="0" i="0" lang="ru" sz="3400" u="none" cap="none" strike="noStrike">
                <a:solidFill>
                  <a:schemeClr val="dk1"/>
                </a:solidFill>
                <a:latin typeface="Calibri"/>
                <a:ea typeface="Calibri"/>
                <a:cs typeface="Calibri"/>
                <a:sym typeface="Calibri"/>
              </a:rPr>
              <a:t>Представление процесса в UNIX/Linux</a:t>
            </a:r>
            <a:endParaRPr b="0" i="0" sz="3600" u="none" cap="none" strike="noStrike">
              <a:solidFill>
                <a:schemeClr val="accent1"/>
              </a:solidFill>
              <a:latin typeface="Trebuchet MS"/>
              <a:ea typeface="Trebuchet MS"/>
              <a:cs typeface="Trebuchet MS"/>
              <a:sym typeface="Trebuchet MS"/>
            </a:endParaRPr>
          </a:p>
        </p:txBody>
      </p:sp>
      <p:sp>
        <p:nvSpPr>
          <p:cNvPr id="183" name="Google Shape;183;p31"/>
          <p:cNvSpPr txBox="1"/>
          <p:nvPr>
            <p:ph idx="1" type="body"/>
          </p:nvPr>
        </p:nvSpPr>
        <p:spPr>
          <a:xfrm>
            <a:off x="566751" y="1752600"/>
            <a:ext cx="7373400" cy="42687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90000"/>
              </a:lnSpc>
              <a:spcBef>
                <a:spcPts val="525"/>
              </a:spcBef>
              <a:spcAft>
                <a:spcPts val="0"/>
              </a:spcAft>
              <a:buClr>
                <a:schemeClr val="dk1"/>
              </a:buClr>
              <a:buSzPts val="2800"/>
              <a:buFont typeface="Arial"/>
              <a:buChar char="•"/>
            </a:pPr>
            <a:r>
              <a:rPr b="1" i="0" lang="ru" sz="2100" u="none" cap="none" strike="noStrike">
                <a:solidFill>
                  <a:srgbClr val="CC0000"/>
                </a:solidFill>
                <a:latin typeface="Calibri"/>
                <a:ea typeface="Calibri"/>
                <a:cs typeface="Calibri"/>
                <a:sym typeface="Calibri"/>
              </a:rPr>
              <a:t>Процесс</a:t>
            </a:r>
            <a:r>
              <a:rPr b="0" i="0" lang="ru" sz="2100" u="none" cap="none" strike="noStrike">
                <a:solidFill>
                  <a:schemeClr val="dk1"/>
                </a:solidFill>
                <a:latin typeface="Calibri"/>
                <a:ea typeface="Calibri"/>
                <a:cs typeface="Calibri"/>
                <a:sym typeface="Calibri"/>
              </a:rPr>
              <a:t> – программа, выполняющаяся </a:t>
            </a:r>
            <a:r>
              <a:rPr lang="ru" sz="2100">
                <a:solidFill>
                  <a:schemeClr val="dk1"/>
                </a:solidFill>
                <a:latin typeface="Calibri"/>
                <a:ea typeface="Calibri"/>
                <a:cs typeface="Calibri"/>
                <a:sym typeface="Calibri"/>
              </a:rPr>
              <a:t>на</a:t>
            </a:r>
            <a:r>
              <a:rPr b="0" i="0" lang="ru" sz="2100" u="none" cap="none" strike="noStrike">
                <a:solidFill>
                  <a:schemeClr val="dk1"/>
                </a:solidFill>
                <a:latin typeface="Calibri"/>
                <a:ea typeface="Calibri"/>
                <a:cs typeface="Calibri"/>
                <a:sym typeface="Calibri"/>
              </a:rPr>
              <a:t> процессоре</a:t>
            </a:r>
            <a:endParaRPr b="0" i="0" sz="1800" u="none" cap="none" strike="noStrike">
              <a:solidFill>
                <a:srgbClr val="3F3F3F"/>
              </a:solidFill>
              <a:latin typeface="Trebuchet MS"/>
              <a:ea typeface="Trebuchet MS"/>
              <a:cs typeface="Trebuchet MS"/>
              <a:sym typeface="Trebuchet MS"/>
            </a:endParaRPr>
          </a:p>
          <a:p>
            <a:pPr indent="-406400" lvl="0" marL="457200" marR="0" rtl="0" algn="l">
              <a:lnSpc>
                <a:spcPct val="90000"/>
              </a:lnSpc>
              <a:spcBef>
                <a:spcPts val="525"/>
              </a:spcBef>
              <a:spcAft>
                <a:spcPts val="0"/>
              </a:spcAft>
              <a:buClr>
                <a:schemeClr val="dk1"/>
              </a:buClr>
              <a:buSzPts val="2800"/>
              <a:buFont typeface="Arial"/>
              <a:buChar char="•"/>
            </a:pPr>
            <a:r>
              <a:rPr b="0" i="0" lang="ru" sz="2100" u="none" cap="none" strike="noStrike">
                <a:solidFill>
                  <a:schemeClr val="dk1"/>
                </a:solidFill>
                <a:latin typeface="Calibri"/>
                <a:ea typeface="Calibri"/>
                <a:cs typeface="Calibri"/>
                <a:sym typeface="Calibri"/>
              </a:rPr>
              <a:t>Процессы могут порождать новые процессы, используя системные вызовы </a:t>
            </a:r>
            <a:r>
              <a:rPr b="0" i="0" lang="ru" sz="2100" u="none" cap="none" strike="noStrike">
                <a:solidFill>
                  <a:schemeClr val="dk1"/>
                </a:solidFill>
                <a:latin typeface="Courier New"/>
                <a:ea typeface="Courier New"/>
                <a:cs typeface="Courier New"/>
                <a:sym typeface="Courier New"/>
              </a:rPr>
              <a:t>system(), fork(), exec()</a:t>
            </a:r>
            <a:endParaRPr b="0" i="0" sz="1800" u="none" cap="none" strike="noStrike">
              <a:solidFill>
                <a:srgbClr val="3F3F3F"/>
              </a:solidFill>
              <a:latin typeface="Trebuchet MS"/>
              <a:ea typeface="Trebuchet MS"/>
              <a:cs typeface="Trebuchet MS"/>
              <a:sym typeface="Trebuchet MS"/>
            </a:endParaRPr>
          </a:p>
          <a:p>
            <a:pPr indent="-406400" lvl="0" marL="457200" marR="0" rtl="0" algn="l">
              <a:lnSpc>
                <a:spcPct val="90000"/>
              </a:lnSpc>
              <a:spcBef>
                <a:spcPts val="525"/>
              </a:spcBef>
              <a:spcAft>
                <a:spcPts val="0"/>
              </a:spcAft>
              <a:buClr>
                <a:schemeClr val="dk1"/>
              </a:buClr>
              <a:buSzPts val="2800"/>
              <a:buFont typeface="Arial"/>
              <a:buChar char="•"/>
            </a:pPr>
            <a:r>
              <a:rPr b="0" i="0" lang="ru" sz="2100" u="none" cap="none" strike="noStrike">
                <a:solidFill>
                  <a:schemeClr val="dk1"/>
                </a:solidFill>
                <a:latin typeface="Calibri"/>
                <a:ea typeface="Calibri"/>
                <a:cs typeface="Calibri"/>
                <a:sym typeface="Calibri"/>
              </a:rPr>
              <a:t>В Linux введено понятие </a:t>
            </a:r>
            <a:r>
              <a:rPr b="1" i="0" lang="ru" sz="2100" u="none" cap="none" strike="noStrike">
                <a:solidFill>
                  <a:srgbClr val="CC0000"/>
                </a:solidFill>
                <a:latin typeface="Calibri"/>
                <a:ea typeface="Calibri"/>
                <a:cs typeface="Calibri"/>
                <a:sym typeface="Calibri"/>
              </a:rPr>
              <a:t>потока</a:t>
            </a:r>
            <a:r>
              <a:rPr b="0" i="0" lang="ru" sz="2100" u="none" cap="none" strike="noStrike">
                <a:solidFill>
                  <a:schemeClr val="dk1"/>
                </a:solidFill>
                <a:latin typeface="Calibri"/>
                <a:ea typeface="Calibri"/>
                <a:cs typeface="Calibri"/>
                <a:sym typeface="Calibri"/>
              </a:rPr>
              <a:t>, но на уровне ядра каждый поток рассматривается как отдельный процесс</a:t>
            </a:r>
            <a:endParaRPr b="0" i="0" sz="1800" u="none" cap="none" strike="noStrike">
              <a:solidFill>
                <a:srgbClr val="3F3F3F"/>
              </a:solidFill>
              <a:latin typeface="Trebuchet MS"/>
              <a:ea typeface="Trebuchet MS"/>
              <a:cs typeface="Trebuchet MS"/>
              <a:sym typeface="Trebuchet MS"/>
            </a:endParaRPr>
          </a:p>
          <a:p>
            <a:pPr indent="-406400" lvl="0" marL="457200" marR="0" rtl="0" algn="l">
              <a:lnSpc>
                <a:spcPct val="90000"/>
              </a:lnSpc>
              <a:spcBef>
                <a:spcPts val="525"/>
              </a:spcBef>
              <a:spcAft>
                <a:spcPts val="0"/>
              </a:spcAft>
              <a:buClr>
                <a:schemeClr val="dk1"/>
              </a:buClr>
              <a:buSzPts val="2800"/>
              <a:buFont typeface="Arial"/>
              <a:buChar char="•"/>
            </a:pPr>
            <a:r>
              <a:rPr b="0" i="0" lang="ru" sz="2100" u="none" cap="none" strike="noStrike">
                <a:solidFill>
                  <a:schemeClr val="dk1"/>
                </a:solidFill>
                <a:latin typeface="Calibri"/>
                <a:ea typeface="Calibri"/>
                <a:cs typeface="Calibri"/>
                <a:sym typeface="Calibri"/>
              </a:rPr>
              <a:t>Основное отличие потоков Linux от процессов заключается в том, что потоки работают в адресном пространстве породившего их процесса и наследуют его контекст</a:t>
            </a:r>
            <a:endParaRPr b="0" i="0" sz="1800" u="none" cap="none" strike="noStrike">
              <a:solidFill>
                <a:srgbClr val="3F3F3F"/>
              </a:solidFill>
              <a:latin typeface="Trebuchet MS"/>
              <a:ea typeface="Trebuchet MS"/>
              <a:cs typeface="Trebuchet MS"/>
              <a:sym typeface="Trebuchet MS"/>
            </a:endParaRPr>
          </a:p>
        </p:txBody>
      </p:sp>
      <p:sp>
        <p:nvSpPr>
          <p:cNvPr id="184" name="Google Shape;184;p31"/>
          <p:cNvSpPr txBox="1"/>
          <p:nvPr>
            <p:ph idx="12" type="sldNum"/>
          </p:nvPr>
        </p:nvSpPr>
        <p:spPr>
          <a:xfrm>
            <a:off x="8737600" y="6502400"/>
            <a:ext cx="406500" cy="35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574675" y="304800"/>
            <a:ext cx="8001000" cy="1215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Calibri"/>
              <a:buNone/>
            </a:pPr>
            <a:r>
              <a:rPr b="0" i="0" lang="ru" sz="3400" u="none" cap="none" strike="noStrike">
                <a:solidFill>
                  <a:schemeClr val="dk1"/>
                </a:solidFill>
                <a:latin typeface="Calibri"/>
                <a:ea typeface="Calibri"/>
                <a:cs typeface="Calibri"/>
                <a:sym typeface="Calibri"/>
              </a:rPr>
              <a:t>Структуры UNIX/Linux для хранения информации о процессе</a:t>
            </a:r>
            <a:endParaRPr b="0" i="0" sz="3600" u="none" cap="none" strike="noStrike">
              <a:solidFill>
                <a:schemeClr val="accent1"/>
              </a:solidFill>
              <a:latin typeface="Trebuchet MS"/>
              <a:ea typeface="Trebuchet MS"/>
              <a:cs typeface="Trebuchet MS"/>
              <a:sym typeface="Trebuchet MS"/>
            </a:endParaRPr>
          </a:p>
        </p:txBody>
      </p:sp>
      <p:sp>
        <p:nvSpPr>
          <p:cNvPr id="190" name="Google Shape;190;p32"/>
          <p:cNvSpPr txBox="1"/>
          <p:nvPr>
            <p:ph idx="1" type="body"/>
          </p:nvPr>
        </p:nvSpPr>
        <p:spPr>
          <a:xfrm>
            <a:off x="566738" y="1752600"/>
            <a:ext cx="6609900" cy="42687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1000"/>
              </a:spcBef>
              <a:spcAft>
                <a:spcPts val="0"/>
              </a:spcAft>
              <a:buClr>
                <a:schemeClr val="dk1"/>
              </a:buClr>
              <a:buSzPts val="2800"/>
              <a:buFont typeface="Arial"/>
              <a:buChar char="•"/>
            </a:pPr>
            <a:r>
              <a:rPr b="0" i="0" lang="ru" sz="2800" u="none" cap="none" strike="noStrike">
                <a:solidFill>
                  <a:schemeClr val="dk1"/>
                </a:solidFill>
                <a:latin typeface="Calibri"/>
                <a:ea typeface="Calibri"/>
                <a:cs typeface="Calibri"/>
                <a:sym typeface="Calibri"/>
              </a:rPr>
              <a:t>Таблица процессов – специальная системная таблица ядра, используемая ОС  для управления процессом;</a:t>
            </a:r>
            <a:endParaRPr b="0" i="0" sz="1800" u="none" cap="none" strike="noStrike">
              <a:solidFill>
                <a:srgbClr val="3F3F3F"/>
              </a:solidFill>
              <a:latin typeface="Trebuchet MS"/>
              <a:ea typeface="Trebuchet MS"/>
              <a:cs typeface="Trebuchet MS"/>
              <a:sym typeface="Trebuchet MS"/>
            </a:endParaRPr>
          </a:p>
          <a:p>
            <a:pPr indent="-406400" lvl="0" marL="457200" marR="0" rtl="0" algn="l">
              <a:lnSpc>
                <a:spcPct val="100000"/>
              </a:lnSpc>
              <a:spcBef>
                <a:spcPts val="1000"/>
              </a:spcBef>
              <a:spcAft>
                <a:spcPts val="0"/>
              </a:spcAft>
              <a:buClr>
                <a:schemeClr val="dk1"/>
              </a:buClr>
              <a:buSzPts val="2800"/>
              <a:buFont typeface="Arial"/>
              <a:buChar char="•"/>
            </a:pPr>
            <a:r>
              <a:rPr b="0" i="0" lang="ru" sz="2800" u="none" cap="none" strike="noStrike">
                <a:solidFill>
                  <a:schemeClr val="dk1"/>
                </a:solidFill>
                <a:latin typeface="Calibri"/>
                <a:ea typeface="Calibri"/>
                <a:cs typeface="Calibri"/>
                <a:sym typeface="Calibri"/>
              </a:rPr>
              <a:t>Пространство процесса – адресное пространство процесса и контекст процесса (регистровый контекст, таблица секций, таблица страниц)</a:t>
            </a:r>
            <a:endParaRPr b="0" i="0" sz="1800" u="none" cap="none" strike="noStrike">
              <a:solidFill>
                <a:srgbClr val="3F3F3F"/>
              </a:solidFill>
              <a:latin typeface="Trebuchet MS"/>
              <a:ea typeface="Trebuchet MS"/>
              <a:cs typeface="Trebuchet MS"/>
              <a:sym typeface="Trebuchet MS"/>
            </a:endParaRPr>
          </a:p>
        </p:txBody>
      </p:sp>
      <p:sp>
        <p:nvSpPr>
          <p:cNvPr id="191" name="Google Shape;191;p32"/>
          <p:cNvSpPr txBox="1"/>
          <p:nvPr>
            <p:ph idx="12" type="sldNum"/>
          </p:nvPr>
        </p:nvSpPr>
        <p:spPr>
          <a:xfrm>
            <a:off x="8737600" y="6502400"/>
            <a:ext cx="406500" cy="35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566738" y="0"/>
            <a:ext cx="8001000" cy="1215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Calibri"/>
              <a:buNone/>
            </a:pPr>
            <a:r>
              <a:rPr b="0" i="0" lang="ru" sz="4400" u="none" cap="none" strike="noStrike">
                <a:solidFill>
                  <a:schemeClr val="dk1"/>
                </a:solidFill>
                <a:latin typeface="Calibri"/>
                <a:ea typeface="Calibri"/>
                <a:cs typeface="Calibri"/>
                <a:sym typeface="Calibri"/>
              </a:rPr>
              <a:t>Таблица процессов UNIX/Linux</a:t>
            </a:r>
            <a:endParaRPr b="0" i="0" sz="3300" u="none" cap="none" strike="noStrike">
              <a:solidFill>
                <a:schemeClr val="dk1"/>
              </a:solidFill>
              <a:latin typeface="Calibri"/>
              <a:ea typeface="Calibri"/>
              <a:cs typeface="Calibri"/>
              <a:sym typeface="Calibri"/>
            </a:endParaRPr>
          </a:p>
        </p:txBody>
      </p:sp>
      <p:sp>
        <p:nvSpPr>
          <p:cNvPr id="197" name="Google Shape;197;p33"/>
          <p:cNvSpPr txBox="1"/>
          <p:nvPr>
            <p:ph idx="1" type="body"/>
          </p:nvPr>
        </p:nvSpPr>
        <p:spPr>
          <a:xfrm>
            <a:off x="0" y="1216024"/>
            <a:ext cx="9144000" cy="56421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80000"/>
              </a:lnSpc>
              <a:spcBef>
                <a:spcPts val="250"/>
              </a:spcBef>
              <a:spcAft>
                <a:spcPts val="0"/>
              </a:spcAft>
              <a:buClr>
                <a:schemeClr val="dk1"/>
              </a:buClr>
              <a:buSzPts val="1200"/>
              <a:buFont typeface="Verdana"/>
              <a:buChar char="-"/>
            </a:pPr>
            <a:r>
              <a:rPr b="0" i="0" lang="ru" sz="1200" u="none" cap="none" strike="noStrike">
                <a:solidFill>
                  <a:schemeClr val="dk1"/>
                </a:solidFill>
                <a:latin typeface="Calibri"/>
                <a:ea typeface="Calibri"/>
                <a:cs typeface="Calibri"/>
                <a:sym typeface="Calibri"/>
              </a:rPr>
              <a:t>Поле состояния, которое идентифицирует состояние процесса;</a:t>
            </a:r>
            <a:endParaRPr b="0" i="0" sz="1200" u="none" cap="none" strike="noStrike">
              <a:solidFill>
                <a:schemeClr val="dk1"/>
              </a:solidFill>
              <a:latin typeface="Calibri"/>
              <a:ea typeface="Calibri"/>
              <a:cs typeface="Calibri"/>
              <a:sym typeface="Calibri"/>
            </a:endParaRPr>
          </a:p>
          <a:p>
            <a:pPr indent="-304800" lvl="0" marL="457200" marR="0" rtl="0" algn="l">
              <a:lnSpc>
                <a:spcPct val="80000"/>
              </a:lnSpc>
              <a:spcBef>
                <a:spcPts val="250"/>
              </a:spcBef>
              <a:spcAft>
                <a:spcPts val="0"/>
              </a:spcAft>
              <a:buClr>
                <a:schemeClr val="dk1"/>
              </a:buClr>
              <a:buSzPts val="1200"/>
              <a:buFont typeface="Verdana"/>
              <a:buChar char="-"/>
            </a:pPr>
            <a:r>
              <a:rPr b="0" i="0" lang="ru" sz="1200" u="none" cap="none" strike="noStrike">
                <a:solidFill>
                  <a:schemeClr val="dk1"/>
                </a:solidFill>
                <a:latin typeface="Calibri"/>
                <a:ea typeface="Calibri"/>
                <a:cs typeface="Calibri"/>
                <a:sym typeface="Calibri"/>
              </a:rPr>
              <a:t>Поля, используемые ядром при размещении процесса и его пространства в основной или внешней памяти;</a:t>
            </a:r>
            <a:endParaRPr b="0" i="0" sz="1200" u="none" cap="none" strike="noStrike">
              <a:solidFill>
                <a:schemeClr val="dk1"/>
              </a:solidFill>
              <a:latin typeface="Calibri"/>
              <a:ea typeface="Calibri"/>
              <a:cs typeface="Calibri"/>
              <a:sym typeface="Calibri"/>
            </a:endParaRPr>
          </a:p>
          <a:p>
            <a:pPr indent="-304800" lvl="0" marL="457200" marR="0" rtl="0" algn="l">
              <a:lnSpc>
                <a:spcPct val="80000"/>
              </a:lnSpc>
              <a:spcBef>
                <a:spcPts val="250"/>
              </a:spcBef>
              <a:spcAft>
                <a:spcPts val="0"/>
              </a:spcAft>
              <a:buClr>
                <a:schemeClr val="dk1"/>
              </a:buClr>
              <a:buSzPts val="1200"/>
              <a:buFont typeface="Verdana"/>
              <a:buChar char="-"/>
            </a:pPr>
            <a:r>
              <a:rPr b="0" i="0" lang="ru" sz="1200" u="none" cap="none" strike="noStrike">
                <a:solidFill>
                  <a:schemeClr val="dk1"/>
                </a:solidFill>
                <a:latin typeface="Calibri"/>
                <a:ea typeface="Calibri"/>
                <a:cs typeface="Calibri"/>
                <a:sym typeface="Calibri"/>
              </a:rPr>
              <a:t>Несколько пользовательских идентификаторов (UID), устанавливающих различные привилегии процесса;</a:t>
            </a:r>
            <a:endParaRPr b="0" i="0" sz="1200" u="none" cap="none" strike="noStrike">
              <a:solidFill>
                <a:schemeClr val="dk1"/>
              </a:solidFill>
              <a:latin typeface="Calibri"/>
              <a:ea typeface="Calibri"/>
              <a:cs typeface="Calibri"/>
              <a:sym typeface="Calibri"/>
            </a:endParaRPr>
          </a:p>
          <a:p>
            <a:pPr indent="-304800" lvl="0" marL="457200" marR="0" rtl="0" algn="l">
              <a:lnSpc>
                <a:spcPct val="80000"/>
              </a:lnSpc>
              <a:spcBef>
                <a:spcPts val="250"/>
              </a:spcBef>
              <a:spcAft>
                <a:spcPts val="0"/>
              </a:spcAft>
              <a:buClr>
                <a:schemeClr val="dk1"/>
              </a:buClr>
              <a:buSzPts val="1200"/>
              <a:buFont typeface="Verdana"/>
              <a:buChar char="-"/>
            </a:pPr>
            <a:r>
              <a:rPr b="0" i="0" lang="ru" sz="1200" u="none" cap="none" strike="noStrike">
                <a:solidFill>
                  <a:schemeClr val="dk1"/>
                </a:solidFill>
                <a:latin typeface="Calibri"/>
                <a:ea typeface="Calibri"/>
                <a:cs typeface="Calibri"/>
                <a:sym typeface="Calibri"/>
              </a:rPr>
              <a:t>Идентификаторы процесса (PID), указывающие взаимосвязь между процессами;</a:t>
            </a:r>
            <a:endParaRPr b="0" i="0" sz="1200" u="none" cap="none" strike="noStrike">
              <a:solidFill>
                <a:schemeClr val="dk1"/>
              </a:solidFill>
              <a:latin typeface="Calibri"/>
              <a:ea typeface="Calibri"/>
              <a:cs typeface="Calibri"/>
              <a:sym typeface="Calibri"/>
            </a:endParaRPr>
          </a:p>
          <a:p>
            <a:pPr indent="-304800" lvl="0" marL="457200" marR="0" rtl="0" algn="l">
              <a:lnSpc>
                <a:spcPct val="80000"/>
              </a:lnSpc>
              <a:spcBef>
                <a:spcPts val="250"/>
              </a:spcBef>
              <a:spcAft>
                <a:spcPts val="0"/>
              </a:spcAft>
              <a:buClr>
                <a:schemeClr val="dk1"/>
              </a:buClr>
              <a:buSzPts val="1200"/>
              <a:buFont typeface="Verdana"/>
              <a:buChar char="-"/>
            </a:pPr>
            <a:r>
              <a:rPr b="0" i="0" lang="ru" sz="1200" u="none" cap="none" strike="noStrike">
                <a:solidFill>
                  <a:schemeClr val="dk1"/>
                </a:solidFill>
                <a:latin typeface="Calibri"/>
                <a:ea typeface="Calibri"/>
                <a:cs typeface="Calibri"/>
                <a:sym typeface="Calibri"/>
              </a:rPr>
              <a:t>Дескриптор события (устанавливается тогда, когда процесс приостановлен);</a:t>
            </a:r>
            <a:endParaRPr b="0" i="0" sz="1200" u="none" cap="none" strike="noStrike">
              <a:solidFill>
                <a:schemeClr val="dk1"/>
              </a:solidFill>
              <a:latin typeface="Calibri"/>
              <a:ea typeface="Calibri"/>
              <a:cs typeface="Calibri"/>
              <a:sym typeface="Calibri"/>
            </a:endParaRPr>
          </a:p>
          <a:p>
            <a:pPr indent="-304800" lvl="0" marL="457200" marR="0" rtl="0" algn="l">
              <a:lnSpc>
                <a:spcPct val="80000"/>
              </a:lnSpc>
              <a:spcBef>
                <a:spcPts val="250"/>
              </a:spcBef>
              <a:spcAft>
                <a:spcPts val="0"/>
              </a:spcAft>
              <a:buClr>
                <a:schemeClr val="dk1"/>
              </a:buClr>
              <a:buSzPts val="1200"/>
              <a:buFont typeface="Verdana"/>
              <a:buChar char="-"/>
            </a:pPr>
            <a:r>
              <a:rPr b="0" i="0" lang="ru" sz="1200" u="none" cap="none" strike="noStrike">
                <a:solidFill>
                  <a:schemeClr val="dk1"/>
                </a:solidFill>
                <a:latin typeface="Calibri"/>
                <a:ea typeface="Calibri"/>
                <a:cs typeface="Calibri"/>
                <a:sym typeface="Calibri"/>
              </a:rPr>
              <a:t>Параметры планирования, позволяющие ядру устанавливать порядок перехода процессов из состояния "выполнения в режиме ядра" в состояние "выполнения в режиме задачи“;</a:t>
            </a:r>
            <a:endParaRPr b="0" i="0" sz="1200" u="none" cap="none" strike="noStrike">
              <a:solidFill>
                <a:schemeClr val="dk1"/>
              </a:solidFill>
              <a:latin typeface="Calibri"/>
              <a:ea typeface="Calibri"/>
              <a:cs typeface="Calibri"/>
              <a:sym typeface="Calibri"/>
            </a:endParaRPr>
          </a:p>
          <a:p>
            <a:pPr indent="-304800" lvl="0" marL="457200" marR="0" rtl="0" algn="l">
              <a:lnSpc>
                <a:spcPct val="80000"/>
              </a:lnSpc>
              <a:spcBef>
                <a:spcPts val="250"/>
              </a:spcBef>
              <a:spcAft>
                <a:spcPts val="0"/>
              </a:spcAft>
              <a:buClr>
                <a:schemeClr val="dk1"/>
              </a:buClr>
              <a:buSzPts val="1200"/>
              <a:buFont typeface="Verdana"/>
              <a:buChar char="-"/>
            </a:pPr>
            <a:r>
              <a:rPr b="0" i="0" lang="ru" sz="1200" u="none" cap="none" strike="noStrike">
                <a:solidFill>
                  <a:schemeClr val="dk1"/>
                </a:solidFill>
                <a:latin typeface="Calibri"/>
                <a:ea typeface="Calibri"/>
                <a:cs typeface="Calibri"/>
                <a:sym typeface="Calibri"/>
              </a:rPr>
              <a:t>Поле сигналов, в котором перечисляются сигналы, посланные процессу, но еще не обработанные;</a:t>
            </a:r>
            <a:endParaRPr b="0" i="0" sz="1200" u="none" cap="none" strike="noStrike">
              <a:solidFill>
                <a:schemeClr val="dk1"/>
              </a:solidFill>
              <a:latin typeface="Calibri"/>
              <a:ea typeface="Calibri"/>
              <a:cs typeface="Calibri"/>
              <a:sym typeface="Calibri"/>
            </a:endParaRPr>
          </a:p>
          <a:p>
            <a:pPr indent="-304800" lvl="0" marL="457200" marR="0" rtl="0" algn="l">
              <a:lnSpc>
                <a:spcPct val="80000"/>
              </a:lnSpc>
              <a:spcBef>
                <a:spcPts val="250"/>
              </a:spcBef>
              <a:spcAft>
                <a:spcPts val="0"/>
              </a:spcAft>
              <a:buClr>
                <a:schemeClr val="dk1"/>
              </a:buClr>
              <a:buSzPts val="1200"/>
              <a:buFont typeface="Verdana"/>
              <a:buChar char="-"/>
            </a:pPr>
            <a:r>
              <a:rPr b="0" i="0" lang="ru" sz="1200" u="none" cap="none" strike="noStrike">
                <a:solidFill>
                  <a:schemeClr val="dk1"/>
                </a:solidFill>
                <a:latin typeface="Calibri"/>
                <a:ea typeface="Calibri"/>
                <a:cs typeface="Calibri"/>
                <a:sym typeface="Calibri"/>
              </a:rPr>
              <a:t>Различные таймеры, описывающие время выполнения процесса и использование ресурсов ядра и позволяющие осуществлять слежение за выполнением и вычислять приоритет планирования процесса;</a:t>
            </a:r>
            <a:endParaRPr b="0" i="0" sz="1200" u="none" cap="none" strike="noStrike">
              <a:solidFill>
                <a:schemeClr val="dk1"/>
              </a:solidFill>
              <a:latin typeface="Calibri"/>
              <a:ea typeface="Calibri"/>
              <a:cs typeface="Calibri"/>
              <a:sym typeface="Calibri"/>
            </a:endParaRPr>
          </a:p>
          <a:p>
            <a:pPr indent="-304800" lvl="0" marL="457200" marR="0" rtl="0" algn="l">
              <a:lnSpc>
                <a:spcPct val="80000"/>
              </a:lnSpc>
              <a:spcBef>
                <a:spcPts val="250"/>
              </a:spcBef>
              <a:spcAft>
                <a:spcPts val="0"/>
              </a:spcAft>
              <a:buClr>
                <a:schemeClr val="dk1"/>
              </a:buClr>
              <a:buSzPts val="1200"/>
              <a:buFont typeface="Verdana"/>
              <a:buChar char="-"/>
            </a:pPr>
            <a:r>
              <a:rPr b="0" i="0" lang="ru" sz="1200" u="none" cap="none" strike="noStrike">
                <a:solidFill>
                  <a:schemeClr val="dk1"/>
                </a:solidFill>
                <a:latin typeface="Calibri"/>
                <a:ea typeface="Calibri"/>
                <a:cs typeface="Calibri"/>
                <a:sym typeface="Calibri"/>
              </a:rPr>
              <a:t>Пользовательские идентификаторы, устанавливающие различные привилегии процесса, в частности, права доступа к файлу;</a:t>
            </a:r>
            <a:endParaRPr b="0" i="0" sz="1200" u="none" cap="none" strike="noStrike">
              <a:solidFill>
                <a:schemeClr val="dk1"/>
              </a:solidFill>
              <a:latin typeface="Calibri"/>
              <a:ea typeface="Calibri"/>
              <a:cs typeface="Calibri"/>
              <a:sym typeface="Calibri"/>
            </a:endParaRPr>
          </a:p>
          <a:p>
            <a:pPr indent="-304800" lvl="0" marL="457200" marR="0" rtl="0" algn="l">
              <a:lnSpc>
                <a:spcPct val="80000"/>
              </a:lnSpc>
              <a:spcBef>
                <a:spcPts val="250"/>
              </a:spcBef>
              <a:spcAft>
                <a:spcPts val="0"/>
              </a:spcAft>
              <a:buClr>
                <a:schemeClr val="dk1"/>
              </a:buClr>
              <a:buSzPts val="1200"/>
              <a:buFont typeface="Verdana"/>
              <a:buChar char="-"/>
            </a:pPr>
            <a:r>
              <a:rPr b="0" i="0" lang="ru" sz="1200" u="none" cap="none" strike="noStrike">
                <a:solidFill>
                  <a:schemeClr val="dk1"/>
                </a:solidFill>
                <a:latin typeface="Calibri"/>
                <a:ea typeface="Calibri"/>
                <a:cs typeface="Calibri"/>
                <a:sym typeface="Calibri"/>
              </a:rPr>
              <a:t>Поля таймеров, хранящие время выполнения процесса (и его потомков) в режиме задачи и в режиме ядра;</a:t>
            </a:r>
            <a:endParaRPr b="0" i="0" sz="1200" u="none" cap="none" strike="noStrike">
              <a:solidFill>
                <a:schemeClr val="dk1"/>
              </a:solidFill>
              <a:latin typeface="Calibri"/>
              <a:ea typeface="Calibri"/>
              <a:cs typeface="Calibri"/>
              <a:sym typeface="Calibri"/>
            </a:endParaRPr>
          </a:p>
          <a:p>
            <a:pPr indent="-304800" lvl="0" marL="457200" marR="0" rtl="0" algn="l">
              <a:lnSpc>
                <a:spcPct val="80000"/>
              </a:lnSpc>
              <a:spcBef>
                <a:spcPts val="250"/>
              </a:spcBef>
              <a:spcAft>
                <a:spcPts val="0"/>
              </a:spcAft>
              <a:buClr>
                <a:schemeClr val="dk1"/>
              </a:buClr>
              <a:buSzPts val="1200"/>
              <a:buFont typeface="Verdana"/>
              <a:buChar char="-"/>
            </a:pPr>
            <a:r>
              <a:rPr b="0" i="0" lang="ru" sz="1200" u="none" cap="none" strike="noStrike">
                <a:solidFill>
                  <a:schemeClr val="dk1"/>
                </a:solidFill>
                <a:latin typeface="Calibri"/>
                <a:ea typeface="Calibri"/>
                <a:cs typeface="Calibri"/>
                <a:sym typeface="Calibri"/>
              </a:rPr>
              <a:t>Вектор, описывающий реакцию процесса на сигналы;</a:t>
            </a:r>
            <a:endParaRPr b="0" i="0" sz="1200" u="none" cap="none" strike="noStrike">
              <a:solidFill>
                <a:schemeClr val="dk1"/>
              </a:solidFill>
              <a:latin typeface="Calibri"/>
              <a:ea typeface="Calibri"/>
              <a:cs typeface="Calibri"/>
              <a:sym typeface="Calibri"/>
            </a:endParaRPr>
          </a:p>
          <a:p>
            <a:pPr indent="-304800" lvl="0" marL="457200" marR="0" rtl="0" algn="l">
              <a:lnSpc>
                <a:spcPct val="80000"/>
              </a:lnSpc>
              <a:spcBef>
                <a:spcPts val="250"/>
              </a:spcBef>
              <a:spcAft>
                <a:spcPts val="0"/>
              </a:spcAft>
              <a:buClr>
                <a:schemeClr val="dk1"/>
              </a:buClr>
              <a:buSzPts val="1200"/>
              <a:buFont typeface="Verdana"/>
              <a:buChar char="-"/>
            </a:pPr>
            <a:r>
              <a:rPr b="0" i="0" lang="ru" sz="1200" u="none" cap="none" strike="noStrike">
                <a:solidFill>
                  <a:schemeClr val="dk1"/>
                </a:solidFill>
                <a:latin typeface="Calibri"/>
                <a:ea typeface="Calibri"/>
                <a:cs typeface="Calibri"/>
                <a:sym typeface="Calibri"/>
              </a:rPr>
              <a:t>Поле операторского терминала, идентифицирующее "регистрационный терминал", который связан с процессом;</a:t>
            </a:r>
            <a:endParaRPr b="0" i="0" sz="1200" u="none" cap="none" strike="noStrike">
              <a:solidFill>
                <a:schemeClr val="dk1"/>
              </a:solidFill>
              <a:latin typeface="Calibri"/>
              <a:ea typeface="Calibri"/>
              <a:cs typeface="Calibri"/>
              <a:sym typeface="Calibri"/>
            </a:endParaRPr>
          </a:p>
          <a:p>
            <a:pPr indent="-304800" lvl="0" marL="457200" marR="0" rtl="0" algn="l">
              <a:lnSpc>
                <a:spcPct val="80000"/>
              </a:lnSpc>
              <a:spcBef>
                <a:spcPts val="250"/>
              </a:spcBef>
              <a:spcAft>
                <a:spcPts val="0"/>
              </a:spcAft>
              <a:buClr>
                <a:schemeClr val="dk1"/>
              </a:buClr>
              <a:buSzPts val="1200"/>
              <a:buFont typeface="Verdana"/>
              <a:buChar char="-"/>
            </a:pPr>
            <a:r>
              <a:rPr b="0" i="0" lang="ru" sz="1200" u="none" cap="none" strike="noStrike">
                <a:solidFill>
                  <a:schemeClr val="dk1"/>
                </a:solidFill>
                <a:latin typeface="Calibri"/>
                <a:ea typeface="Calibri"/>
                <a:cs typeface="Calibri"/>
                <a:sym typeface="Calibri"/>
              </a:rPr>
              <a:t>Поле ошибок, в которое записываются ошибки, имевшие место при выполнении системной функции;</a:t>
            </a:r>
            <a:endParaRPr b="0" i="0" sz="1200" u="none" cap="none" strike="noStrike">
              <a:solidFill>
                <a:schemeClr val="dk1"/>
              </a:solidFill>
              <a:latin typeface="Calibri"/>
              <a:ea typeface="Calibri"/>
              <a:cs typeface="Calibri"/>
              <a:sym typeface="Calibri"/>
            </a:endParaRPr>
          </a:p>
          <a:p>
            <a:pPr indent="-304800" lvl="0" marL="457200" marR="0" rtl="0" algn="l">
              <a:lnSpc>
                <a:spcPct val="80000"/>
              </a:lnSpc>
              <a:spcBef>
                <a:spcPts val="250"/>
              </a:spcBef>
              <a:spcAft>
                <a:spcPts val="0"/>
              </a:spcAft>
              <a:buClr>
                <a:schemeClr val="dk1"/>
              </a:buClr>
              <a:buSzPts val="1200"/>
              <a:buFont typeface="Verdana"/>
              <a:buChar char="-"/>
            </a:pPr>
            <a:r>
              <a:rPr b="0" i="0" lang="ru" sz="1200" u="none" cap="none" strike="noStrike">
                <a:solidFill>
                  <a:schemeClr val="dk1"/>
                </a:solidFill>
                <a:latin typeface="Calibri"/>
                <a:ea typeface="Calibri"/>
                <a:cs typeface="Calibri"/>
                <a:sym typeface="Calibri"/>
              </a:rPr>
              <a:t>Поле возвращенного значения, хранящее результат выполнения системной функции;</a:t>
            </a:r>
            <a:endParaRPr b="0" i="0" sz="1200" u="none" cap="none" strike="noStrike">
              <a:solidFill>
                <a:schemeClr val="dk1"/>
              </a:solidFill>
              <a:latin typeface="Calibri"/>
              <a:ea typeface="Calibri"/>
              <a:cs typeface="Calibri"/>
              <a:sym typeface="Calibri"/>
            </a:endParaRPr>
          </a:p>
          <a:p>
            <a:pPr indent="-304800" lvl="0" marL="457200" marR="0" rtl="0" algn="l">
              <a:lnSpc>
                <a:spcPct val="80000"/>
              </a:lnSpc>
              <a:spcBef>
                <a:spcPts val="250"/>
              </a:spcBef>
              <a:spcAft>
                <a:spcPts val="0"/>
              </a:spcAft>
              <a:buClr>
                <a:schemeClr val="dk1"/>
              </a:buClr>
              <a:buSzPts val="1200"/>
              <a:buFont typeface="Verdana"/>
              <a:buChar char="-"/>
            </a:pPr>
            <a:r>
              <a:rPr b="0" i="0" lang="ru" sz="1200" u="none" cap="none" strike="noStrike">
                <a:solidFill>
                  <a:schemeClr val="dk1"/>
                </a:solidFill>
                <a:latin typeface="Calibri"/>
                <a:ea typeface="Calibri"/>
                <a:cs typeface="Calibri"/>
                <a:sym typeface="Calibri"/>
              </a:rPr>
              <a:t>Параметры ввода-вывода;</a:t>
            </a:r>
            <a:endParaRPr b="0" i="0" sz="1200" u="none" cap="none" strike="noStrike">
              <a:solidFill>
                <a:schemeClr val="dk1"/>
              </a:solidFill>
              <a:latin typeface="Calibri"/>
              <a:ea typeface="Calibri"/>
              <a:cs typeface="Calibri"/>
              <a:sym typeface="Calibri"/>
            </a:endParaRPr>
          </a:p>
          <a:p>
            <a:pPr indent="-304800" lvl="0" marL="457200" marR="0" rtl="0" algn="l">
              <a:lnSpc>
                <a:spcPct val="80000"/>
              </a:lnSpc>
              <a:spcBef>
                <a:spcPts val="250"/>
              </a:spcBef>
              <a:spcAft>
                <a:spcPts val="0"/>
              </a:spcAft>
              <a:buClr>
                <a:schemeClr val="dk1"/>
              </a:buClr>
              <a:buSzPts val="1200"/>
              <a:buFont typeface="Verdana"/>
              <a:buChar char="-"/>
            </a:pPr>
            <a:r>
              <a:rPr b="0" i="0" lang="ru" sz="1200" u="none" cap="none" strike="noStrike">
                <a:solidFill>
                  <a:schemeClr val="dk1"/>
                </a:solidFill>
                <a:latin typeface="Calibri"/>
                <a:ea typeface="Calibri"/>
                <a:cs typeface="Calibri"/>
                <a:sym typeface="Calibri"/>
              </a:rPr>
              <a:t>Имена текущего каталога и текущего корня, описывающие файловую систему, в которой выполняется процесс;</a:t>
            </a:r>
            <a:endParaRPr b="0" i="0" sz="1200" u="none" cap="none" strike="noStrike">
              <a:solidFill>
                <a:schemeClr val="dk1"/>
              </a:solidFill>
              <a:latin typeface="Calibri"/>
              <a:ea typeface="Calibri"/>
              <a:cs typeface="Calibri"/>
              <a:sym typeface="Calibri"/>
            </a:endParaRPr>
          </a:p>
          <a:p>
            <a:pPr indent="-304800" lvl="0" marL="457200" marR="0" rtl="0" algn="l">
              <a:lnSpc>
                <a:spcPct val="80000"/>
              </a:lnSpc>
              <a:spcBef>
                <a:spcPts val="250"/>
              </a:spcBef>
              <a:spcAft>
                <a:spcPts val="0"/>
              </a:spcAft>
              <a:buClr>
                <a:schemeClr val="dk1"/>
              </a:buClr>
              <a:buSzPts val="1200"/>
              <a:buFont typeface="Verdana"/>
              <a:buChar char="-"/>
            </a:pPr>
            <a:r>
              <a:rPr b="0" i="0" lang="ru" sz="1200" u="none" cap="none" strike="noStrike">
                <a:solidFill>
                  <a:schemeClr val="dk1"/>
                </a:solidFill>
                <a:latin typeface="Calibri"/>
                <a:ea typeface="Calibri"/>
                <a:cs typeface="Calibri"/>
                <a:sym typeface="Calibri"/>
              </a:rPr>
              <a:t>Таблица пользовательских дескрипторов файла, которая описывает файлы, открытые процессом;</a:t>
            </a:r>
            <a:endParaRPr b="0" i="0" sz="1200" u="none" cap="none" strike="noStrike">
              <a:solidFill>
                <a:schemeClr val="dk1"/>
              </a:solidFill>
              <a:latin typeface="Calibri"/>
              <a:ea typeface="Calibri"/>
              <a:cs typeface="Calibri"/>
              <a:sym typeface="Calibri"/>
            </a:endParaRPr>
          </a:p>
          <a:p>
            <a:pPr indent="-304800" lvl="0" marL="457200" marR="0" rtl="0" algn="l">
              <a:lnSpc>
                <a:spcPct val="80000"/>
              </a:lnSpc>
              <a:spcBef>
                <a:spcPts val="250"/>
              </a:spcBef>
              <a:spcAft>
                <a:spcPts val="0"/>
              </a:spcAft>
              <a:buClr>
                <a:schemeClr val="dk1"/>
              </a:buClr>
              <a:buSzPts val="1200"/>
              <a:buFont typeface="Verdana"/>
              <a:buChar char="-"/>
            </a:pPr>
            <a:r>
              <a:rPr b="0" i="0" lang="ru" sz="1200" u="none" cap="none" strike="noStrike">
                <a:solidFill>
                  <a:schemeClr val="dk1"/>
                </a:solidFill>
                <a:latin typeface="Calibri"/>
                <a:ea typeface="Calibri"/>
                <a:cs typeface="Calibri"/>
                <a:sym typeface="Calibri"/>
              </a:rPr>
              <a:t>Поля границ, накладывающие ограничения на размерные характеристики процесса и на размер файла, в который процесс может вести запись;</a:t>
            </a:r>
            <a:endParaRPr b="0" i="0" sz="1200" u="none" cap="none" strike="noStrike">
              <a:solidFill>
                <a:schemeClr val="dk1"/>
              </a:solidFill>
              <a:latin typeface="Calibri"/>
              <a:ea typeface="Calibri"/>
              <a:cs typeface="Calibri"/>
              <a:sym typeface="Calibri"/>
            </a:endParaRPr>
          </a:p>
          <a:p>
            <a:pPr indent="-304800" lvl="0" marL="457200" marR="0" rtl="0" algn="l">
              <a:lnSpc>
                <a:spcPct val="80000"/>
              </a:lnSpc>
              <a:spcBef>
                <a:spcPts val="250"/>
              </a:spcBef>
              <a:spcAft>
                <a:spcPts val="0"/>
              </a:spcAft>
              <a:buClr>
                <a:schemeClr val="dk1"/>
              </a:buClr>
              <a:buSzPts val="1200"/>
              <a:buFont typeface="Verdana"/>
              <a:buChar char="-"/>
            </a:pPr>
            <a:r>
              <a:rPr b="0" i="0" lang="ru" sz="1200" u="none" cap="none" strike="noStrike">
                <a:solidFill>
                  <a:schemeClr val="dk1"/>
                </a:solidFill>
                <a:latin typeface="Calibri"/>
                <a:ea typeface="Calibri"/>
                <a:cs typeface="Calibri"/>
                <a:sym typeface="Calibri"/>
              </a:rPr>
              <a:t>Поле прав доступа, хранящее двоичную маску установок прав доступа к файлам, которые создаются процессом;</a:t>
            </a:r>
            <a:endParaRPr b="0" i="0" sz="1200" u="none" cap="none" strike="noStrike">
              <a:solidFill>
                <a:schemeClr val="dk1"/>
              </a:solidFill>
              <a:latin typeface="Calibri"/>
              <a:ea typeface="Calibri"/>
              <a:cs typeface="Calibri"/>
              <a:sym typeface="Calibri"/>
            </a:endParaRPr>
          </a:p>
        </p:txBody>
      </p:sp>
      <p:sp>
        <p:nvSpPr>
          <p:cNvPr id="198" name="Google Shape;198;p33"/>
          <p:cNvSpPr txBox="1"/>
          <p:nvPr>
            <p:ph idx="12" type="sldNum"/>
          </p:nvPr>
        </p:nvSpPr>
        <p:spPr>
          <a:xfrm>
            <a:off x="8737600" y="6502400"/>
            <a:ext cx="406500" cy="35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574675" y="304800"/>
            <a:ext cx="8001000" cy="1215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400"/>
              <a:buFont typeface="Calibri"/>
              <a:buNone/>
            </a:pPr>
            <a:r>
              <a:rPr b="0" i="0" lang="ru" sz="3400" u="none" cap="none" strike="noStrike">
                <a:solidFill>
                  <a:schemeClr val="dk1"/>
                </a:solidFill>
                <a:latin typeface="Calibri"/>
                <a:ea typeface="Calibri"/>
                <a:cs typeface="Calibri"/>
                <a:sym typeface="Calibri"/>
              </a:rPr>
              <a:t>Адресное пространство процесса и области процессов</a:t>
            </a:r>
            <a:endParaRPr b="0" i="0" sz="3600" u="none" cap="none" strike="noStrike">
              <a:solidFill>
                <a:schemeClr val="accent1"/>
              </a:solidFill>
              <a:latin typeface="Trebuchet MS"/>
              <a:ea typeface="Trebuchet MS"/>
              <a:cs typeface="Trebuchet MS"/>
              <a:sym typeface="Trebuchet MS"/>
            </a:endParaRPr>
          </a:p>
        </p:txBody>
      </p:sp>
      <p:pic>
        <p:nvPicPr>
          <p:cNvPr id="204" name="Google Shape;204;p34"/>
          <p:cNvPicPr preferRelativeResize="0"/>
          <p:nvPr/>
        </p:nvPicPr>
        <p:blipFill rotWithShape="1">
          <a:blip r:embed="rId3">
            <a:alphaModFix/>
          </a:blip>
          <a:srcRect b="0" l="0" r="0" t="0"/>
          <a:stretch/>
        </p:blipFill>
        <p:spPr>
          <a:xfrm>
            <a:off x="1187450" y="2060575"/>
            <a:ext cx="4985148" cy="2605088"/>
          </a:xfrm>
          <a:prstGeom prst="rect">
            <a:avLst/>
          </a:prstGeom>
          <a:noFill/>
          <a:ln>
            <a:noFill/>
          </a:ln>
        </p:spPr>
      </p:pic>
      <p:sp>
        <p:nvSpPr>
          <p:cNvPr id="205" name="Google Shape;205;p34"/>
          <p:cNvSpPr txBox="1"/>
          <p:nvPr>
            <p:ph idx="12" type="sldNum"/>
          </p:nvPr>
        </p:nvSpPr>
        <p:spPr>
          <a:xfrm>
            <a:off x="8737600" y="6502400"/>
            <a:ext cx="406500" cy="35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609624" y="0"/>
            <a:ext cx="6347700" cy="13209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b="0" i="0" lang="ru" sz="4400" u="none" cap="none" strike="noStrike">
                <a:solidFill>
                  <a:schemeClr val="dk1"/>
                </a:solidFill>
                <a:latin typeface="Calibri"/>
                <a:ea typeface="Calibri"/>
                <a:cs typeface="Calibri"/>
                <a:sym typeface="Calibri"/>
              </a:rPr>
              <a:t>Процессы в ОС UNIX</a:t>
            </a:r>
            <a:endParaRPr b="0" i="0" sz="4400" u="none" cap="none" strike="noStrike">
              <a:solidFill>
                <a:schemeClr val="dk1"/>
              </a:solidFill>
              <a:latin typeface="Calibri"/>
              <a:ea typeface="Calibri"/>
              <a:cs typeface="Calibri"/>
              <a:sym typeface="Calibri"/>
            </a:endParaRPr>
          </a:p>
        </p:txBody>
      </p:sp>
      <p:sp>
        <p:nvSpPr>
          <p:cNvPr id="211" name="Google Shape;211;p35"/>
          <p:cNvSpPr txBox="1"/>
          <p:nvPr>
            <p:ph idx="1" type="body"/>
          </p:nvPr>
        </p:nvSpPr>
        <p:spPr>
          <a:xfrm>
            <a:off x="0" y="920700"/>
            <a:ext cx="9144000" cy="59373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80000"/>
              </a:lnSpc>
              <a:spcBef>
                <a:spcPts val="1000"/>
              </a:spcBef>
              <a:spcAft>
                <a:spcPts val="0"/>
              </a:spcAft>
              <a:buClr>
                <a:schemeClr val="dk1"/>
              </a:buClr>
              <a:buSzPts val="2000"/>
              <a:buFont typeface="Arial"/>
              <a:buChar char="•"/>
            </a:pPr>
            <a:r>
              <a:rPr b="0" i="0" lang="ru" sz="2000" u="none" cap="none" strike="noStrike">
                <a:solidFill>
                  <a:schemeClr val="dk1"/>
                </a:solidFill>
                <a:latin typeface="Calibri"/>
                <a:ea typeface="Calibri"/>
                <a:cs typeface="Calibri"/>
                <a:sym typeface="Calibri"/>
              </a:rPr>
              <a:t>Процесс в ОС создается в процессе запуска приложения со стороны пользователя или самой ОС. Для каждого процесса ОС характерны совокупность набора команд процессора и ассоциированных ресурсов – адресное пространство, стеки, используемые файлы и устройства ввода-вывода и т.п.</a:t>
            </a:r>
            <a:endParaRPr b="0" i="0" sz="2000" u="none" cap="none" strike="noStrike">
              <a:solidFill>
                <a:srgbClr val="3F3F3F"/>
              </a:solidFill>
              <a:latin typeface="Trebuchet MS"/>
              <a:ea typeface="Trebuchet MS"/>
              <a:cs typeface="Trebuchet MS"/>
              <a:sym typeface="Trebuchet MS"/>
            </a:endParaRPr>
          </a:p>
          <a:p>
            <a:pPr indent="-355600" lvl="0" marL="457200" marR="0" rtl="0" algn="l">
              <a:lnSpc>
                <a:spcPct val="80000"/>
              </a:lnSpc>
              <a:spcBef>
                <a:spcPts val="1000"/>
              </a:spcBef>
              <a:spcAft>
                <a:spcPts val="0"/>
              </a:spcAft>
              <a:buClr>
                <a:schemeClr val="dk1"/>
              </a:buClr>
              <a:buSzPts val="2000"/>
              <a:buFont typeface="Arial"/>
              <a:buChar char="•"/>
            </a:pPr>
            <a:r>
              <a:rPr b="0" i="0" lang="ru" sz="2000" u="none" cap="none" strike="noStrike">
                <a:solidFill>
                  <a:schemeClr val="dk1"/>
                </a:solidFill>
                <a:latin typeface="Calibri"/>
                <a:ea typeface="Calibri"/>
                <a:cs typeface="Calibri"/>
                <a:sym typeface="Calibri"/>
              </a:rPr>
              <a:t>Многозадачность ОС означает, что одновременно исполняется множество процессов и задача операционной системы корректно распределить множество имеющихся ресурсов.</a:t>
            </a:r>
            <a:endParaRPr b="0" i="0" sz="2000" u="none" cap="none" strike="noStrike">
              <a:solidFill>
                <a:srgbClr val="3F3F3F"/>
              </a:solidFill>
              <a:latin typeface="Trebuchet MS"/>
              <a:ea typeface="Trebuchet MS"/>
              <a:cs typeface="Trebuchet MS"/>
              <a:sym typeface="Trebuchet MS"/>
            </a:endParaRPr>
          </a:p>
          <a:p>
            <a:pPr indent="-355600" lvl="0" marL="457200" marR="0" rtl="0" algn="l">
              <a:lnSpc>
                <a:spcPct val="80000"/>
              </a:lnSpc>
              <a:spcBef>
                <a:spcPts val="1000"/>
              </a:spcBef>
              <a:spcAft>
                <a:spcPts val="0"/>
              </a:spcAft>
              <a:buClr>
                <a:schemeClr val="dk1"/>
              </a:buClr>
              <a:buSzPts val="2000"/>
              <a:buFont typeface="Arial"/>
              <a:buChar char="•"/>
            </a:pPr>
            <a:r>
              <a:rPr b="0" i="0" lang="ru" sz="2000" u="none" cap="none" strike="noStrike">
                <a:solidFill>
                  <a:schemeClr val="dk1"/>
                </a:solidFill>
                <a:latin typeface="Calibri"/>
                <a:ea typeface="Calibri"/>
                <a:cs typeface="Calibri"/>
                <a:sym typeface="Calibri"/>
              </a:rPr>
              <a:t>Различают:</a:t>
            </a:r>
            <a:endParaRPr b="0" i="0" sz="2000" u="none" cap="none" strike="noStrike">
              <a:solidFill>
                <a:srgbClr val="3F3F3F"/>
              </a:solidFill>
              <a:latin typeface="Trebuchet MS"/>
              <a:ea typeface="Trebuchet MS"/>
              <a:cs typeface="Trebuchet MS"/>
              <a:sym typeface="Trebuchet MS"/>
            </a:endParaRPr>
          </a:p>
          <a:p>
            <a:pPr indent="-355600" lvl="1" marL="914400" marR="0" rtl="0" algn="l">
              <a:lnSpc>
                <a:spcPct val="80000"/>
              </a:lnSpc>
              <a:spcBef>
                <a:spcPts val="500"/>
              </a:spcBef>
              <a:spcAft>
                <a:spcPts val="0"/>
              </a:spcAft>
              <a:buClr>
                <a:schemeClr val="dk1"/>
              </a:buClr>
              <a:buSzPts val="2000"/>
              <a:buFont typeface="Arial"/>
              <a:buChar char="•"/>
            </a:pPr>
            <a:r>
              <a:rPr b="1" i="0" lang="ru" sz="2000" u="none" cap="none" strike="noStrike">
                <a:solidFill>
                  <a:schemeClr val="dk1"/>
                </a:solidFill>
                <a:latin typeface="Calibri"/>
                <a:ea typeface="Calibri"/>
                <a:cs typeface="Calibri"/>
                <a:sym typeface="Calibri"/>
              </a:rPr>
              <a:t>независимые процессы </a:t>
            </a:r>
            <a:r>
              <a:rPr b="0" i="0" lang="ru" sz="2000" u="none" cap="none" strike="noStrike">
                <a:solidFill>
                  <a:schemeClr val="dk1"/>
                </a:solidFill>
                <a:latin typeface="Calibri"/>
                <a:ea typeface="Calibri"/>
                <a:cs typeface="Calibri"/>
                <a:sym typeface="Calibri"/>
              </a:rPr>
              <a:t>– используют ресурсы, но не обмениваются информацией;</a:t>
            </a:r>
            <a:endParaRPr b="0" i="0" sz="2000" u="none" cap="none" strike="noStrike">
              <a:solidFill>
                <a:srgbClr val="3F3F3F"/>
              </a:solidFill>
              <a:latin typeface="Trebuchet MS"/>
              <a:ea typeface="Trebuchet MS"/>
              <a:cs typeface="Trebuchet MS"/>
              <a:sym typeface="Trebuchet MS"/>
            </a:endParaRPr>
          </a:p>
          <a:p>
            <a:pPr indent="-355600" lvl="1" marL="914400" marR="0" rtl="0" algn="l">
              <a:lnSpc>
                <a:spcPct val="80000"/>
              </a:lnSpc>
              <a:spcBef>
                <a:spcPts val="500"/>
              </a:spcBef>
              <a:spcAft>
                <a:spcPts val="0"/>
              </a:spcAft>
              <a:buClr>
                <a:schemeClr val="dk1"/>
              </a:buClr>
              <a:buSzPts val="2000"/>
              <a:buFont typeface="Arial"/>
              <a:buChar char="•"/>
            </a:pPr>
            <a:r>
              <a:rPr b="1" i="0" lang="ru" sz="2000" u="none" cap="none" strike="noStrike">
                <a:solidFill>
                  <a:schemeClr val="dk1"/>
                </a:solidFill>
                <a:latin typeface="Calibri"/>
                <a:ea typeface="Calibri"/>
                <a:cs typeface="Calibri"/>
                <a:sym typeface="Calibri"/>
              </a:rPr>
              <a:t>взаимодействующие процессы </a:t>
            </a:r>
            <a:r>
              <a:rPr b="0" i="0" lang="ru" sz="2000" u="none" cap="none" strike="noStrike">
                <a:solidFill>
                  <a:schemeClr val="dk1"/>
                </a:solidFill>
                <a:latin typeface="Calibri"/>
                <a:ea typeface="Calibri"/>
                <a:cs typeface="Calibri"/>
                <a:sym typeface="Calibri"/>
              </a:rPr>
              <a:t>– обмениваются информацией, либо их выполнение синхронизировано.</a:t>
            </a:r>
            <a:endParaRPr b="0" i="0" sz="2000" u="none" cap="none" strike="noStrike">
              <a:solidFill>
                <a:srgbClr val="3F3F3F"/>
              </a:solidFill>
              <a:latin typeface="Trebuchet MS"/>
              <a:ea typeface="Trebuchet MS"/>
              <a:cs typeface="Trebuchet MS"/>
              <a:sym typeface="Trebuchet MS"/>
            </a:endParaRPr>
          </a:p>
          <a:p>
            <a:pPr indent="-355600" lvl="0" marL="457200" marR="0" rtl="0" algn="l">
              <a:lnSpc>
                <a:spcPct val="80000"/>
              </a:lnSpc>
              <a:spcBef>
                <a:spcPts val="1000"/>
              </a:spcBef>
              <a:spcAft>
                <a:spcPts val="0"/>
              </a:spcAft>
              <a:buClr>
                <a:schemeClr val="dk1"/>
              </a:buClr>
              <a:buSzPts val="2000"/>
              <a:buFont typeface="Arial"/>
              <a:buChar char="•"/>
            </a:pPr>
            <a:r>
              <a:rPr b="0" i="0" lang="ru" sz="2000" u="none" cap="none" strike="noStrike">
                <a:solidFill>
                  <a:schemeClr val="dk1"/>
                </a:solidFill>
                <a:latin typeface="Calibri"/>
                <a:ea typeface="Calibri"/>
                <a:cs typeface="Calibri"/>
                <a:sym typeface="Calibri"/>
              </a:rPr>
              <a:t>Процессы взаимодействуют с помощью специальных механизмов:</a:t>
            </a:r>
            <a:endParaRPr b="0" i="0" sz="2000" u="none" cap="none" strike="noStrike">
              <a:solidFill>
                <a:srgbClr val="3F3F3F"/>
              </a:solidFill>
              <a:latin typeface="Trebuchet MS"/>
              <a:ea typeface="Trebuchet MS"/>
              <a:cs typeface="Trebuchet MS"/>
              <a:sym typeface="Trebuchet MS"/>
            </a:endParaRPr>
          </a:p>
          <a:p>
            <a:pPr indent="-355600" lvl="1" marL="914400" marR="0" rtl="0" algn="l">
              <a:lnSpc>
                <a:spcPct val="80000"/>
              </a:lnSpc>
              <a:spcBef>
                <a:spcPts val="500"/>
              </a:spcBef>
              <a:spcAft>
                <a:spcPts val="0"/>
              </a:spcAft>
              <a:buClr>
                <a:schemeClr val="dk1"/>
              </a:buClr>
              <a:buSzPts val="2000"/>
              <a:buFont typeface="Arial"/>
              <a:buChar char="•"/>
            </a:pPr>
            <a:r>
              <a:rPr b="0" i="0" lang="ru" sz="2000" u="none" cap="none" strike="noStrike">
                <a:solidFill>
                  <a:schemeClr val="dk1"/>
                </a:solidFill>
                <a:latin typeface="Calibri"/>
                <a:ea typeface="Calibri"/>
                <a:cs typeface="Calibri"/>
                <a:sym typeface="Calibri"/>
              </a:rPr>
              <a:t>сигналы;</a:t>
            </a:r>
            <a:endParaRPr b="0" i="0" sz="2000" u="none" cap="none" strike="noStrike">
              <a:solidFill>
                <a:srgbClr val="3F3F3F"/>
              </a:solidFill>
              <a:latin typeface="Trebuchet MS"/>
              <a:ea typeface="Trebuchet MS"/>
              <a:cs typeface="Trebuchet MS"/>
              <a:sym typeface="Trebuchet MS"/>
            </a:endParaRPr>
          </a:p>
          <a:p>
            <a:pPr indent="-355600" lvl="1" marL="914400" marR="0" rtl="0" algn="l">
              <a:lnSpc>
                <a:spcPct val="80000"/>
              </a:lnSpc>
              <a:spcBef>
                <a:spcPts val="500"/>
              </a:spcBef>
              <a:spcAft>
                <a:spcPts val="0"/>
              </a:spcAft>
              <a:buClr>
                <a:schemeClr val="dk1"/>
              </a:buClr>
              <a:buSzPts val="2000"/>
              <a:buFont typeface="Arial"/>
              <a:buChar char="•"/>
            </a:pPr>
            <a:r>
              <a:rPr b="0" i="0" lang="ru" sz="2000" u="none" cap="none" strike="noStrike">
                <a:solidFill>
                  <a:schemeClr val="dk1"/>
                </a:solidFill>
                <a:latin typeface="Calibri"/>
                <a:ea typeface="Calibri"/>
                <a:cs typeface="Calibri"/>
                <a:sym typeface="Calibri"/>
              </a:rPr>
              <a:t>программные каналы;</a:t>
            </a:r>
            <a:endParaRPr b="0" i="0" sz="2000" u="none" cap="none" strike="noStrike">
              <a:solidFill>
                <a:srgbClr val="3F3F3F"/>
              </a:solidFill>
              <a:latin typeface="Trebuchet MS"/>
              <a:ea typeface="Trebuchet MS"/>
              <a:cs typeface="Trebuchet MS"/>
              <a:sym typeface="Trebuchet MS"/>
            </a:endParaRPr>
          </a:p>
          <a:p>
            <a:pPr indent="-355600" lvl="1" marL="914400" marR="0" rtl="0" algn="l">
              <a:lnSpc>
                <a:spcPct val="80000"/>
              </a:lnSpc>
              <a:spcBef>
                <a:spcPts val="500"/>
              </a:spcBef>
              <a:spcAft>
                <a:spcPts val="0"/>
              </a:spcAft>
              <a:buClr>
                <a:schemeClr val="dk1"/>
              </a:buClr>
              <a:buSzPts val="2000"/>
              <a:buFont typeface="Arial"/>
              <a:buChar char="•"/>
            </a:pPr>
            <a:r>
              <a:rPr b="0" i="0" lang="ru" sz="2000" u="none" cap="none" strike="noStrike">
                <a:solidFill>
                  <a:schemeClr val="dk1"/>
                </a:solidFill>
                <a:latin typeface="Calibri"/>
                <a:ea typeface="Calibri"/>
                <a:cs typeface="Calibri"/>
                <a:sym typeface="Calibri"/>
              </a:rPr>
              <a:t>разделяемая память;</a:t>
            </a:r>
            <a:endParaRPr b="0" i="0" sz="2000" u="none" cap="none" strike="noStrike">
              <a:solidFill>
                <a:srgbClr val="3F3F3F"/>
              </a:solidFill>
              <a:latin typeface="Trebuchet MS"/>
              <a:ea typeface="Trebuchet MS"/>
              <a:cs typeface="Trebuchet MS"/>
              <a:sym typeface="Trebuchet MS"/>
            </a:endParaRPr>
          </a:p>
          <a:p>
            <a:pPr indent="-355600" lvl="1" marL="914400" marR="0" rtl="0" algn="l">
              <a:lnSpc>
                <a:spcPct val="80000"/>
              </a:lnSpc>
              <a:spcBef>
                <a:spcPts val="500"/>
              </a:spcBef>
              <a:spcAft>
                <a:spcPts val="0"/>
              </a:spcAft>
              <a:buClr>
                <a:schemeClr val="dk1"/>
              </a:buClr>
              <a:buSzPts val="2000"/>
              <a:buFont typeface="Arial"/>
              <a:buChar char="•"/>
            </a:pPr>
            <a:r>
              <a:rPr b="0" i="0" lang="ru" sz="2000" u="none" cap="none" strike="noStrike">
                <a:solidFill>
                  <a:schemeClr val="dk1"/>
                </a:solidFill>
                <a:latin typeface="Calibri"/>
                <a:ea typeface="Calibri"/>
                <a:cs typeface="Calibri"/>
                <a:sym typeface="Calibri"/>
              </a:rPr>
              <a:t>семафоры;</a:t>
            </a:r>
            <a:endParaRPr b="0" i="0" sz="2000" u="none" cap="none" strike="noStrike">
              <a:solidFill>
                <a:srgbClr val="3F3F3F"/>
              </a:solidFill>
              <a:latin typeface="Trebuchet MS"/>
              <a:ea typeface="Trebuchet MS"/>
              <a:cs typeface="Trebuchet MS"/>
              <a:sym typeface="Trebuchet MS"/>
            </a:endParaRPr>
          </a:p>
          <a:p>
            <a:pPr indent="-355600" lvl="1" marL="914400" marR="0" rtl="0" algn="l">
              <a:lnSpc>
                <a:spcPct val="80000"/>
              </a:lnSpc>
              <a:spcBef>
                <a:spcPts val="500"/>
              </a:spcBef>
              <a:spcAft>
                <a:spcPts val="0"/>
              </a:spcAft>
              <a:buClr>
                <a:schemeClr val="dk1"/>
              </a:buClr>
              <a:buSzPts val="2000"/>
              <a:buFont typeface="Arial"/>
              <a:buChar char="•"/>
            </a:pPr>
            <a:r>
              <a:rPr b="0" i="0" lang="ru" sz="2000" u="none" cap="none" strike="noStrike">
                <a:solidFill>
                  <a:schemeClr val="dk1"/>
                </a:solidFill>
                <a:latin typeface="Calibri"/>
                <a:ea typeface="Calibri"/>
                <a:cs typeface="Calibri"/>
                <a:sym typeface="Calibri"/>
              </a:rPr>
              <a:t>общие файлы.</a:t>
            </a:r>
            <a:endParaRPr b="0" i="0" sz="2000" u="none" cap="none" strike="noStrike">
              <a:solidFill>
                <a:srgbClr val="3F3F3F"/>
              </a:solidFill>
              <a:latin typeface="Trebuchet MS"/>
              <a:ea typeface="Trebuchet MS"/>
              <a:cs typeface="Trebuchet MS"/>
              <a:sym typeface="Trebuchet MS"/>
            </a:endParaRPr>
          </a:p>
        </p:txBody>
      </p:sp>
      <p:sp>
        <p:nvSpPr>
          <p:cNvPr id="212" name="Google Shape;212;p35"/>
          <p:cNvSpPr txBox="1"/>
          <p:nvPr>
            <p:ph idx="12" type="sldNum"/>
          </p:nvPr>
        </p:nvSpPr>
        <p:spPr>
          <a:xfrm>
            <a:off x="8737600" y="6502400"/>
            <a:ext cx="406500" cy="35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9252" y="365125"/>
            <a:ext cx="85962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ru" sz="4400" u="none" cap="none" strike="noStrike">
                <a:solidFill>
                  <a:schemeClr val="dk1"/>
                </a:solidFill>
                <a:latin typeface="Calibri"/>
                <a:ea typeface="Calibri"/>
                <a:cs typeface="Calibri"/>
                <a:sym typeface="Calibri"/>
              </a:rPr>
              <a:t>Система LINUX имеет 4 основных компонента:</a:t>
            </a:r>
            <a:endParaRPr b="0" i="0" sz="4400" u="none" cap="none" strike="noStrike">
              <a:solidFill>
                <a:schemeClr val="dk1"/>
              </a:solidFill>
              <a:latin typeface="Calibri"/>
              <a:ea typeface="Calibri"/>
              <a:cs typeface="Calibri"/>
              <a:sym typeface="Calibri"/>
            </a:endParaRPr>
          </a:p>
        </p:txBody>
      </p:sp>
      <p:sp>
        <p:nvSpPr>
          <p:cNvPr id="87" name="Google Shape;87;p18"/>
          <p:cNvSpPr txBox="1"/>
          <p:nvPr>
            <p:ph idx="1" type="body"/>
          </p:nvPr>
        </p:nvSpPr>
        <p:spPr>
          <a:xfrm>
            <a:off x="0" y="1690825"/>
            <a:ext cx="9144000" cy="4350900"/>
          </a:xfrm>
          <a:prstGeom prst="rect">
            <a:avLst/>
          </a:prstGeom>
          <a:noFill/>
          <a:ln>
            <a:noFill/>
          </a:ln>
        </p:spPr>
        <p:txBody>
          <a:bodyPr anchorCtr="0" anchor="t" bIns="45700" lIns="91425" spcFirstLastPara="1" rIns="91425" wrap="square" tIns="45700">
            <a:noAutofit/>
          </a:bodyPr>
          <a:lstStyle/>
          <a:p>
            <a:pPr indent="-179705" lvl="0" marL="228600" marR="0" rtl="0" algn="l">
              <a:lnSpc>
                <a:spcPct val="70000"/>
              </a:lnSpc>
              <a:spcBef>
                <a:spcPts val="0"/>
              </a:spcBef>
              <a:spcAft>
                <a:spcPts val="0"/>
              </a:spcAft>
              <a:buClr>
                <a:schemeClr val="dk1"/>
              </a:buClr>
              <a:buSzPts val="1400"/>
              <a:buFont typeface="Arial"/>
              <a:buChar char="•"/>
            </a:pPr>
            <a:r>
              <a:rPr b="0" i="0" lang="ru" sz="1400" u="none" cap="none" strike="noStrike">
                <a:solidFill>
                  <a:schemeClr val="dk1"/>
                </a:solidFill>
                <a:latin typeface="Calibri"/>
                <a:ea typeface="Calibri"/>
                <a:cs typeface="Calibri"/>
                <a:sym typeface="Calibri"/>
              </a:rPr>
              <a:t>ядро -</a:t>
            </a:r>
            <a:endParaRPr b="0" i="0" sz="1400" u="none" cap="none" strike="noStrike">
              <a:solidFill>
                <a:schemeClr val="dk1"/>
              </a:solidFill>
              <a:latin typeface="Calibri"/>
              <a:ea typeface="Calibri"/>
              <a:cs typeface="Calibri"/>
              <a:sym typeface="Calibri"/>
            </a:endParaRPr>
          </a:p>
          <a:p>
            <a:pPr indent="-199390" lvl="1" marL="685800" marR="0" rtl="0" algn="l">
              <a:lnSpc>
                <a:spcPct val="70000"/>
              </a:lnSpc>
              <a:spcBef>
                <a:spcPts val="500"/>
              </a:spcBef>
              <a:spcAft>
                <a:spcPts val="0"/>
              </a:spcAft>
              <a:buClr>
                <a:schemeClr val="dk1"/>
              </a:buClr>
              <a:buSzPts val="1400"/>
              <a:buFont typeface="Arial"/>
              <a:buChar char="•"/>
            </a:pPr>
            <a:r>
              <a:rPr b="0" i="0" lang="ru" sz="1400" u="none" cap="none" strike="noStrike">
                <a:solidFill>
                  <a:schemeClr val="dk1"/>
                </a:solidFill>
                <a:latin typeface="Calibri"/>
                <a:ea typeface="Calibri"/>
                <a:cs typeface="Calibri"/>
                <a:sym typeface="Calibri"/>
              </a:rPr>
              <a:t>это программа, которая образует ядро операционной системы; она координирует внутренние функции компьютера ( такие как размещение системных ресурсов). Ядро работает невидимо для вас;</a:t>
            </a:r>
            <a:endParaRPr b="0" i="0" sz="1400" u="none" cap="none" strike="noStrike">
              <a:solidFill>
                <a:schemeClr val="dk1"/>
              </a:solidFill>
              <a:latin typeface="Calibri"/>
              <a:ea typeface="Calibri"/>
              <a:cs typeface="Calibri"/>
              <a:sym typeface="Calibri"/>
            </a:endParaRPr>
          </a:p>
          <a:p>
            <a:pPr indent="-179705" lvl="0" marL="228600" marR="0" rtl="0" algn="l">
              <a:lnSpc>
                <a:spcPct val="70000"/>
              </a:lnSpc>
              <a:spcBef>
                <a:spcPts val="1000"/>
              </a:spcBef>
              <a:spcAft>
                <a:spcPts val="0"/>
              </a:spcAft>
              <a:buClr>
                <a:schemeClr val="dk1"/>
              </a:buClr>
              <a:buSzPts val="1400"/>
              <a:buFont typeface="Arial"/>
              <a:buChar char="•"/>
            </a:pPr>
            <a:r>
              <a:rPr b="0" i="0" lang="ru" sz="1400" u="none" cap="none" strike="noStrike">
                <a:solidFill>
                  <a:schemeClr val="dk1"/>
                </a:solidFill>
                <a:latin typeface="Calibri"/>
                <a:ea typeface="Calibri"/>
                <a:cs typeface="Calibri"/>
                <a:sym typeface="Calibri"/>
              </a:rPr>
              <a:t>shell -</a:t>
            </a:r>
            <a:endParaRPr b="0" i="0" sz="1400" u="none" cap="none" strike="noStrike">
              <a:solidFill>
                <a:schemeClr val="dk1"/>
              </a:solidFill>
              <a:latin typeface="Calibri"/>
              <a:ea typeface="Calibri"/>
              <a:cs typeface="Calibri"/>
              <a:sym typeface="Calibri"/>
            </a:endParaRPr>
          </a:p>
          <a:p>
            <a:pPr indent="-199390" lvl="1" marL="685800" marR="0" rtl="0" algn="l">
              <a:lnSpc>
                <a:spcPct val="70000"/>
              </a:lnSpc>
              <a:spcBef>
                <a:spcPts val="500"/>
              </a:spcBef>
              <a:spcAft>
                <a:spcPts val="0"/>
              </a:spcAft>
              <a:buClr>
                <a:schemeClr val="dk1"/>
              </a:buClr>
              <a:buSzPts val="1400"/>
              <a:buFont typeface="Arial"/>
              <a:buChar char="•"/>
            </a:pPr>
            <a:r>
              <a:rPr b="0" i="0" lang="ru" sz="1400" u="none" cap="none" strike="noStrike">
                <a:solidFill>
                  <a:schemeClr val="dk1"/>
                </a:solidFill>
                <a:latin typeface="Calibri"/>
                <a:ea typeface="Calibri"/>
                <a:cs typeface="Calibri"/>
                <a:sym typeface="Calibri"/>
              </a:rPr>
              <a:t>это программа, которая осуществляет связь между вами и ядром, интерпретируя и выполняя ваши команды. Так как она читает ваш ввод и посылает вам сообщения, то описывается как интерактивная;</a:t>
            </a:r>
            <a:endParaRPr b="0" i="0" sz="1400" u="none" cap="none" strike="noStrike">
              <a:solidFill>
                <a:schemeClr val="dk1"/>
              </a:solidFill>
              <a:latin typeface="Calibri"/>
              <a:ea typeface="Calibri"/>
              <a:cs typeface="Calibri"/>
              <a:sym typeface="Calibri"/>
            </a:endParaRPr>
          </a:p>
          <a:p>
            <a:pPr indent="-179705" lvl="0" marL="228600" marR="0" rtl="0" algn="l">
              <a:lnSpc>
                <a:spcPct val="70000"/>
              </a:lnSpc>
              <a:spcBef>
                <a:spcPts val="1000"/>
              </a:spcBef>
              <a:spcAft>
                <a:spcPts val="0"/>
              </a:spcAft>
              <a:buClr>
                <a:schemeClr val="dk1"/>
              </a:buClr>
              <a:buSzPts val="1400"/>
              <a:buFont typeface="Arial"/>
              <a:buChar char="•"/>
            </a:pPr>
            <a:r>
              <a:rPr b="0" i="0" lang="ru" sz="1400" u="none" cap="none" strike="noStrike">
                <a:solidFill>
                  <a:schemeClr val="dk1"/>
                </a:solidFill>
                <a:latin typeface="Calibri"/>
                <a:ea typeface="Calibri"/>
                <a:cs typeface="Calibri"/>
                <a:sym typeface="Calibri"/>
              </a:rPr>
              <a:t>commands -</a:t>
            </a:r>
            <a:endParaRPr b="0" i="0" sz="1400" u="none" cap="none" strike="noStrike">
              <a:solidFill>
                <a:schemeClr val="dk1"/>
              </a:solidFill>
              <a:latin typeface="Calibri"/>
              <a:ea typeface="Calibri"/>
              <a:cs typeface="Calibri"/>
              <a:sym typeface="Calibri"/>
            </a:endParaRPr>
          </a:p>
          <a:p>
            <a:pPr indent="-199390" lvl="1" marL="685800" marR="0" rtl="0" algn="l">
              <a:lnSpc>
                <a:spcPct val="70000"/>
              </a:lnSpc>
              <a:spcBef>
                <a:spcPts val="500"/>
              </a:spcBef>
              <a:spcAft>
                <a:spcPts val="0"/>
              </a:spcAft>
              <a:buClr>
                <a:schemeClr val="dk1"/>
              </a:buClr>
              <a:buSzPts val="1400"/>
              <a:buFont typeface="Arial"/>
              <a:buChar char="•"/>
            </a:pPr>
            <a:r>
              <a:rPr b="0" i="0" lang="ru" sz="1400" u="none" cap="none" strike="noStrike">
                <a:solidFill>
                  <a:schemeClr val="dk1"/>
                </a:solidFill>
                <a:latin typeface="Calibri"/>
                <a:ea typeface="Calibri"/>
                <a:cs typeface="Calibri"/>
                <a:sym typeface="Calibri"/>
              </a:rPr>
              <a:t>это имена программ, которые компьютер должен выполнить. Пакеты программ называются инструментальными средствами. Система LINUX обеспечивает инструментальными средствами для таких заданий как создание и изменение текста, написание программ, развитие инструментария программного обеспечения, обмен информацией с другими посредством компьютера;</a:t>
            </a:r>
            <a:endParaRPr b="0" i="0" sz="1400" u="none" cap="none" strike="noStrike">
              <a:solidFill>
                <a:schemeClr val="dk1"/>
              </a:solidFill>
              <a:latin typeface="Calibri"/>
              <a:ea typeface="Calibri"/>
              <a:cs typeface="Calibri"/>
              <a:sym typeface="Calibri"/>
            </a:endParaRPr>
          </a:p>
          <a:p>
            <a:pPr indent="-179705" lvl="0" marL="228600" marR="0" rtl="0" algn="l">
              <a:lnSpc>
                <a:spcPct val="70000"/>
              </a:lnSpc>
              <a:spcBef>
                <a:spcPts val="1000"/>
              </a:spcBef>
              <a:spcAft>
                <a:spcPts val="0"/>
              </a:spcAft>
              <a:buClr>
                <a:schemeClr val="dk1"/>
              </a:buClr>
              <a:buSzPts val="1400"/>
              <a:buFont typeface="Arial"/>
              <a:buChar char="•"/>
            </a:pPr>
            <a:r>
              <a:rPr b="0" i="0" lang="ru" sz="1400" u="none" cap="none" strike="noStrike">
                <a:solidFill>
                  <a:schemeClr val="dk1"/>
                </a:solidFill>
                <a:latin typeface="Calibri"/>
                <a:ea typeface="Calibri"/>
                <a:cs typeface="Calibri"/>
                <a:sym typeface="Calibri"/>
              </a:rPr>
              <a:t>file system -</a:t>
            </a:r>
            <a:endParaRPr b="0" i="0" sz="1400" u="none" cap="none" strike="noStrike">
              <a:solidFill>
                <a:schemeClr val="dk1"/>
              </a:solidFill>
              <a:latin typeface="Calibri"/>
              <a:ea typeface="Calibri"/>
              <a:cs typeface="Calibri"/>
              <a:sym typeface="Calibri"/>
            </a:endParaRPr>
          </a:p>
          <a:p>
            <a:pPr indent="-199390" lvl="1" marL="685800" marR="0" rtl="0" algn="l">
              <a:lnSpc>
                <a:spcPct val="70000"/>
              </a:lnSpc>
              <a:spcBef>
                <a:spcPts val="500"/>
              </a:spcBef>
              <a:spcAft>
                <a:spcPts val="0"/>
              </a:spcAft>
              <a:buClr>
                <a:schemeClr val="dk1"/>
              </a:buClr>
              <a:buSzPts val="1400"/>
              <a:buFont typeface="Arial"/>
              <a:buChar char="•"/>
            </a:pPr>
            <a:r>
              <a:rPr b="0" i="0" lang="ru" sz="1400" u="none" cap="none" strike="noStrike">
                <a:solidFill>
                  <a:schemeClr val="dk1"/>
                </a:solidFill>
                <a:latin typeface="Calibri"/>
                <a:ea typeface="Calibri"/>
                <a:cs typeface="Calibri"/>
                <a:sym typeface="Calibri"/>
              </a:rPr>
              <a:t>файловая система - это набор всех файлов, возможных для вашего компьютера. Она помогает вам легко сохранять и отыскивать информацию.</a:t>
            </a:r>
            <a:endParaRPr b="0" i="0" sz="1400" u="none" cap="none" strike="noStrike">
              <a:solidFill>
                <a:schemeClr val="dk1"/>
              </a:solidFill>
              <a:latin typeface="Calibri"/>
              <a:ea typeface="Calibri"/>
              <a:cs typeface="Calibri"/>
              <a:sym typeface="Calibri"/>
            </a:endParaRPr>
          </a:p>
        </p:txBody>
      </p:sp>
      <p:sp>
        <p:nvSpPr>
          <p:cNvPr id="88" name="Google Shape;88;p18"/>
          <p:cNvSpPr txBox="1"/>
          <p:nvPr>
            <p:ph idx="12" type="sldNum"/>
          </p:nvPr>
        </p:nvSpPr>
        <p:spPr>
          <a:xfrm>
            <a:off x="8737600" y="6502400"/>
            <a:ext cx="406500" cy="35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685800" y="0"/>
            <a:ext cx="77724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b="0" i="0" lang="ru" sz="4400" u="none" cap="none" strike="noStrike">
                <a:solidFill>
                  <a:schemeClr val="dk1"/>
                </a:solidFill>
                <a:latin typeface="Calibri"/>
                <a:ea typeface="Calibri"/>
                <a:cs typeface="Calibri"/>
                <a:sym typeface="Calibri"/>
              </a:rPr>
              <a:t>Атрибуты процесса</a:t>
            </a:r>
            <a:endParaRPr b="0" i="0" sz="3600" u="none" cap="none" strike="noStrike">
              <a:solidFill>
                <a:schemeClr val="accent1"/>
              </a:solidFill>
              <a:latin typeface="Trebuchet MS"/>
              <a:ea typeface="Trebuchet MS"/>
              <a:cs typeface="Trebuchet MS"/>
              <a:sym typeface="Trebuchet MS"/>
            </a:endParaRPr>
          </a:p>
        </p:txBody>
      </p:sp>
      <p:sp>
        <p:nvSpPr>
          <p:cNvPr id="218" name="Google Shape;218;p36"/>
          <p:cNvSpPr txBox="1"/>
          <p:nvPr>
            <p:ph idx="1" type="body"/>
          </p:nvPr>
        </p:nvSpPr>
        <p:spPr>
          <a:xfrm>
            <a:off x="609599" y="1717964"/>
            <a:ext cx="7703100" cy="43233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80000"/>
              </a:lnSpc>
              <a:spcBef>
                <a:spcPts val="1000"/>
              </a:spcBef>
              <a:spcAft>
                <a:spcPts val="0"/>
              </a:spcAft>
              <a:buClr>
                <a:schemeClr val="dk1"/>
              </a:buClr>
              <a:buSzPts val="2800"/>
              <a:buFont typeface="Arial"/>
              <a:buChar char="•"/>
            </a:pPr>
            <a:r>
              <a:rPr b="0" i="0" lang="ru" sz="2400" u="none" cap="none" strike="noStrike">
                <a:solidFill>
                  <a:schemeClr val="dk1"/>
                </a:solidFill>
                <a:latin typeface="Calibri"/>
                <a:ea typeface="Calibri"/>
                <a:cs typeface="Calibri"/>
                <a:sym typeface="Calibri"/>
              </a:rPr>
              <a:t>Каждый процесс характеризуется набором атрибутов. К их числу относятся:</a:t>
            </a:r>
            <a:endParaRPr b="0" i="0" sz="1800" u="none" cap="none" strike="noStrike">
              <a:solidFill>
                <a:srgbClr val="3F3F3F"/>
              </a:solidFill>
              <a:latin typeface="Trebuchet MS"/>
              <a:ea typeface="Trebuchet MS"/>
              <a:cs typeface="Trebuchet MS"/>
              <a:sym typeface="Trebuchet MS"/>
            </a:endParaRPr>
          </a:p>
          <a:p>
            <a:pPr indent="-381000" lvl="1" marL="914400" marR="0" rtl="0" algn="l">
              <a:lnSpc>
                <a:spcPct val="80000"/>
              </a:lnSpc>
              <a:spcBef>
                <a:spcPts val="500"/>
              </a:spcBef>
              <a:spcAft>
                <a:spcPts val="0"/>
              </a:spcAft>
              <a:buClr>
                <a:schemeClr val="dk1"/>
              </a:buClr>
              <a:buSzPts val="2400"/>
              <a:buFont typeface="Arial"/>
              <a:buChar char="•"/>
            </a:pPr>
            <a:r>
              <a:rPr b="0" i="0" lang="ru" sz="2200" u="none" cap="none" strike="noStrike">
                <a:solidFill>
                  <a:schemeClr val="dk1"/>
                </a:solidFill>
                <a:latin typeface="Calibri"/>
                <a:ea typeface="Calibri"/>
                <a:cs typeface="Calibri"/>
                <a:sym typeface="Calibri"/>
              </a:rPr>
              <a:t>PID – идентификатор процесса</a:t>
            </a:r>
            <a:endParaRPr b="0" i="0" sz="2200" u="none" cap="none" strike="noStrike">
              <a:solidFill>
                <a:schemeClr val="dk1"/>
              </a:solidFill>
              <a:latin typeface="Calibri"/>
              <a:ea typeface="Calibri"/>
              <a:cs typeface="Calibri"/>
              <a:sym typeface="Calibri"/>
            </a:endParaRPr>
          </a:p>
          <a:p>
            <a:pPr indent="-381000" lvl="1" marL="914400" marR="0" rtl="0" algn="l">
              <a:lnSpc>
                <a:spcPct val="80000"/>
              </a:lnSpc>
              <a:spcBef>
                <a:spcPts val="500"/>
              </a:spcBef>
              <a:spcAft>
                <a:spcPts val="0"/>
              </a:spcAft>
              <a:buClr>
                <a:schemeClr val="dk1"/>
              </a:buClr>
              <a:buSzPts val="2400"/>
              <a:buFont typeface="Arial"/>
              <a:buChar char="•"/>
            </a:pPr>
            <a:r>
              <a:rPr b="0" i="0" lang="ru" sz="2200" u="none" cap="none" strike="noStrike">
                <a:solidFill>
                  <a:schemeClr val="dk1"/>
                </a:solidFill>
                <a:latin typeface="Calibri"/>
                <a:ea typeface="Calibri"/>
                <a:cs typeface="Calibri"/>
                <a:sym typeface="Calibri"/>
              </a:rPr>
              <a:t>PPID – идентификатор родительского процесса</a:t>
            </a:r>
            <a:endParaRPr b="0" i="0" sz="2200" u="none" cap="none" strike="noStrike">
              <a:solidFill>
                <a:schemeClr val="dk1"/>
              </a:solidFill>
              <a:latin typeface="Calibri"/>
              <a:ea typeface="Calibri"/>
              <a:cs typeface="Calibri"/>
              <a:sym typeface="Calibri"/>
            </a:endParaRPr>
          </a:p>
          <a:p>
            <a:pPr indent="-381000" lvl="1" marL="914400" marR="0" rtl="0" algn="l">
              <a:lnSpc>
                <a:spcPct val="80000"/>
              </a:lnSpc>
              <a:spcBef>
                <a:spcPts val="500"/>
              </a:spcBef>
              <a:spcAft>
                <a:spcPts val="0"/>
              </a:spcAft>
              <a:buClr>
                <a:schemeClr val="dk1"/>
              </a:buClr>
              <a:buSzPts val="2400"/>
              <a:buFont typeface="Arial"/>
              <a:buChar char="•"/>
            </a:pPr>
            <a:r>
              <a:rPr b="0" i="0" lang="ru" sz="2200" u="none" cap="none" strike="noStrike">
                <a:solidFill>
                  <a:schemeClr val="dk1"/>
                </a:solidFill>
                <a:latin typeface="Calibri"/>
                <a:ea typeface="Calibri"/>
                <a:cs typeface="Calibri"/>
                <a:sym typeface="Calibri"/>
              </a:rPr>
              <a:t>UID, GID – идентификаторы пользователя и группы</a:t>
            </a:r>
            <a:endParaRPr b="0" i="0" sz="2200" u="none" cap="none" strike="noStrike">
              <a:solidFill>
                <a:schemeClr val="dk1"/>
              </a:solidFill>
              <a:latin typeface="Calibri"/>
              <a:ea typeface="Calibri"/>
              <a:cs typeface="Calibri"/>
              <a:sym typeface="Calibri"/>
            </a:endParaRPr>
          </a:p>
          <a:p>
            <a:pPr indent="-381000" lvl="1" marL="914400" marR="0" rtl="0" algn="l">
              <a:lnSpc>
                <a:spcPct val="80000"/>
              </a:lnSpc>
              <a:spcBef>
                <a:spcPts val="500"/>
              </a:spcBef>
              <a:spcAft>
                <a:spcPts val="0"/>
              </a:spcAft>
              <a:buClr>
                <a:schemeClr val="dk1"/>
              </a:buClr>
              <a:buSzPts val="2400"/>
              <a:buFont typeface="Arial"/>
              <a:buChar char="•"/>
            </a:pPr>
            <a:r>
              <a:rPr b="0" i="0" lang="ru" sz="2200" u="none" cap="none" strike="noStrike">
                <a:solidFill>
                  <a:schemeClr val="dk1"/>
                </a:solidFill>
                <a:latin typeface="Calibri"/>
                <a:ea typeface="Calibri"/>
                <a:cs typeface="Calibri"/>
                <a:sym typeface="Calibri"/>
              </a:rPr>
              <a:t>TT – управляющий терминал (процессы не связанные с управляющими терминалами называются демонами)</a:t>
            </a:r>
            <a:endParaRPr b="0" i="0" sz="2200" u="none" cap="none" strike="noStrike">
              <a:solidFill>
                <a:schemeClr val="dk1"/>
              </a:solidFill>
              <a:latin typeface="Calibri"/>
              <a:ea typeface="Calibri"/>
              <a:cs typeface="Calibri"/>
              <a:sym typeface="Calibri"/>
            </a:endParaRPr>
          </a:p>
          <a:p>
            <a:pPr indent="-381000" lvl="1" marL="914400" marR="0" rtl="0" algn="l">
              <a:lnSpc>
                <a:spcPct val="80000"/>
              </a:lnSpc>
              <a:spcBef>
                <a:spcPts val="500"/>
              </a:spcBef>
              <a:spcAft>
                <a:spcPts val="0"/>
              </a:spcAft>
              <a:buClr>
                <a:schemeClr val="dk1"/>
              </a:buClr>
              <a:buSzPts val="2400"/>
              <a:buFont typeface="Arial"/>
              <a:buChar char="•"/>
            </a:pPr>
            <a:r>
              <a:rPr b="0" i="0" lang="ru" sz="2200" u="none" cap="none" strike="noStrike">
                <a:solidFill>
                  <a:schemeClr val="dk1"/>
                </a:solidFill>
                <a:latin typeface="Calibri"/>
                <a:ea typeface="Calibri"/>
                <a:cs typeface="Calibri"/>
                <a:sym typeface="Calibri"/>
              </a:rPr>
              <a:t>SID – идентификатор сессии, устанавливается равным PID лидера сессии;</a:t>
            </a:r>
            <a:endParaRPr b="0" i="0" sz="2200" u="none" cap="none" strike="noStrike">
              <a:solidFill>
                <a:schemeClr val="dk1"/>
              </a:solidFill>
              <a:latin typeface="Calibri"/>
              <a:ea typeface="Calibri"/>
              <a:cs typeface="Calibri"/>
              <a:sym typeface="Calibri"/>
            </a:endParaRPr>
          </a:p>
          <a:p>
            <a:pPr indent="-381000" lvl="1" marL="914400" marR="0" rtl="0" algn="l">
              <a:lnSpc>
                <a:spcPct val="80000"/>
              </a:lnSpc>
              <a:spcBef>
                <a:spcPts val="500"/>
              </a:spcBef>
              <a:spcAft>
                <a:spcPts val="0"/>
              </a:spcAft>
              <a:buClr>
                <a:schemeClr val="dk1"/>
              </a:buClr>
              <a:buSzPts val="2400"/>
              <a:buFont typeface="Arial"/>
              <a:buChar char="•"/>
            </a:pPr>
            <a:r>
              <a:rPr b="0" i="0" lang="ru" sz="2200" u="none" cap="none" strike="noStrike">
                <a:solidFill>
                  <a:schemeClr val="dk1"/>
                </a:solidFill>
                <a:latin typeface="Calibri"/>
                <a:ea typeface="Calibri"/>
                <a:cs typeface="Calibri"/>
                <a:sym typeface="Calibri"/>
              </a:rPr>
              <a:t>NICE – приоритет процесса (относительный приоритет)</a:t>
            </a:r>
            <a:endParaRPr b="0" i="0" sz="2200" u="none" cap="none" strike="noStrike">
              <a:solidFill>
                <a:schemeClr val="dk1"/>
              </a:solidFill>
              <a:latin typeface="Calibri"/>
              <a:ea typeface="Calibri"/>
              <a:cs typeface="Calibri"/>
              <a:sym typeface="Calibri"/>
            </a:endParaRPr>
          </a:p>
          <a:p>
            <a:pPr indent="-381000" lvl="1" marL="914400" marR="0" rtl="0" algn="l">
              <a:lnSpc>
                <a:spcPct val="80000"/>
              </a:lnSpc>
              <a:spcBef>
                <a:spcPts val="500"/>
              </a:spcBef>
              <a:spcAft>
                <a:spcPts val="0"/>
              </a:spcAft>
              <a:buClr>
                <a:schemeClr val="dk1"/>
              </a:buClr>
              <a:buSzPts val="2400"/>
              <a:buFont typeface="Arial"/>
              <a:buChar char="•"/>
            </a:pPr>
            <a:r>
              <a:rPr b="0" i="0" lang="ru" sz="2200" u="none" cap="none" strike="noStrike">
                <a:solidFill>
                  <a:schemeClr val="dk1"/>
                </a:solidFill>
                <a:latin typeface="Calibri"/>
                <a:ea typeface="Calibri"/>
                <a:cs typeface="Calibri"/>
                <a:sym typeface="Calibri"/>
              </a:rPr>
              <a:t>TIME – процессорное время.</a:t>
            </a:r>
            <a:endParaRPr b="0" i="0" sz="1600" u="none" cap="none" strike="noStrike">
              <a:solidFill>
                <a:srgbClr val="3F3F3F"/>
              </a:solidFill>
              <a:latin typeface="Trebuchet MS"/>
              <a:ea typeface="Trebuchet MS"/>
              <a:cs typeface="Trebuchet MS"/>
              <a:sym typeface="Trebuchet MS"/>
            </a:endParaRPr>
          </a:p>
        </p:txBody>
      </p:sp>
      <p:sp>
        <p:nvSpPr>
          <p:cNvPr id="219" name="Google Shape;219;p36"/>
          <p:cNvSpPr txBox="1"/>
          <p:nvPr>
            <p:ph idx="12" type="sldNum"/>
          </p:nvPr>
        </p:nvSpPr>
        <p:spPr>
          <a:xfrm>
            <a:off x="8737600" y="6502400"/>
            <a:ext cx="406500" cy="35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idx="1" type="body"/>
          </p:nvPr>
        </p:nvSpPr>
        <p:spPr>
          <a:xfrm>
            <a:off x="0" y="0"/>
            <a:ext cx="9144000" cy="6400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80000"/>
              </a:lnSpc>
              <a:spcBef>
                <a:spcPts val="1000"/>
              </a:spcBef>
              <a:spcAft>
                <a:spcPts val="0"/>
              </a:spcAft>
              <a:buClr>
                <a:schemeClr val="dk1"/>
              </a:buClr>
              <a:buSzPts val="1400"/>
              <a:buFont typeface="Arial"/>
              <a:buChar char="•"/>
            </a:pPr>
            <a:r>
              <a:rPr b="0" i="0" lang="ru" sz="1400" u="none" cap="none" strike="noStrike">
                <a:solidFill>
                  <a:schemeClr val="dk1"/>
                </a:solidFill>
                <a:latin typeface="Calibri"/>
                <a:ea typeface="Calibri"/>
                <a:cs typeface="Calibri"/>
                <a:sym typeface="Calibri"/>
              </a:rPr>
              <a:t>Таблица, содержащая список процессов имеет примерно следующий вид:</a:t>
            </a:r>
            <a:endParaRPr b="0" i="0" sz="1400" u="none" cap="none" strike="noStrike">
              <a:solidFill>
                <a:schemeClr val="dk1"/>
              </a:solidFill>
              <a:latin typeface="Calibri"/>
              <a:ea typeface="Calibri"/>
              <a:cs typeface="Calibri"/>
              <a:sym typeface="Calibri"/>
            </a:endParaRPr>
          </a:p>
          <a:p>
            <a:pPr indent="-228600" lvl="0" marL="457200" marR="0" rtl="0" algn="l">
              <a:lnSpc>
                <a:spcPct val="80000"/>
              </a:lnSpc>
              <a:spcBef>
                <a:spcPts val="1000"/>
              </a:spcBef>
              <a:spcAft>
                <a:spcPts val="0"/>
              </a:spcAft>
              <a:buClr>
                <a:schemeClr val="dk1"/>
              </a:buClr>
              <a:buSzPts val="2800"/>
              <a:buFont typeface="Arial"/>
              <a:buNone/>
            </a:pPr>
            <a:r>
              <a:t/>
            </a:r>
            <a:endParaRPr b="0" i="0" sz="1400" u="none" cap="none" strike="noStrike">
              <a:solidFill>
                <a:schemeClr val="dk1"/>
              </a:solidFill>
              <a:latin typeface="Calibri"/>
              <a:ea typeface="Calibri"/>
              <a:cs typeface="Calibri"/>
              <a:sym typeface="Calibri"/>
            </a:endParaRPr>
          </a:p>
          <a:p>
            <a:pPr indent="-317500" lvl="0" marL="457200" marR="0" rtl="0" algn="l">
              <a:lnSpc>
                <a:spcPct val="80000"/>
              </a:lnSpc>
              <a:spcBef>
                <a:spcPts val="1000"/>
              </a:spcBef>
              <a:spcAft>
                <a:spcPts val="0"/>
              </a:spcAft>
              <a:buClr>
                <a:schemeClr val="dk1"/>
              </a:buClr>
              <a:buSzPts val="1400"/>
              <a:buFont typeface="Arial"/>
              <a:buChar char="•"/>
            </a:pPr>
            <a:r>
              <a:rPr b="0" i="0" lang="ru" sz="1400" u="none" cap="none" strike="noStrike">
                <a:solidFill>
                  <a:schemeClr val="dk1"/>
                </a:solidFill>
                <a:latin typeface="Calibri"/>
                <a:ea typeface="Calibri"/>
                <a:cs typeface="Calibri"/>
                <a:sym typeface="Calibri"/>
              </a:rPr>
              <a:t>USER    PID %CPU %MEM   VSZ  RSS  TT  STAT STARTED      TIME COMMAND</a:t>
            </a:r>
            <a:endParaRPr b="0" i="0" sz="1400" u="none" cap="none" strike="noStrike">
              <a:solidFill>
                <a:schemeClr val="dk1"/>
              </a:solidFill>
              <a:latin typeface="Calibri"/>
              <a:ea typeface="Calibri"/>
              <a:cs typeface="Calibri"/>
              <a:sym typeface="Calibri"/>
            </a:endParaRPr>
          </a:p>
          <a:p>
            <a:pPr indent="-317500" lvl="0" marL="457200" marR="0" rtl="0" algn="l">
              <a:lnSpc>
                <a:spcPct val="80000"/>
              </a:lnSpc>
              <a:spcBef>
                <a:spcPts val="1000"/>
              </a:spcBef>
              <a:spcAft>
                <a:spcPts val="0"/>
              </a:spcAft>
              <a:buClr>
                <a:schemeClr val="dk1"/>
              </a:buClr>
              <a:buSzPts val="1400"/>
              <a:buFont typeface="Arial"/>
              <a:buChar char="•"/>
            </a:pPr>
            <a:r>
              <a:rPr b="0" i="0" lang="ru" sz="1400" u="none" cap="none" strike="noStrike">
                <a:solidFill>
                  <a:schemeClr val="dk1"/>
                </a:solidFill>
                <a:latin typeface="Calibri"/>
                <a:ea typeface="Calibri"/>
                <a:cs typeface="Calibri"/>
                <a:sym typeface="Calibri"/>
              </a:rPr>
              <a:t>dima   1731  	0.0      1.6  1080  932  p0  R+    3:15PM   0:00.00    -bash (bash)</a:t>
            </a:r>
            <a:endParaRPr b="0" i="0" sz="1400" u="none" cap="none" strike="noStrike">
              <a:solidFill>
                <a:schemeClr val="dk1"/>
              </a:solidFill>
              <a:latin typeface="Calibri"/>
              <a:ea typeface="Calibri"/>
              <a:cs typeface="Calibri"/>
              <a:sym typeface="Calibri"/>
            </a:endParaRPr>
          </a:p>
          <a:p>
            <a:pPr indent="-317500" lvl="0" marL="457200" marR="0" rtl="0" algn="l">
              <a:lnSpc>
                <a:spcPct val="80000"/>
              </a:lnSpc>
              <a:spcBef>
                <a:spcPts val="1000"/>
              </a:spcBef>
              <a:spcAft>
                <a:spcPts val="0"/>
              </a:spcAft>
              <a:buClr>
                <a:schemeClr val="dk1"/>
              </a:buClr>
              <a:buSzPts val="1400"/>
              <a:buFont typeface="Arial"/>
              <a:buChar char="•"/>
            </a:pPr>
            <a:r>
              <a:rPr b="0" i="0" lang="ru" sz="1400" u="none" cap="none" strike="noStrike">
                <a:solidFill>
                  <a:schemeClr val="dk1"/>
                </a:solidFill>
                <a:latin typeface="Calibri"/>
                <a:ea typeface="Calibri"/>
                <a:cs typeface="Calibri"/>
                <a:sym typeface="Calibri"/>
              </a:rPr>
              <a:t>root      1  	0.0      0.4   552  212  ??    ILs  Tue12PM   0:00.04   /sbin/init --</a:t>
            </a:r>
            <a:endParaRPr b="0" i="0" sz="1400" u="none" cap="none" strike="noStrike">
              <a:solidFill>
                <a:schemeClr val="dk1"/>
              </a:solidFill>
              <a:latin typeface="Calibri"/>
              <a:ea typeface="Calibri"/>
              <a:cs typeface="Calibri"/>
              <a:sym typeface="Calibri"/>
            </a:endParaRPr>
          </a:p>
          <a:p>
            <a:pPr indent="-317500" lvl="0" marL="457200" marR="0" rtl="0" algn="l">
              <a:lnSpc>
                <a:spcPct val="80000"/>
              </a:lnSpc>
              <a:spcBef>
                <a:spcPts val="1000"/>
              </a:spcBef>
              <a:spcAft>
                <a:spcPts val="0"/>
              </a:spcAft>
              <a:buClr>
                <a:schemeClr val="dk1"/>
              </a:buClr>
              <a:buSzPts val="1400"/>
              <a:buFont typeface="Arial"/>
              <a:buChar char="•"/>
            </a:pPr>
            <a:r>
              <a:rPr b="0" i="0" lang="ru" sz="1400" u="none" cap="none" strike="noStrike">
                <a:solidFill>
                  <a:schemeClr val="dk1"/>
                </a:solidFill>
                <a:latin typeface="Calibri"/>
                <a:ea typeface="Calibri"/>
                <a:cs typeface="Calibri"/>
                <a:sym typeface="Calibri"/>
              </a:rPr>
              <a:t>root      2  	0.0      0.0       0      0  ??    DL   Tue12PM   0:00.31  (pagedaemon)</a:t>
            </a:r>
            <a:endParaRPr b="0" i="0" sz="1400" u="none" cap="none" strike="noStrike">
              <a:solidFill>
                <a:schemeClr val="dk1"/>
              </a:solidFill>
              <a:latin typeface="Calibri"/>
              <a:ea typeface="Calibri"/>
              <a:cs typeface="Calibri"/>
              <a:sym typeface="Calibri"/>
            </a:endParaRPr>
          </a:p>
          <a:p>
            <a:pPr indent="-317500" lvl="0" marL="457200" marR="0" rtl="0" algn="l">
              <a:lnSpc>
                <a:spcPct val="80000"/>
              </a:lnSpc>
              <a:spcBef>
                <a:spcPts val="1000"/>
              </a:spcBef>
              <a:spcAft>
                <a:spcPts val="0"/>
              </a:spcAft>
              <a:buClr>
                <a:schemeClr val="dk1"/>
              </a:buClr>
              <a:buSzPts val="1400"/>
              <a:buFont typeface="Arial"/>
              <a:buChar char="•"/>
            </a:pPr>
            <a:r>
              <a:rPr b="0" i="0" lang="ru" sz="1400" u="none" cap="none" strike="noStrike">
                <a:solidFill>
                  <a:schemeClr val="dk1"/>
                </a:solidFill>
                <a:latin typeface="Calibri"/>
                <a:ea typeface="Calibri"/>
                <a:cs typeface="Calibri"/>
                <a:sym typeface="Calibri"/>
              </a:rPr>
              <a:t>root      3  	0.0      0.0       0      0  ??    DL   Tue12PM   0:00.00  (vmdaemon)</a:t>
            </a:r>
            <a:endParaRPr b="0" i="0" sz="1400" u="none" cap="none" strike="noStrike">
              <a:solidFill>
                <a:schemeClr val="dk1"/>
              </a:solidFill>
              <a:latin typeface="Calibri"/>
              <a:ea typeface="Calibri"/>
              <a:cs typeface="Calibri"/>
              <a:sym typeface="Calibri"/>
            </a:endParaRPr>
          </a:p>
          <a:p>
            <a:pPr indent="-317500" lvl="0" marL="457200" marR="0" rtl="0" algn="l">
              <a:lnSpc>
                <a:spcPct val="80000"/>
              </a:lnSpc>
              <a:spcBef>
                <a:spcPts val="1000"/>
              </a:spcBef>
              <a:spcAft>
                <a:spcPts val="0"/>
              </a:spcAft>
              <a:buClr>
                <a:schemeClr val="dk1"/>
              </a:buClr>
              <a:buSzPts val="1400"/>
              <a:buFont typeface="Arial"/>
              <a:buChar char="•"/>
            </a:pPr>
            <a:r>
              <a:rPr b="0" i="0" lang="ru" sz="1400" u="none" cap="none" strike="noStrike">
                <a:solidFill>
                  <a:schemeClr val="dk1"/>
                </a:solidFill>
                <a:latin typeface="Calibri"/>
                <a:ea typeface="Calibri"/>
                <a:cs typeface="Calibri"/>
                <a:sym typeface="Calibri"/>
              </a:rPr>
              <a:t>root      4  	0.0      0.0       0      0  ??    DL   Tue12PM   0:01.24  (bufdaemon)</a:t>
            </a:r>
            <a:endParaRPr b="0" i="0" sz="1400" u="none" cap="none" strike="noStrike">
              <a:solidFill>
                <a:schemeClr val="dk1"/>
              </a:solidFill>
              <a:latin typeface="Calibri"/>
              <a:ea typeface="Calibri"/>
              <a:cs typeface="Calibri"/>
              <a:sym typeface="Calibri"/>
            </a:endParaRPr>
          </a:p>
          <a:p>
            <a:pPr indent="-317500" lvl="0" marL="457200" marR="0" rtl="0" algn="l">
              <a:lnSpc>
                <a:spcPct val="80000"/>
              </a:lnSpc>
              <a:spcBef>
                <a:spcPts val="1000"/>
              </a:spcBef>
              <a:spcAft>
                <a:spcPts val="0"/>
              </a:spcAft>
              <a:buClr>
                <a:schemeClr val="dk1"/>
              </a:buClr>
              <a:buSzPts val="1400"/>
              <a:buFont typeface="Arial"/>
              <a:buChar char="•"/>
            </a:pPr>
            <a:r>
              <a:rPr b="0" i="0" lang="ru" sz="1400" u="none" cap="none" strike="noStrike">
                <a:solidFill>
                  <a:schemeClr val="dk1"/>
                </a:solidFill>
                <a:latin typeface="Calibri"/>
                <a:ea typeface="Calibri"/>
                <a:cs typeface="Calibri"/>
                <a:sym typeface="Calibri"/>
              </a:rPr>
              <a:t>root      5  	0.0      0.0       0      0  ??    DL   Tue12PM   0:01.81  (vnlru)</a:t>
            </a:r>
            <a:endParaRPr b="0" i="0" sz="1400" u="none" cap="none" strike="noStrike">
              <a:solidFill>
                <a:schemeClr val="dk1"/>
              </a:solidFill>
              <a:latin typeface="Calibri"/>
              <a:ea typeface="Calibri"/>
              <a:cs typeface="Calibri"/>
              <a:sym typeface="Calibri"/>
            </a:endParaRPr>
          </a:p>
          <a:p>
            <a:pPr indent="-317500" lvl="0" marL="457200" marR="0" rtl="0" algn="l">
              <a:lnSpc>
                <a:spcPct val="80000"/>
              </a:lnSpc>
              <a:spcBef>
                <a:spcPts val="1000"/>
              </a:spcBef>
              <a:spcAft>
                <a:spcPts val="0"/>
              </a:spcAft>
              <a:buClr>
                <a:schemeClr val="dk1"/>
              </a:buClr>
              <a:buSzPts val="1400"/>
              <a:buFont typeface="Arial"/>
              <a:buChar char="•"/>
            </a:pPr>
            <a:r>
              <a:rPr b="0" i="0" lang="ru" sz="1400" u="none" cap="none" strike="noStrike">
                <a:solidFill>
                  <a:schemeClr val="dk1"/>
                </a:solidFill>
                <a:latin typeface="Calibri"/>
                <a:ea typeface="Calibri"/>
                <a:cs typeface="Calibri"/>
                <a:sym typeface="Calibri"/>
              </a:rPr>
              <a:t>root      6  	0.0      0.0       0      0  ??    DL   Tue12PM   1:35.73  (syncer)</a:t>
            </a:r>
            <a:endParaRPr b="0" i="0" sz="1400" u="none" cap="none" strike="noStrike">
              <a:solidFill>
                <a:schemeClr val="dk1"/>
              </a:solidFill>
              <a:latin typeface="Calibri"/>
              <a:ea typeface="Calibri"/>
              <a:cs typeface="Calibri"/>
              <a:sym typeface="Calibri"/>
            </a:endParaRPr>
          </a:p>
          <a:p>
            <a:pPr indent="-317500" lvl="0" marL="457200" marR="0" rtl="0" algn="l">
              <a:lnSpc>
                <a:spcPct val="80000"/>
              </a:lnSpc>
              <a:spcBef>
                <a:spcPts val="1000"/>
              </a:spcBef>
              <a:spcAft>
                <a:spcPts val="0"/>
              </a:spcAft>
              <a:buClr>
                <a:schemeClr val="dk1"/>
              </a:buClr>
              <a:buSzPts val="1400"/>
              <a:buFont typeface="Arial"/>
              <a:buChar char="•"/>
            </a:pPr>
            <a:r>
              <a:rPr b="0" i="0" lang="ru" sz="1400" u="none" cap="none" strike="noStrike">
                <a:solidFill>
                  <a:schemeClr val="dk1"/>
                </a:solidFill>
                <a:latin typeface="Calibri"/>
                <a:ea typeface="Calibri"/>
                <a:cs typeface="Calibri"/>
                <a:sym typeface="Calibri"/>
              </a:rPr>
              <a:t>root     60  	0.0      0.4   448  248  ??    Ss   Tue12PM   0:21.35  /sbin/natd -u -m -</a:t>
            </a:r>
            <a:endParaRPr b="0" i="0" sz="1400" u="none" cap="none" strike="noStrike">
              <a:solidFill>
                <a:schemeClr val="dk1"/>
              </a:solidFill>
              <a:latin typeface="Calibri"/>
              <a:ea typeface="Calibri"/>
              <a:cs typeface="Calibri"/>
              <a:sym typeface="Calibri"/>
            </a:endParaRPr>
          </a:p>
          <a:p>
            <a:pPr indent="-317500" lvl="0" marL="457200" marR="0" rtl="0" algn="l">
              <a:lnSpc>
                <a:spcPct val="80000"/>
              </a:lnSpc>
              <a:spcBef>
                <a:spcPts val="1000"/>
              </a:spcBef>
              <a:spcAft>
                <a:spcPts val="0"/>
              </a:spcAft>
              <a:buClr>
                <a:schemeClr val="dk1"/>
              </a:buClr>
              <a:buSzPts val="1400"/>
              <a:buFont typeface="Arial"/>
              <a:buChar char="•"/>
            </a:pPr>
            <a:r>
              <a:rPr b="0" i="0" lang="ru" sz="1400" u="none" cap="none" strike="noStrike">
                <a:solidFill>
                  <a:schemeClr val="dk1"/>
                </a:solidFill>
                <a:latin typeface="Calibri"/>
                <a:ea typeface="Calibri"/>
                <a:cs typeface="Calibri"/>
                <a:sym typeface="Calibri"/>
              </a:rPr>
              <a:t>root     76  	0.0      0.9   944  544  ??    Is   Tue12PM   0:01.17   /usr/sbin/syslogd</a:t>
            </a:r>
            <a:endParaRPr b="0" i="0" sz="1400" u="none" cap="none" strike="noStrike">
              <a:solidFill>
                <a:schemeClr val="dk1"/>
              </a:solidFill>
              <a:latin typeface="Calibri"/>
              <a:ea typeface="Calibri"/>
              <a:cs typeface="Calibri"/>
              <a:sym typeface="Calibri"/>
            </a:endParaRPr>
          </a:p>
          <a:p>
            <a:pPr indent="-317500" lvl="0" marL="457200" marR="0" rtl="0" algn="l">
              <a:lnSpc>
                <a:spcPct val="80000"/>
              </a:lnSpc>
              <a:spcBef>
                <a:spcPts val="1000"/>
              </a:spcBef>
              <a:spcAft>
                <a:spcPts val="0"/>
              </a:spcAft>
              <a:buClr>
                <a:schemeClr val="dk1"/>
              </a:buClr>
              <a:buSzPts val="1400"/>
              <a:buFont typeface="Arial"/>
              <a:buChar char="•"/>
            </a:pPr>
            <a:r>
              <a:rPr b="0" i="0" lang="ru" sz="1400" u="none" cap="none" strike="noStrike">
                <a:solidFill>
                  <a:schemeClr val="dk1"/>
                </a:solidFill>
                <a:latin typeface="Calibri"/>
                <a:ea typeface="Calibri"/>
                <a:cs typeface="Calibri"/>
                <a:sym typeface="Calibri"/>
              </a:rPr>
              <a:t>root     87  	0.0      1.1  1076  620  ??   Is   Tue12PM   0:00.02   /usr/sbin/inetd -w</a:t>
            </a:r>
            <a:endParaRPr b="0" i="0" sz="1400" u="none" cap="none" strike="noStrike">
              <a:solidFill>
                <a:schemeClr val="dk1"/>
              </a:solidFill>
              <a:latin typeface="Calibri"/>
              <a:ea typeface="Calibri"/>
              <a:cs typeface="Calibri"/>
              <a:sym typeface="Calibri"/>
            </a:endParaRPr>
          </a:p>
          <a:p>
            <a:pPr indent="-317500" lvl="0" marL="457200" marR="0" rtl="0" algn="l">
              <a:lnSpc>
                <a:spcPct val="80000"/>
              </a:lnSpc>
              <a:spcBef>
                <a:spcPts val="1000"/>
              </a:spcBef>
              <a:spcAft>
                <a:spcPts val="0"/>
              </a:spcAft>
              <a:buClr>
                <a:schemeClr val="dk1"/>
              </a:buClr>
              <a:buSzPts val="1400"/>
              <a:buFont typeface="Arial"/>
              <a:buChar char="•"/>
            </a:pPr>
            <a:r>
              <a:rPr b="0" i="0" lang="ru" sz="1400" u="none" cap="none" strike="noStrike">
                <a:solidFill>
                  <a:schemeClr val="dk1"/>
                </a:solidFill>
                <a:latin typeface="Calibri"/>
                <a:ea typeface="Calibri"/>
                <a:cs typeface="Calibri"/>
                <a:sym typeface="Calibri"/>
              </a:rPr>
              <a:t>root     89  	0.0      1.0   996  592  ??    Is   Tue12PM   0:01.39   /usr/sbin/cron</a:t>
            </a:r>
            <a:endParaRPr b="0" i="0" sz="1400" u="none" cap="none" strike="noStrike">
              <a:solidFill>
                <a:schemeClr val="dk1"/>
              </a:solidFill>
              <a:latin typeface="Calibri"/>
              <a:ea typeface="Calibri"/>
              <a:cs typeface="Calibri"/>
              <a:sym typeface="Calibri"/>
            </a:endParaRPr>
          </a:p>
          <a:p>
            <a:pPr indent="-317500" lvl="0" marL="457200" marR="0" rtl="0" algn="l">
              <a:lnSpc>
                <a:spcPct val="80000"/>
              </a:lnSpc>
              <a:spcBef>
                <a:spcPts val="1000"/>
              </a:spcBef>
              <a:spcAft>
                <a:spcPts val="0"/>
              </a:spcAft>
              <a:buClr>
                <a:schemeClr val="dk1"/>
              </a:buClr>
              <a:buSzPts val="1400"/>
              <a:buFont typeface="Arial"/>
              <a:buChar char="•"/>
            </a:pPr>
            <a:r>
              <a:rPr b="0" i="0" lang="ru" sz="1400" u="none" cap="none" strike="noStrike">
                <a:solidFill>
                  <a:schemeClr val="dk1"/>
                </a:solidFill>
                <a:latin typeface="Calibri"/>
                <a:ea typeface="Calibri"/>
                <a:cs typeface="Calibri"/>
                <a:sym typeface="Calibri"/>
              </a:rPr>
              <a:t>root     91  	0.0      2.4  2740 1404  ??  Is   Tue12PM   0:04.09   /usr/sbin/sshd</a:t>
            </a:r>
            <a:endParaRPr b="0" i="0" sz="1400" u="none" cap="none" strike="noStrike">
              <a:solidFill>
                <a:schemeClr val="dk1"/>
              </a:solidFill>
              <a:latin typeface="Calibri"/>
              <a:ea typeface="Calibri"/>
              <a:cs typeface="Calibri"/>
              <a:sym typeface="Calibri"/>
            </a:endParaRPr>
          </a:p>
          <a:p>
            <a:pPr indent="-317500" lvl="0" marL="457200" marR="0" rtl="0" algn="l">
              <a:lnSpc>
                <a:spcPct val="80000"/>
              </a:lnSpc>
              <a:spcBef>
                <a:spcPts val="1000"/>
              </a:spcBef>
              <a:spcAft>
                <a:spcPts val="0"/>
              </a:spcAft>
              <a:buClr>
                <a:schemeClr val="dk1"/>
              </a:buClr>
              <a:buSzPts val="1400"/>
              <a:buFont typeface="Arial"/>
              <a:buChar char="•"/>
            </a:pPr>
            <a:r>
              <a:rPr b="0" i="0" lang="ru" sz="1400" u="none" cap="none" strike="noStrike">
                <a:solidFill>
                  <a:schemeClr val="dk1"/>
                </a:solidFill>
                <a:latin typeface="Calibri"/>
                <a:ea typeface="Calibri"/>
                <a:cs typeface="Calibri"/>
                <a:sym typeface="Calibri"/>
              </a:rPr>
              <a:t>root     94  	0.0      2.8  2788 1664  ??  Ss   Tue12PM   0:14.07 sendmail: acceptin</a:t>
            </a:r>
            <a:endParaRPr b="0" i="0" sz="1400" u="none" cap="none" strike="noStrike">
              <a:solidFill>
                <a:schemeClr val="dk1"/>
              </a:solidFill>
              <a:latin typeface="Calibri"/>
              <a:ea typeface="Calibri"/>
              <a:cs typeface="Calibri"/>
              <a:sym typeface="Calibri"/>
            </a:endParaRPr>
          </a:p>
          <a:p>
            <a:pPr indent="-317500" lvl="0" marL="457200" marR="0" rtl="0" algn="l">
              <a:lnSpc>
                <a:spcPct val="80000"/>
              </a:lnSpc>
              <a:spcBef>
                <a:spcPts val="1000"/>
              </a:spcBef>
              <a:spcAft>
                <a:spcPts val="0"/>
              </a:spcAft>
              <a:buClr>
                <a:schemeClr val="dk1"/>
              </a:buClr>
              <a:buSzPts val="1400"/>
              <a:buFont typeface="Arial"/>
              <a:buChar char="•"/>
            </a:pPr>
            <a:r>
              <a:rPr b="0" i="0" lang="ru" sz="1400" u="none" cap="none" strike="noStrike">
                <a:solidFill>
                  <a:schemeClr val="dk1"/>
                </a:solidFill>
                <a:latin typeface="Calibri"/>
                <a:ea typeface="Calibri"/>
                <a:cs typeface="Calibri"/>
                <a:sym typeface="Calibri"/>
              </a:rPr>
              <a:t>smmsp    97     0.0      2.6  2660 1564  ??   Is   Tue12PM   0:00.27  sendmail: Queue ru</a:t>
            </a:r>
            <a:endParaRPr b="0" i="0" sz="1400" u="none" cap="none" strike="noStrike">
              <a:solidFill>
                <a:schemeClr val="dk1"/>
              </a:solidFill>
              <a:latin typeface="Calibri"/>
              <a:ea typeface="Calibri"/>
              <a:cs typeface="Calibri"/>
              <a:sym typeface="Calibri"/>
            </a:endParaRPr>
          </a:p>
          <a:p>
            <a:pPr indent="-317500" lvl="0" marL="457200" marR="0" rtl="0" algn="l">
              <a:lnSpc>
                <a:spcPct val="80000"/>
              </a:lnSpc>
              <a:spcBef>
                <a:spcPts val="1000"/>
              </a:spcBef>
              <a:spcAft>
                <a:spcPts val="0"/>
              </a:spcAft>
              <a:buClr>
                <a:schemeClr val="dk1"/>
              </a:buClr>
              <a:buSzPts val="1400"/>
              <a:buFont typeface="Arial"/>
              <a:buChar char="•"/>
            </a:pPr>
            <a:r>
              <a:rPr b="0" i="0" lang="ru" sz="1400" u="none" cap="none" strike="noStrike">
                <a:solidFill>
                  <a:schemeClr val="dk1"/>
                </a:solidFill>
                <a:latin typeface="Calibri"/>
                <a:ea typeface="Calibri"/>
                <a:cs typeface="Calibri"/>
                <a:sym typeface="Calibri"/>
              </a:rPr>
              <a:t>root    227  	0.0     0.9   948  532  v1     Is+  Tue12PM   0:00.02   /usr/libexec/getty</a:t>
            </a:r>
            <a:endParaRPr b="0" i="0" sz="1400" u="none" cap="none" strike="noStrike">
              <a:solidFill>
                <a:schemeClr val="dk1"/>
              </a:solidFill>
              <a:latin typeface="Calibri"/>
              <a:ea typeface="Calibri"/>
              <a:cs typeface="Calibri"/>
              <a:sym typeface="Calibri"/>
            </a:endParaRPr>
          </a:p>
        </p:txBody>
      </p:sp>
      <p:sp>
        <p:nvSpPr>
          <p:cNvPr id="225" name="Google Shape;225;p37"/>
          <p:cNvSpPr txBox="1"/>
          <p:nvPr>
            <p:ph idx="12" type="sldNum"/>
          </p:nvPr>
        </p:nvSpPr>
        <p:spPr>
          <a:xfrm>
            <a:off x="6781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ru"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685800" y="0"/>
            <a:ext cx="77724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b="0" i="0" lang="ru" sz="3800" u="none" cap="none" strike="noStrike">
                <a:solidFill>
                  <a:schemeClr val="dk1"/>
                </a:solidFill>
                <a:latin typeface="Calibri"/>
                <a:ea typeface="Calibri"/>
                <a:cs typeface="Calibri"/>
                <a:sym typeface="Calibri"/>
              </a:rPr>
              <a:t>Команды управления процессами</a:t>
            </a:r>
            <a:endParaRPr b="0" i="0" sz="3600" u="none" cap="none" strike="noStrike">
              <a:solidFill>
                <a:schemeClr val="accent1"/>
              </a:solidFill>
              <a:latin typeface="Trebuchet MS"/>
              <a:ea typeface="Trebuchet MS"/>
              <a:cs typeface="Trebuchet MS"/>
              <a:sym typeface="Trebuchet MS"/>
            </a:endParaRPr>
          </a:p>
        </p:txBody>
      </p:sp>
      <p:sp>
        <p:nvSpPr>
          <p:cNvPr id="231" name="Google Shape;231;p38"/>
          <p:cNvSpPr txBox="1"/>
          <p:nvPr>
            <p:ph idx="1" type="body"/>
          </p:nvPr>
        </p:nvSpPr>
        <p:spPr>
          <a:xfrm>
            <a:off x="609600" y="2160600"/>
            <a:ext cx="8534400" cy="38808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90000"/>
              </a:lnSpc>
              <a:spcBef>
                <a:spcPts val="1000"/>
              </a:spcBef>
              <a:spcAft>
                <a:spcPts val="0"/>
              </a:spcAft>
              <a:buClr>
                <a:schemeClr val="dk1"/>
              </a:buClr>
              <a:buSzPts val="2800"/>
              <a:buFont typeface="Arial"/>
              <a:buChar char="•"/>
            </a:pPr>
            <a:r>
              <a:rPr b="0" i="0" lang="ru" sz="2400" u="none" cap="none" strike="noStrike">
                <a:solidFill>
                  <a:schemeClr val="dk1"/>
                </a:solidFill>
                <a:latin typeface="Calibri"/>
                <a:ea typeface="Calibri"/>
                <a:cs typeface="Calibri"/>
                <a:sym typeface="Calibri"/>
              </a:rPr>
              <a:t>Существует ряд команд, позволяющих просматривать и управлять процессами в системе:</a:t>
            </a:r>
            <a:endParaRPr b="0" i="0" sz="1800" u="none" cap="none" strike="noStrike">
              <a:solidFill>
                <a:srgbClr val="3F3F3F"/>
              </a:solidFill>
              <a:latin typeface="Trebuchet MS"/>
              <a:ea typeface="Trebuchet MS"/>
              <a:cs typeface="Trebuchet MS"/>
              <a:sym typeface="Trebuchet MS"/>
            </a:endParaRPr>
          </a:p>
          <a:p>
            <a:pPr indent="-381000" lvl="1" marL="914400" marR="0" rtl="0" algn="l">
              <a:lnSpc>
                <a:spcPct val="90000"/>
              </a:lnSpc>
              <a:spcBef>
                <a:spcPts val="500"/>
              </a:spcBef>
              <a:spcAft>
                <a:spcPts val="0"/>
              </a:spcAft>
              <a:buClr>
                <a:schemeClr val="dk1"/>
              </a:buClr>
              <a:buSzPts val="2400"/>
              <a:buFont typeface="Arial"/>
              <a:buChar char="•"/>
            </a:pPr>
            <a:r>
              <a:rPr b="0" i="0" lang="ru" sz="2200" u="none" cap="none" strike="noStrike">
                <a:solidFill>
                  <a:schemeClr val="dk1"/>
                </a:solidFill>
                <a:latin typeface="Calibri"/>
                <a:ea typeface="Calibri"/>
                <a:cs typeface="Calibri"/>
                <a:sym typeface="Calibri"/>
              </a:rPr>
              <a:t>ps – выводит информацию о выполняющихся процессах;</a:t>
            </a:r>
            <a:endParaRPr b="0" i="0" sz="2200" u="none" cap="none" strike="noStrike">
              <a:solidFill>
                <a:schemeClr val="dk1"/>
              </a:solidFill>
              <a:latin typeface="Calibri"/>
              <a:ea typeface="Calibri"/>
              <a:cs typeface="Calibri"/>
              <a:sym typeface="Calibri"/>
            </a:endParaRPr>
          </a:p>
          <a:p>
            <a:pPr indent="-381000" lvl="1" marL="914400" marR="0" rtl="0" algn="l">
              <a:lnSpc>
                <a:spcPct val="90000"/>
              </a:lnSpc>
              <a:spcBef>
                <a:spcPts val="500"/>
              </a:spcBef>
              <a:spcAft>
                <a:spcPts val="0"/>
              </a:spcAft>
              <a:buClr>
                <a:schemeClr val="dk1"/>
              </a:buClr>
              <a:buSzPts val="2400"/>
              <a:buFont typeface="Arial"/>
              <a:buChar char="•"/>
            </a:pPr>
            <a:r>
              <a:rPr b="0" i="0" lang="ru" sz="2200" u="none" cap="none" strike="noStrike">
                <a:solidFill>
                  <a:schemeClr val="dk1"/>
                </a:solidFill>
                <a:latin typeface="Calibri"/>
                <a:ea typeface="Calibri"/>
                <a:cs typeface="Calibri"/>
                <a:sym typeface="Calibri"/>
              </a:rPr>
              <a:t>top – выводит и динамически обновляет список наиболее активных процессов;</a:t>
            </a:r>
            <a:endParaRPr b="0" i="0" sz="2200" u="none" cap="none" strike="noStrike">
              <a:solidFill>
                <a:schemeClr val="dk1"/>
              </a:solidFill>
              <a:latin typeface="Calibri"/>
              <a:ea typeface="Calibri"/>
              <a:cs typeface="Calibri"/>
              <a:sym typeface="Calibri"/>
            </a:endParaRPr>
          </a:p>
          <a:p>
            <a:pPr indent="-381000" lvl="1" marL="914400" marR="0" rtl="0" algn="l">
              <a:lnSpc>
                <a:spcPct val="90000"/>
              </a:lnSpc>
              <a:spcBef>
                <a:spcPts val="500"/>
              </a:spcBef>
              <a:spcAft>
                <a:spcPts val="0"/>
              </a:spcAft>
              <a:buClr>
                <a:schemeClr val="dk1"/>
              </a:buClr>
              <a:buSzPts val="2400"/>
              <a:buFont typeface="Arial"/>
              <a:buChar char="•"/>
            </a:pPr>
            <a:r>
              <a:rPr b="0" i="0" lang="ru" sz="2200" u="none" cap="none" strike="noStrike">
                <a:solidFill>
                  <a:schemeClr val="dk1"/>
                </a:solidFill>
                <a:latin typeface="Calibri"/>
                <a:ea typeface="Calibri"/>
                <a:cs typeface="Calibri"/>
                <a:sym typeface="Calibri"/>
              </a:rPr>
              <a:t>nice – явно устанавливает приоритет процесса;</a:t>
            </a:r>
            <a:endParaRPr b="0" i="0" sz="2200" u="none" cap="none" strike="noStrike">
              <a:solidFill>
                <a:schemeClr val="dk1"/>
              </a:solidFill>
              <a:latin typeface="Calibri"/>
              <a:ea typeface="Calibri"/>
              <a:cs typeface="Calibri"/>
              <a:sym typeface="Calibri"/>
            </a:endParaRPr>
          </a:p>
          <a:p>
            <a:pPr indent="-381000" lvl="1" marL="914400" marR="0" rtl="0" algn="l">
              <a:lnSpc>
                <a:spcPct val="90000"/>
              </a:lnSpc>
              <a:spcBef>
                <a:spcPts val="500"/>
              </a:spcBef>
              <a:spcAft>
                <a:spcPts val="0"/>
              </a:spcAft>
              <a:buClr>
                <a:schemeClr val="dk1"/>
              </a:buClr>
              <a:buSzPts val="2400"/>
              <a:buFont typeface="Arial"/>
              <a:buChar char="•"/>
            </a:pPr>
            <a:r>
              <a:rPr b="0" i="0" lang="ru" sz="2200" u="none" cap="none" strike="noStrike">
                <a:solidFill>
                  <a:schemeClr val="dk1"/>
                </a:solidFill>
                <a:latin typeface="Calibri"/>
                <a:ea typeface="Calibri"/>
                <a:cs typeface="Calibri"/>
                <a:sym typeface="Calibri"/>
              </a:rPr>
              <a:t>renice – корректирует приоритет процесса;</a:t>
            </a:r>
            <a:endParaRPr b="0" i="0" sz="2200" u="none" cap="none" strike="noStrike">
              <a:solidFill>
                <a:schemeClr val="dk1"/>
              </a:solidFill>
              <a:latin typeface="Calibri"/>
              <a:ea typeface="Calibri"/>
              <a:cs typeface="Calibri"/>
              <a:sym typeface="Calibri"/>
            </a:endParaRPr>
          </a:p>
          <a:p>
            <a:pPr indent="-381000" lvl="1" marL="914400" marR="0" rtl="0" algn="l">
              <a:lnSpc>
                <a:spcPct val="90000"/>
              </a:lnSpc>
              <a:spcBef>
                <a:spcPts val="500"/>
              </a:spcBef>
              <a:spcAft>
                <a:spcPts val="0"/>
              </a:spcAft>
              <a:buClr>
                <a:schemeClr val="dk1"/>
              </a:buClr>
              <a:buSzPts val="2400"/>
              <a:buFont typeface="Arial"/>
              <a:buChar char="•"/>
            </a:pPr>
            <a:r>
              <a:rPr b="0" i="0" lang="ru" sz="2200" u="none" cap="none" strike="noStrike">
                <a:solidFill>
                  <a:schemeClr val="dk1"/>
                </a:solidFill>
                <a:latin typeface="Calibri"/>
                <a:ea typeface="Calibri"/>
                <a:cs typeface="Calibri"/>
                <a:sym typeface="Calibri"/>
              </a:rPr>
              <a:t>kill – завершение работы заданного процесса;</a:t>
            </a:r>
            <a:endParaRPr b="0" i="0" sz="2200" u="none" cap="none" strike="noStrike">
              <a:solidFill>
                <a:schemeClr val="dk1"/>
              </a:solidFill>
              <a:latin typeface="Calibri"/>
              <a:ea typeface="Calibri"/>
              <a:cs typeface="Calibri"/>
              <a:sym typeface="Calibri"/>
            </a:endParaRPr>
          </a:p>
          <a:p>
            <a:pPr indent="-381000" lvl="1" marL="914400" marR="0" rtl="0" algn="l">
              <a:lnSpc>
                <a:spcPct val="90000"/>
              </a:lnSpc>
              <a:spcBef>
                <a:spcPts val="500"/>
              </a:spcBef>
              <a:spcAft>
                <a:spcPts val="0"/>
              </a:spcAft>
              <a:buClr>
                <a:schemeClr val="dk1"/>
              </a:buClr>
              <a:buSzPts val="2400"/>
              <a:buFont typeface="Arial"/>
              <a:buChar char="•"/>
            </a:pPr>
            <a:r>
              <a:rPr b="0" i="0" lang="ru" sz="2200" u="none" cap="none" strike="noStrike">
                <a:solidFill>
                  <a:schemeClr val="dk1"/>
                </a:solidFill>
                <a:latin typeface="Calibri"/>
                <a:ea typeface="Calibri"/>
                <a:cs typeface="Calibri"/>
                <a:sym typeface="Calibri"/>
              </a:rPr>
              <a:t>killall – завершение работы всех процессов, соответствующих заданному имени. </a:t>
            </a:r>
            <a:endParaRPr b="0" i="0" sz="1600" u="none" cap="none" strike="noStrike">
              <a:solidFill>
                <a:srgbClr val="3F3F3F"/>
              </a:solidFill>
              <a:latin typeface="Trebuchet MS"/>
              <a:ea typeface="Trebuchet MS"/>
              <a:cs typeface="Trebuchet MS"/>
              <a:sym typeface="Trebuchet MS"/>
            </a:endParaRPr>
          </a:p>
        </p:txBody>
      </p:sp>
      <p:sp>
        <p:nvSpPr>
          <p:cNvPr id="232" name="Google Shape;232;p38"/>
          <p:cNvSpPr txBox="1"/>
          <p:nvPr>
            <p:ph idx="12" type="sldNum"/>
          </p:nvPr>
        </p:nvSpPr>
        <p:spPr>
          <a:xfrm>
            <a:off x="8737600" y="6502400"/>
            <a:ext cx="406500" cy="35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idx="1" type="body"/>
          </p:nvPr>
        </p:nvSpPr>
        <p:spPr>
          <a:xfrm>
            <a:off x="395288" y="404813"/>
            <a:ext cx="8424900" cy="1728900"/>
          </a:xfrm>
          <a:prstGeom prst="rect">
            <a:avLst/>
          </a:prstGeom>
          <a:noFill/>
          <a:ln>
            <a:noFill/>
          </a:ln>
        </p:spPr>
        <p:txBody>
          <a:bodyPr anchorCtr="0" anchor="t" bIns="91425" lIns="91425" spcFirstLastPara="1" rIns="91425" wrap="square" tIns="91425">
            <a:noAutofit/>
          </a:bodyPr>
          <a:lstStyle/>
          <a:p>
            <a:pPr indent="-406400" lvl="0" marL="457200" marR="0" rtl="0" algn="just">
              <a:lnSpc>
                <a:spcPct val="90000"/>
              </a:lnSpc>
              <a:spcBef>
                <a:spcPts val="1000"/>
              </a:spcBef>
              <a:spcAft>
                <a:spcPts val="0"/>
              </a:spcAft>
              <a:buClr>
                <a:schemeClr val="dk1"/>
              </a:buClr>
              <a:buSzPts val="2800"/>
              <a:buFont typeface="Arial"/>
              <a:buNone/>
            </a:pPr>
            <a:r>
              <a:rPr b="0" i="0" lang="ru" sz="2800" u="none" cap="none" strike="noStrike">
                <a:solidFill>
                  <a:schemeClr val="dk1"/>
                </a:solidFill>
                <a:latin typeface="Times New Roman"/>
                <a:ea typeface="Times New Roman"/>
                <a:cs typeface="Times New Roman"/>
                <a:sym typeface="Times New Roman"/>
              </a:rPr>
              <a:t>Для просмотра списка процессов в Linux существует команда </a:t>
            </a:r>
            <a:r>
              <a:rPr b="1" i="1" lang="ru" sz="2800" u="none" cap="none" strike="noStrike">
                <a:solidFill>
                  <a:schemeClr val="dk1"/>
                </a:solidFill>
                <a:latin typeface="Times New Roman"/>
                <a:ea typeface="Times New Roman"/>
                <a:cs typeface="Times New Roman"/>
                <a:sym typeface="Times New Roman"/>
              </a:rPr>
              <a:t>ps</a:t>
            </a:r>
            <a:r>
              <a:rPr b="0" i="0" lang="ru" sz="2800" u="none" cap="none" strike="noStrike">
                <a:solidFill>
                  <a:schemeClr val="dk1"/>
                </a:solidFill>
                <a:latin typeface="Times New Roman"/>
                <a:ea typeface="Times New Roman"/>
                <a:cs typeface="Times New Roman"/>
                <a:sym typeface="Times New Roman"/>
              </a:rPr>
              <a:t>. Формат команды следующий: </a:t>
            </a:r>
            <a:endParaRPr b="0" i="0" sz="2800" u="none" cap="none" strike="noStrike">
              <a:solidFill>
                <a:schemeClr val="dk1"/>
              </a:solidFill>
              <a:latin typeface="Calibri"/>
              <a:ea typeface="Calibri"/>
              <a:cs typeface="Calibri"/>
              <a:sym typeface="Calibri"/>
            </a:endParaRPr>
          </a:p>
          <a:p>
            <a:pPr indent="-406400" lvl="0" marL="457200" marR="0" rtl="0" algn="just">
              <a:lnSpc>
                <a:spcPct val="90000"/>
              </a:lnSpc>
              <a:spcBef>
                <a:spcPts val="1000"/>
              </a:spcBef>
              <a:spcAft>
                <a:spcPts val="0"/>
              </a:spcAft>
              <a:buClr>
                <a:schemeClr val="dk1"/>
              </a:buClr>
              <a:buSzPts val="2800"/>
              <a:buFont typeface="Arial"/>
              <a:buNone/>
            </a:pPr>
            <a:r>
              <a:rPr b="1" i="1" lang="ru" sz="2800" u="none" cap="none" strike="noStrike">
                <a:solidFill>
                  <a:schemeClr val="dk1"/>
                </a:solidFill>
                <a:latin typeface="Times New Roman"/>
                <a:ea typeface="Times New Roman"/>
                <a:cs typeface="Times New Roman"/>
                <a:sym typeface="Times New Roman"/>
              </a:rPr>
              <a:t>$ ps </a:t>
            </a:r>
            <a:r>
              <a:rPr b="0" i="1" lang="ru" sz="2800" u="none" cap="none" strike="noStrike">
                <a:solidFill>
                  <a:schemeClr val="dk1"/>
                </a:solidFill>
                <a:latin typeface="Times New Roman"/>
                <a:ea typeface="Times New Roman"/>
                <a:cs typeface="Times New Roman"/>
                <a:sym typeface="Times New Roman"/>
              </a:rPr>
              <a:t>[PID] [options] </a:t>
            </a:r>
            <a:endParaRPr b="0" i="0" sz="2800" u="none" cap="none" strike="noStrike">
              <a:solidFill>
                <a:schemeClr val="dk1"/>
              </a:solidFill>
              <a:latin typeface="Times New Roman"/>
              <a:ea typeface="Times New Roman"/>
              <a:cs typeface="Times New Roman"/>
              <a:sym typeface="Times New Roman"/>
            </a:endParaRPr>
          </a:p>
          <a:p>
            <a:pPr indent="-406400" lvl="0" marL="4572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238" name="Google Shape;238;p39"/>
          <p:cNvSpPr/>
          <p:nvPr/>
        </p:nvSpPr>
        <p:spPr>
          <a:xfrm>
            <a:off x="323850" y="3893126"/>
            <a:ext cx="8569200" cy="42159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00"/>
              </a:buClr>
              <a:buSzPts val="2800"/>
              <a:buFont typeface="Arial"/>
              <a:buNone/>
            </a:pPr>
            <a:r>
              <a:rPr b="0" i="0" lang="ru" sz="2400" u="none" cap="none" strike="noStrike">
                <a:solidFill>
                  <a:schemeClr val="dk1"/>
                </a:solidFill>
                <a:latin typeface="Times New Roman"/>
                <a:ea typeface="Times New Roman"/>
                <a:cs typeface="Times New Roman"/>
                <a:sym typeface="Times New Roman"/>
              </a:rPr>
              <a:t>По умолчанию команда ps выводит список только тех процессов, которые принадлежат запустившему её пользователю. Чтобы посмотреть все исполняющиеся в системе процессы, нужно подать команду ps -a. </a:t>
            </a:r>
            <a:r>
              <a:rPr b="1" i="0" lang="ru" sz="2400" u="none" cap="none" strike="noStrike">
                <a:solidFill>
                  <a:schemeClr val="dk1"/>
                </a:solidFill>
                <a:latin typeface="Times New Roman"/>
                <a:ea typeface="Times New Roman"/>
                <a:cs typeface="Times New Roman"/>
                <a:sym typeface="Times New Roman"/>
              </a:rPr>
              <a:t>Номера процессов </a:t>
            </a:r>
            <a:r>
              <a:rPr b="0" i="0" lang="ru" sz="2400" u="none" cap="none" strike="noStrike">
                <a:solidFill>
                  <a:schemeClr val="dk1"/>
                </a:solidFill>
                <a:latin typeface="Times New Roman"/>
                <a:ea typeface="Times New Roman"/>
                <a:cs typeface="Times New Roman"/>
                <a:sym typeface="Times New Roman"/>
              </a:rPr>
              <a:t>(process ID, или PID), указанные в первой колонке, являются уникальными номерами, которые система присваивает каждому работающему процессу.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39" name="Google Shape;239;p39"/>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ru"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id="240" name="Google Shape;240;p39"/>
          <p:cNvPicPr preferRelativeResize="0"/>
          <p:nvPr/>
        </p:nvPicPr>
        <p:blipFill rotWithShape="1">
          <a:blip r:embed="rId3">
            <a:alphaModFix/>
          </a:blip>
          <a:srcRect b="62265" l="0" r="61462" t="4458"/>
          <a:stretch/>
        </p:blipFill>
        <p:spPr>
          <a:xfrm>
            <a:off x="809825" y="2133725"/>
            <a:ext cx="3523899" cy="187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idx="1" type="body"/>
          </p:nvPr>
        </p:nvSpPr>
        <p:spPr>
          <a:xfrm>
            <a:off x="468313" y="260350"/>
            <a:ext cx="6320400" cy="1368300"/>
          </a:xfrm>
          <a:prstGeom prst="rect">
            <a:avLst/>
          </a:prstGeom>
          <a:noFill/>
          <a:ln>
            <a:noFill/>
          </a:ln>
        </p:spPr>
        <p:txBody>
          <a:bodyPr anchorCtr="0" anchor="t" bIns="91425" lIns="91425" spcFirstLastPara="1" rIns="91425" wrap="square" tIns="91425">
            <a:noAutofit/>
          </a:bodyPr>
          <a:lstStyle/>
          <a:p>
            <a:pPr indent="-406400" lvl="0" marL="457200" marR="0" rtl="0" algn="just">
              <a:lnSpc>
                <a:spcPct val="90000"/>
              </a:lnSpc>
              <a:spcBef>
                <a:spcPts val="1000"/>
              </a:spcBef>
              <a:spcAft>
                <a:spcPts val="0"/>
              </a:spcAft>
              <a:buClr>
                <a:schemeClr val="dk1"/>
              </a:buClr>
              <a:buSzPts val="2800"/>
              <a:buFont typeface="Arial"/>
              <a:buNone/>
            </a:pPr>
            <a:r>
              <a:rPr b="0" i="0" lang="ru" sz="2000" u="none" cap="none" strike="noStrike">
                <a:solidFill>
                  <a:schemeClr val="dk1"/>
                </a:solidFill>
                <a:latin typeface="Times New Roman"/>
                <a:ea typeface="Times New Roman"/>
                <a:cs typeface="Times New Roman"/>
                <a:sym typeface="Times New Roman"/>
              </a:rPr>
              <a:t>Последняя колонка, озаглавленная COMMAND, указывает имя работающей команды.</a:t>
            </a:r>
            <a:endParaRPr b="0" i="0" sz="2000" u="none" cap="none" strike="noStrike">
              <a:solidFill>
                <a:schemeClr val="dk1"/>
              </a:solidFill>
              <a:latin typeface="Calibri"/>
              <a:ea typeface="Calibri"/>
              <a:cs typeface="Calibri"/>
              <a:sym typeface="Calibri"/>
            </a:endParaRPr>
          </a:p>
          <a:p>
            <a:pPr indent="-406400" lvl="0" marL="457200" marR="0" rtl="0" algn="just">
              <a:lnSpc>
                <a:spcPct val="90000"/>
              </a:lnSpc>
              <a:spcBef>
                <a:spcPts val="1000"/>
              </a:spcBef>
              <a:spcAft>
                <a:spcPts val="0"/>
              </a:spcAft>
              <a:buClr>
                <a:schemeClr val="dk1"/>
              </a:buClr>
              <a:buSzPts val="2800"/>
              <a:buFont typeface="Arial"/>
              <a:buNone/>
            </a:pPr>
            <a:r>
              <a:rPr b="0" i="0" lang="ru" sz="2000" u="none" cap="none" strike="noStrike">
                <a:solidFill>
                  <a:schemeClr val="dk1"/>
                </a:solidFill>
                <a:latin typeface="Times New Roman"/>
                <a:ea typeface="Times New Roman"/>
                <a:cs typeface="Times New Roman"/>
                <a:sym typeface="Times New Roman"/>
              </a:rPr>
              <a:t> Данная команда имеет много параметров, о которых вы можете прочитать в руководстве (man ps). </a:t>
            </a:r>
            <a:endParaRPr b="0" i="0" sz="2000" u="none" cap="none" strike="noStrike">
              <a:solidFill>
                <a:schemeClr val="dk1"/>
              </a:solidFill>
              <a:latin typeface="Calibri"/>
              <a:ea typeface="Calibri"/>
              <a:cs typeface="Calibri"/>
              <a:sym typeface="Calibri"/>
            </a:endParaRPr>
          </a:p>
          <a:p>
            <a:pPr indent="-406400" lvl="0" marL="457200" marR="0" rtl="0" algn="just">
              <a:lnSpc>
                <a:spcPct val="90000"/>
              </a:lnSpc>
              <a:spcBef>
                <a:spcPts val="1000"/>
              </a:spcBef>
              <a:spcAft>
                <a:spcPts val="0"/>
              </a:spcAft>
              <a:buClr>
                <a:schemeClr val="dk1"/>
              </a:buClr>
              <a:buSzPts val="28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228600" lvl="0" marL="457200" marR="0" rtl="0" algn="just">
              <a:lnSpc>
                <a:spcPct val="90000"/>
              </a:lnSpc>
              <a:spcBef>
                <a:spcPts val="1000"/>
              </a:spcBef>
              <a:spcAft>
                <a:spcPts val="0"/>
              </a:spcAft>
              <a:buClr>
                <a:schemeClr val="dk1"/>
              </a:buClr>
              <a:buSzPts val="28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pic>
        <p:nvPicPr>
          <p:cNvPr id="246" name="Google Shape;246;p40"/>
          <p:cNvPicPr preferRelativeResize="0"/>
          <p:nvPr>
            <p:ph idx="2" type="body"/>
          </p:nvPr>
        </p:nvPicPr>
        <p:blipFill rotWithShape="1">
          <a:blip r:embed="rId3">
            <a:alphaModFix/>
          </a:blip>
          <a:srcRect b="0" l="0" r="0" t="0"/>
          <a:stretch/>
        </p:blipFill>
        <p:spPr>
          <a:xfrm>
            <a:off x="468313" y="2243125"/>
            <a:ext cx="8048100" cy="4295700"/>
          </a:xfrm>
          <a:prstGeom prst="rect">
            <a:avLst/>
          </a:prstGeom>
          <a:noFill/>
          <a:ln>
            <a:noFill/>
          </a:ln>
        </p:spPr>
      </p:pic>
      <p:sp>
        <p:nvSpPr>
          <p:cNvPr id="247" name="Google Shape;247;p4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ru"/>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p:nvPr/>
        </p:nvSpPr>
        <p:spPr>
          <a:xfrm>
            <a:off x="395288" y="404813"/>
            <a:ext cx="7921500" cy="13731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800"/>
              <a:buFont typeface="Times New Roman"/>
              <a:buNone/>
            </a:pPr>
            <a:r>
              <a:rPr b="0" i="0" lang="ru" sz="2800" u="none" cap="none" strike="noStrike">
                <a:solidFill>
                  <a:schemeClr val="dk1"/>
                </a:solidFill>
                <a:latin typeface="Times New Roman"/>
                <a:ea typeface="Times New Roman"/>
                <a:cs typeface="Times New Roman"/>
                <a:sym typeface="Times New Roman"/>
              </a:rPr>
              <a:t>Команда top - динамически выводит состояние процессов и их активность в реальном режиме времени.</a:t>
            </a:r>
            <a:endParaRPr b="0" i="0" sz="1800" u="none" cap="none" strike="noStrike">
              <a:solidFill>
                <a:schemeClr val="dk1"/>
              </a:solidFill>
              <a:latin typeface="Trebuchet MS"/>
              <a:ea typeface="Trebuchet MS"/>
              <a:cs typeface="Trebuchet MS"/>
              <a:sym typeface="Trebuchet MS"/>
            </a:endParaRPr>
          </a:p>
        </p:txBody>
      </p:sp>
      <p:sp>
        <p:nvSpPr>
          <p:cNvPr id="253" name="Google Shape;253;p41"/>
          <p:cNvSpPr txBox="1"/>
          <p:nvPr>
            <p:ph idx="12" type="sldNum"/>
          </p:nvPr>
        </p:nvSpPr>
        <p:spPr>
          <a:xfrm>
            <a:off x="8737600" y="6502400"/>
            <a:ext cx="406500" cy="35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pic>
        <p:nvPicPr>
          <p:cNvPr id="254" name="Google Shape;254;p41"/>
          <p:cNvPicPr preferRelativeResize="0"/>
          <p:nvPr/>
        </p:nvPicPr>
        <p:blipFill>
          <a:blip r:embed="rId3">
            <a:alphaModFix/>
          </a:blip>
          <a:stretch>
            <a:fillRect/>
          </a:stretch>
        </p:blipFill>
        <p:spPr>
          <a:xfrm>
            <a:off x="473075" y="1867038"/>
            <a:ext cx="7765939" cy="477528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685800" y="0"/>
            <a:ext cx="77724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b="1" i="0" lang="ru" sz="4400" u="none" cap="none" strike="noStrike">
                <a:solidFill>
                  <a:schemeClr val="dk1"/>
                </a:solidFill>
                <a:latin typeface="Calibri"/>
                <a:ea typeface="Calibri"/>
                <a:cs typeface="Calibri"/>
                <a:sym typeface="Calibri"/>
              </a:rPr>
              <a:t>Изменение приоритета процесса - команда nice</a:t>
            </a:r>
            <a:endParaRPr b="0" i="0" sz="4400" u="none" cap="none" strike="noStrike">
              <a:solidFill>
                <a:schemeClr val="dk1"/>
              </a:solidFill>
              <a:latin typeface="Calibri"/>
              <a:ea typeface="Calibri"/>
              <a:cs typeface="Calibri"/>
              <a:sym typeface="Calibri"/>
            </a:endParaRPr>
          </a:p>
        </p:txBody>
      </p:sp>
      <p:sp>
        <p:nvSpPr>
          <p:cNvPr id="260" name="Google Shape;260;p42"/>
          <p:cNvSpPr txBox="1"/>
          <p:nvPr>
            <p:ph idx="1" type="body"/>
          </p:nvPr>
        </p:nvSpPr>
        <p:spPr>
          <a:xfrm>
            <a:off x="609598" y="2160590"/>
            <a:ext cx="7412100" cy="3880800"/>
          </a:xfrm>
          <a:prstGeom prst="rect">
            <a:avLst/>
          </a:prstGeom>
          <a:noFill/>
          <a:ln>
            <a:noFill/>
          </a:ln>
        </p:spPr>
        <p:txBody>
          <a:bodyPr anchorCtr="0" anchor="t" bIns="91425" lIns="91425" spcFirstLastPara="1" rIns="91425" wrap="square" tIns="91425">
            <a:noAutofit/>
          </a:bodyPr>
          <a:lstStyle/>
          <a:p>
            <a:pPr indent="0" lvl="0" marL="50800" marR="0" rtl="0" algn="l">
              <a:lnSpc>
                <a:spcPct val="90000"/>
              </a:lnSpc>
              <a:spcBef>
                <a:spcPts val="1000"/>
              </a:spcBef>
              <a:spcAft>
                <a:spcPts val="0"/>
              </a:spcAft>
              <a:buClr>
                <a:schemeClr val="dk1"/>
              </a:buClr>
              <a:buSzPts val="2800"/>
              <a:buFont typeface="Arial"/>
              <a:buNone/>
            </a:pPr>
            <a:r>
              <a:rPr b="0" i="1" lang="ru" sz="2400" u="none" cap="none" strike="noStrike">
                <a:solidFill>
                  <a:schemeClr val="dk1"/>
                </a:solidFill>
                <a:latin typeface="Calibri"/>
                <a:ea typeface="Calibri"/>
                <a:cs typeface="Calibri"/>
                <a:sym typeface="Calibri"/>
              </a:rPr>
              <a:t>nice [-коэффициент понижения] команда [аргумент]</a:t>
            </a:r>
            <a:endParaRPr b="0" i="0" sz="1800" u="none" cap="none" strike="noStrike">
              <a:solidFill>
                <a:srgbClr val="3F3F3F"/>
              </a:solidFill>
              <a:latin typeface="Trebuchet MS"/>
              <a:ea typeface="Trebuchet MS"/>
              <a:cs typeface="Trebuchet MS"/>
              <a:sym typeface="Trebuchet MS"/>
            </a:endParaRPr>
          </a:p>
          <a:p>
            <a:pPr indent="-406400" lvl="0" marL="457200" marR="0" rtl="0" algn="l">
              <a:lnSpc>
                <a:spcPct val="90000"/>
              </a:lnSpc>
              <a:spcBef>
                <a:spcPts val="1000"/>
              </a:spcBef>
              <a:spcAft>
                <a:spcPts val="0"/>
              </a:spcAft>
              <a:buClr>
                <a:schemeClr val="dk1"/>
              </a:buClr>
              <a:buSzPts val="2800"/>
              <a:buFont typeface="Arial"/>
              <a:buChar char="•"/>
            </a:pPr>
            <a:r>
              <a:rPr b="0" i="0" lang="ru" sz="2000" u="none" cap="none" strike="noStrike">
                <a:solidFill>
                  <a:schemeClr val="dk1"/>
                </a:solidFill>
                <a:latin typeface="Calibri"/>
                <a:ea typeface="Calibri"/>
                <a:cs typeface="Calibri"/>
                <a:sym typeface="Calibri"/>
              </a:rPr>
              <a:t>Команда nice выполняет указанную команду с пониженным приоритетом, коэффициент понижения указывается в диапазоне 1..19 (по умолчанию он равен 10). Суперпользователь может повышать приоритет команды, для этого нужно указать отрицательный коэффициент, например --10. Если указать коэффициент больше 19, то он будет рассматриваться как 19.</a:t>
            </a:r>
            <a:endParaRPr b="0" i="0" sz="2000" u="none" cap="none" strike="noStrike">
              <a:solidFill>
                <a:schemeClr val="dk1"/>
              </a:solidFill>
              <a:latin typeface="Calibri"/>
              <a:ea typeface="Calibri"/>
              <a:cs typeface="Calibri"/>
              <a:sym typeface="Calibri"/>
            </a:endParaRPr>
          </a:p>
        </p:txBody>
      </p:sp>
      <p:sp>
        <p:nvSpPr>
          <p:cNvPr id="261" name="Google Shape;261;p42"/>
          <p:cNvSpPr txBox="1"/>
          <p:nvPr>
            <p:ph idx="12" type="sldNum"/>
          </p:nvPr>
        </p:nvSpPr>
        <p:spPr>
          <a:xfrm>
            <a:off x="8737600" y="6502400"/>
            <a:ext cx="406500" cy="35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685800" y="0"/>
            <a:ext cx="77724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b="1" i="0" lang="ru" sz="4400" u="none" cap="none" strike="noStrike">
                <a:solidFill>
                  <a:schemeClr val="dk1"/>
                </a:solidFill>
                <a:latin typeface="Calibri"/>
                <a:ea typeface="Calibri"/>
                <a:cs typeface="Calibri"/>
                <a:sym typeface="Calibri"/>
              </a:rPr>
              <a:t>kill - принудительное завершение процесса</a:t>
            </a:r>
            <a:endParaRPr b="0" i="0" sz="4400" u="none" cap="none" strike="noStrike">
              <a:solidFill>
                <a:schemeClr val="dk1"/>
              </a:solidFill>
              <a:latin typeface="Calibri"/>
              <a:ea typeface="Calibri"/>
              <a:cs typeface="Calibri"/>
              <a:sym typeface="Calibri"/>
            </a:endParaRPr>
          </a:p>
        </p:txBody>
      </p:sp>
      <p:sp>
        <p:nvSpPr>
          <p:cNvPr id="267" name="Google Shape;267;p43"/>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noAutofit/>
          </a:bodyPr>
          <a:lstStyle/>
          <a:p>
            <a:pPr indent="0" lvl="0" marL="50800" marR="0" rtl="0" algn="l">
              <a:lnSpc>
                <a:spcPct val="90000"/>
              </a:lnSpc>
              <a:spcBef>
                <a:spcPts val="1000"/>
              </a:spcBef>
              <a:spcAft>
                <a:spcPts val="0"/>
              </a:spcAft>
              <a:buClr>
                <a:schemeClr val="dk1"/>
              </a:buClr>
              <a:buSzPts val="2800"/>
              <a:buFont typeface="Arial"/>
              <a:buNone/>
            </a:pPr>
            <a:r>
              <a:rPr b="0" i="1" lang="ru" sz="2400" u="none" cap="none" strike="noStrike">
                <a:solidFill>
                  <a:schemeClr val="dk1"/>
                </a:solidFill>
                <a:latin typeface="Calibri"/>
                <a:ea typeface="Calibri"/>
                <a:cs typeface="Calibri"/>
                <a:sym typeface="Calibri"/>
              </a:rPr>
              <a:t>kill [-номер сигнала] PID</a:t>
            </a:r>
            <a:endParaRPr b="0" i="0" sz="1800" u="none" cap="none" strike="noStrike">
              <a:solidFill>
                <a:srgbClr val="3F3F3F"/>
              </a:solidFill>
              <a:latin typeface="Trebuchet MS"/>
              <a:ea typeface="Trebuchet MS"/>
              <a:cs typeface="Trebuchet MS"/>
              <a:sym typeface="Trebuchet MS"/>
            </a:endParaRPr>
          </a:p>
          <a:p>
            <a:pPr indent="-406400" lvl="0" marL="457200" marR="0" rtl="0" algn="l">
              <a:lnSpc>
                <a:spcPct val="90000"/>
              </a:lnSpc>
              <a:spcBef>
                <a:spcPts val="1000"/>
              </a:spcBef>
              <a:spcAft>
                <a:spcPts val="0"/>
              </a:spcAft>
              <a:buClr>
                <a:schemeClr val="dk1"/>
              </a:buClr>
              <a:buSzPts val="2800"/>
              <a:buFont typeface="Arial"/>
              <a:buChar char="•"/>
            </a:pPr>
            <a:r>
              <a:rPr b="0" i="0" lang="ru" sz="2800" u="none" cap="none" strike="noStrike">
                <a:solidFill>
                  <a:schemeClr val="dk1"/>
                </a:solidFill>
                <a:latin typeface="Calibri"/>
                <a:ea typeface="Calibri"/>
                <a:cs typeface="Calibri"/>
                <a:sym typeface="Calibri"/>
              </a:rPr>
              <a:t>где PID - идентификатор процесса, который можно узнать с помощью команды ps.</a:t>
            </a:r>
            <a:endParaRPr b="0" i="0" sz="1800" u="none" cap="none" strike="noStrike">
              <a:solidFill>
                <a:srgbClr val="3F3F3F"/>
              </a:solidFill>
              <a:latin typeface="Trebuchet MS"/>
              <a:ea typeface="Trebuchet MS"/>
              <a:cs typeface="Trebuchet MS"/>
              <a:sym typeface="Trebuchet MS"/>
            </a:endParaRPr>
          </a:p>
          <a:p>
            <a:pPr indent="0" lvl="0" marL="50800" marR="0" rtl="0" algn="l">
              <a:lnSpc>
                <a:spcPct val="90000"/>
              </a:lnSpc>
              <a:spcBef>
                <a:spcPts val="1000"/>
              </a:spcBef>
              <a:spcAft>
                <a:spcPts val="0"/>
              </a:spcAft>
              <a:buClr>
                <a:schemeClr val="dk1"/>
              </a:buClr>
              <a:buSzPts val="2800"/>
              <a:buFont typeface="Arial"/>
              <a:buNone/>
            </a:pPr>
            <a:r>
              <a:rPr b="0" i="0" lang="ru" sz="2400" u="none" cap="none" strike="noStrike">
                <a:solidFill>
                  <a:schemeClr val="dk1"/>
                </a:solidFill>
                <a:latin typeface="Calibri"/>
                <a:ea typeface="Calibri"/>
                <a:cs typeface="Calibri"/>
                <a:sym typeface="Calibri"/>
              </a:rPr>
              <a:t>где </a:t>
            </a:r>
            <a:r>
              <a:rPr b="1" i="0" lang="ru" sz="2400" u="none" cap="none" strike="noStrike">
                <a:solidFill>
                  <a:schemeClr val="dk1"/>
                </a:solidFill>
                <a:latin typeface="Calibri"/>
                <a:ea typeface="Calibri"/>
                <a:cs typeface="Calibri"/>
                <a:sym typeface="Calibri"/>
              </a:rPr>
              <a:t>SIG</a:t>
            </a:r>
            <a:r>
              <a:rPr b="0" i="0" lang="ru" sz="2400" u="none" cap="none" strike="noStrike">
                <a:solidFill>
                  <a:schemeClr val="dk1"/>
                </a:solidFill>
                <a:latin typeface="Calibri"/>
                <a:ea typeface="Calibri"/>
                <a:cs typeface="Calibri"/>
                <a:sym typeface="Calibri"/>
              </a:rPr>
              <a:t> — это номер сигнала или наименование сигнала, причем если указание сигнала опущено, то посылается сигнал 15 (</a:t>
            </a:r>
            <a:r>
              <a:rPr b="0" i="1" lang="ru" sz="2400" u="none" cap="none" strike="noStrike">
                <a:solidFill>
                  <a:schemeClr val="dk1"/>
                </a:solidFill>
                <a:latin typeface="Calibri"/>
                <a:ea typeface="Calibri"/>
                <a:cs typeface="Calibri"/>
                <a:sym typeface="Calibri"/>
              </a:rPr>
              <a:t>SIGTERM</a:t>
            </a:r>
            <a:r>
              <a:rPr b="0" i="0" lang="ru" sz="2400" u="none" cap="none" strike="noStrike">
                <a:solidFill>
                  <a:schemeClr val="dk1"/>
                </a:solidFill>
                <a:latin typeface="Calibri"/>
                <a:ea typeface="Calibri"/>
                <a:cs typeface="Calibri"/>
                <a:sym typeface="Calibri"/>
              </a:rPr>
              <a:t> — программное завершение процесса). Часто используется сигнал 9 (</a:t>
            </a:r>
            <a:r>
              <a:rPr b="0" i="1" lang="ru" sz="2400" u="none" cap="none" strike="noStrike">
                <a:solidFill>
                  <a:schemeClr val="dk1"/>
                </a:solidFill>
                <a:latin typeface="Calibri"/>
                <a:ea typeface="Calibri"/>
                <a:cs typeface="Calibri"/>
                <a:sym typeface="Calibri"/>
              </a:rPr>
              <a:t>KILL</a:t>
            </a:r>
            <a:r>
              <a:rPr b="0" i="0" lang="ru" sz="2400" u="none" cap="none" strike="noStrike">
                <a:solidFill>
                  <a:schemeClr val="dk1"/>
                </a:solidFill>
                <a:latin typeface="Calibri"/>
                <a:ea typeface="Calibri"/>
                <a:cs typeface="Calibri"/>
                <a:sym typeface="Calibri"/>
              </a:rPr>
              <a:t>), с помощью которого суперпользователь может завершить любой процесс. </a:t>
            </a:r>
            <a:endParaRPr b="0" i="0" sz="2800" u="none" cap="none" strike="noStrike">
              <a:solidFill>
                <a:schemeClr val="dk1"/>
              </a:solidFill>
              <a:latin typeface="Calibri"/>
              <a:ea typeface="Calibri"/>
              <a:cs typeface="Calibri"/>
              <a:sym typeface="Calibri"/>
            </a:endParaRPr>
          </a:p>
        </p:txBody>
      </p:sp>
      <p:sp>
        <p:nvSpPr>
          <p:cNvPr id="268" name="Google Shape;268;p43"/>
          <p:cNvSpPr txBox="1"/>
          <p:nvPr>
            <p:ph idx="12" type="sldNum"/>
          </p:nvPr>
        </p:nvSpPr>
        <p:spPr>
          <a:xfrm>
            <a:off x="8737600" y="6502400"/>
            <a:ext cx="406500" cy="35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685800" y="0"/>
            <a:ext cx="77724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b="1" i="0" lang="ru" sz="4400" u="none" cap="none" strike="noStrike">
                <a:solidFill>
                  <a:schemeClr val="dk1"/>
                </a:solidFill>
                <a:latin typeface="Calibri"/>
                <a:ea typeface="Calibri"/>
                <a:cs typeface="Calibri"/>
                <a:sym typeface="Calibri"/>
              </a:rPr>
              <a:t>Команды выполнения процессов в фоновом режиме</a:t>
            </a:r>
            <a:endParaRPr b="0" i="0" sz="4400" u="none" cap="none" strike="noStrike">
              <a:solidFill>
                <a:schemeClr val="dk1"/>
              </a:solidFill>
              <a:latin typeface="Calibri"/>
              <a:ea typeface="Calibri"/>
              <a:cs typeface="Calibri"/>
              <a:sym typeface="Calibri"/>
            </a:endParaRPr>
          </a:p>
        </p:txBody>
      </p:sp>
      <p:sp>
        <p:nvSpPr>
          <p:cNvPr id="274" name="Google Shape;274;p44"/>
          <p:cNvSpPr txBox="1"/>
          <p:nvPr>
            <p:ph idx="1" type="body"/>
          </p:nvPr>
        </p:nvSpPr>
        <p:spPr>
          <a:xfrm>
            <a:off x="609599" y="2160590"/>
            <a:ext cx="7606200" cy="38808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90000"/>
              </a:lnSpc>
              <a:spcBef>
                <a:spcPts val="1000"/>
              </a:spcBef>
              <a:spcAft>
                <a:spcPts val="0"/>
              </a:spcAft>
              <a:buClr>
                <a:schemeClr val="dk1"/>
              </a:buClr>
              <a:buSzPts val="2800"/>
              <a:buFont typeface="Arial"/>
              <a:buChar char="•"/>
            </a:pPr>
            <a:r>
              <a:rPr b="0" i="0" lang="ru" sz="2800" u="none" cap="none" strike="noStrike">
                <a:solidFill>
                  <a:schemeClr val="dk1"/>
                </a:solidFill>
                <a:latin typeface="Calibri"/>
                <a:ea typeface="Calibri"/>
                <a:cs typeface="Calibri"/>
                <a:sym typeface="Calibri"/>
              </a:rPr>
              <a:t>Команда jobs выводит список процессов, которые выполняются в фоновом режиме</a:t>
            </a:r>
            <a:endParaRPr b="0" i="0" sz="1800" u="none" cap="none" strike="noStrike">
              <a:solidFill>
                <a:srgbClr val="3F3F3F"/>
              </a:solidFill>
              <a:latin typeface="Trebuchet MS"/>
              <a:ea typeface="Trebuchet MS"/>
              <a:cs typeface="Trebuchet MS"/>
              <a:sym typeface="Trebuchet MS"/>
            </a:endParaRPr>
          </a:p>
          <a:p>
            <a:pPr indent="-406400" lvl="0" marL="457200" marR="0" rtl="0" algn="l">
              <a:lnSpc>
                <a:spcPct val="90000"/>
              </a:lnSpc>
              <a:spcBef>
                <a:spcPts val="1000"/>
              </a:spcBef>
              <a:spcAft>
                <a:spcPts val="0"/>
              </a:spcAft>
              <a:buClr>
                <a:schemeClr val="dk1"/>
              </a:buClr>
              <a:buSzPts val="2800"/>
              <a:buFont typeface="Arial"/>
              <a:buChar char="•"/>
            </a:pPr>
            <a:r>
              <a:rPr b="0" i="0" lang="ru" sz="2800" u="none" cap="none" strike="noStrike">
                <a:solidFill>
                  <a:schemeClr val="dk1"/>
                </a:solidFill>
                <a:latin typeface="Calibri"/>
                <a:ea typeface="Calibri"/>
                <a:cs typeface="Calibri"/>
                <a:sym typeface="Calibri"/>
              </a:rPr>
              <a:t>fg - переводит процесс в нормальны</a:t>
            </a:r>
            <a:r>
              <a:rPr lang="ru" sz="2800">
                <a:solidFill>
                  <a:schemeClr val="dk1"/>
                </a:solidFill>
                <a:latin typeface="Calibri"/>
                <a:ea typeface="Calibri"/>
                <a:cs typeface="Calibri"/>
                <a:sym typeface="Calibri"/>
              </a:rPr>
              <a:t>й</a:t>
            </a:r>
            <a:r>
              <a:rPr b="0" i="0" lang="ru" sz="2800" u="none" cap="none" strike="noStrike">
                <a:solidFill>
                  <a:schemeClr val="dk1"/>
                </a:solidFill>
                <a:latin typeface="Calibri"/>
                <a:ea typeface="Calibri"/>
                <a:cs typeface="Calibri"/>
                <a:sym typeface="Calibri"/>
              </a:rPr>
              <a:t> режим ("на передний план" - foreground)</a:t>
            </a:r>
            <a:endParaRPr b="0" i="0" sz="1800" u="none" cap="none" strike="noStrike">
              <a:solidFill>
                <a:srgbClr val="3F3F3F"/>
              </a:solidFill>
              <a:latin typeface="Trebuchet MS"/>
              <a:ea typeface="Trebuchet MS"/>
              <a:cs typeface="Trebuchet MS"/>
              <a:sym typeface="Trebuchet MS"/>
            </a:endParaRPr>
          </a:p>
          <a:p>
            <a:pPr indent="-406400" lvl="0" marL="457200" marR="0" rtl="0" algn="l">
              <a:lnSpc>
                <a:spcPct val="90000"/>
              </a:lnSpc>
              <a:spcBef>
                <a:spcPts val="1000"/>
              </a:spcBef>
              <a:spcAft>
                <a:spcPts val="0"/>
              </a:spcAft>
              <a:buClr>
                <a:schemeClr val="dk1"/>
              </a:buClr>
              <a:buSzPts val="2800"/>
              <a:buFont typeface="Arial"/>
              <a:buChar char="•"/>
            </a:pPr>
            <a:r>
              <a:rPr b="0" i="0" lang="ru" sz="2800" u="none" cap="none" strike="noStrike">
                <a:solidFill>
                  <a:schemeClr val="dk1"/>
                </a:solidFill>
                <a:latin typeface="Calibri"/>
                <a:ea typeface="Calibri"/>
                <a:cs typeface="Calibri"/>
                <a:sym typeface="Calibri"/>
              </a:rPr>
              <a:t>bg - переводит процесс в фоновый режим</a:t>
            </a:r>
            <a:endParaRPr b="0" i="0" sz="2800" u="none" cap="none" strike="noStrike">
              <a:solidFill>
                <a:schemeClr val="dk1"/>
              </a:solidFill>
              <a:latin typeface="Calibri"/>
              <a:ea typeface="Calibri"/>
              <a:cs typeface="Calibri"/>
              <a:sym typeface="Calibri"/>
            </a:endParaRPr>
          </a:p>
          <a:p>
            <a:pPr indent="-406400" lvl="0" marL="457200" marR="0" rtl="0" algn="l">
              <a:lnSpc>
                <a:spcPct val="90000"/>
              </a:lnSpc>
              <a:spcBef>
                <a:spcPts val="1000"/>
              </a:spcBef>
              <a:spcAft>
                <a:spcPts val="0"/>
              </a:spcAft>
              <a:buClr>
                <a:schemeClr val="dk1"/>
              </a:buClr>
              <a:buSzPts val="2800"/>
              <a:buFont typeface="Arial"/>
              <a:buChar char="•"/>
            </a:pPr>
            <a:r>
              <a:rPr b="0" i="0" lang="ru" sz="2800" u="none" cap="none" strike="noStrike">
                <a:solidFill>
                  <a:schemeClr val="dk1"/>
                </a:solidFill>
                <a:latin typeface="Calibri"/>
                <a:ea typeface="Calibri"/>
                <a:cs typeface="Calibri"/>
                <a:sym typeface="Calibri"/>
              </a:rPr>
              <a:t>Запустить программу в фоновом режиме можно с помощью конструкции &lt;команда&gt; &amp;</a:t>
            </a:r>
            <a:endParaRPr b="0" i="0" sz="2800" u="none" cap="none" strike="noStrike">
              <a:solidFill>
                <a:schemeClr val="dk1"/>
              </a:solidFill>
              <a:latin typeface="Calibri"/>
              <a:ea typeface="Calibri"/>
              <a:cs typeface="Calibri"/>
              <a:sym typeface="Calibri"/>
            </a:endParaRPr>
          </a:p>
        </p:txBody>
      </p:sp>
      <p:sp>
        <p:nvSpPr>
          <p:cNvPr id="275" name="Google Shape;275;p44"/>
          <p:cNvSpPr txBox="1"/>
          <p:nvPr>
            <p:ph idx="12" type="sldNum"/>
          </p:nvPr>
        </p:nvSpPr>
        <p:spPr>
          <a:xfrm>
            <a:off x="8737600" y="6502400"/>
            <a:ext cx="406500" cy="35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Управление пакетами в Linux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ru" sz="4400" u="none" cap="none" strike="noStrike">
                <a:solidFill>
                  <a:schemeClr val="dk1"/>
                </a:solidFill>
                <a:latin typeface="Calibri"/>
                <a:ea typeface="Calibri"/>
                <a:cs typeface="Calibri"/>
                <a:sym typeface="Calibri"/>
              </a:rPr>
              <a:t>Основные подсистемы ядра</a:t>
            </a:r>
            <a:endParaRPr b="0" i="0" sz="4400" u="none" cap="none" strike="noStrike">
              <a:solidFill>
                <a:schemeClr val="dk1"/>
              </a:solidFill>
              <a:latin typeface="Calibri"/>
              <a:ea typeface="Calibri"/>
              <a:cs typeface="Calibri"/>
              <a:sym typeface="Calibri"/>
            </a:endParaRPr>
          </a:p>
        </p:txBody>
      </p:sp>
      <p:pic>
        <p:nvPicPr>
          <p:cNvPr descr="Один из возможных взглядов на архитектуру ядра Linux" id="94" name="Google Shape;94;p19"/>
          <p:cNvPicPr preferRelativeResize="0"/>
          <p:nvPr>
            <p:ph idx="1" type="body"/>
          </p:nvPr>
        </p:nvPicPr>
        <p:blipFill rotWithShape="1">
          <a:blip r:embed="rId3">
            <a:alphaModFix/>
          </a:blip>
          <a:srcRect b="0" l="0" r="0" t="0"/>
          <a:stretch/>
        </p:blipFill>
        <p:spPr>
          <a:xfrm>
            <a:off x="2464935" y="1690824"/>
            <a:ext cx="4360500" cy="4538100"/>
          </a:xfrm>
          <a:prstGeom prst="rect">
            <a:avLst/>
          </a:prstGeom>
          <a:noFill/>
          <a:ln>
            <a:noFill/>
          </a:ln>
        </p:spPr>
      </p:pic>
      <p:sp>
        <p:nvSpPr>
          <p:cNvPr id="95" name="Google Shape;95;p19"/>
          <p:cNvSpPr txBox="1"/>
          <p:nvPr>
            <p:ph idx="12" type="sldNum"/>
          </p:nvPr>
        </p:nvSpPr>
        <p:spPr>
          <a:xfrm>
            <a:off x="8737600" y="6502400"/>
            <a:ext cx="406500" cy="35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Репозитории ПО</a:t>
            </a:r>
            <a:endParaRPr/>
          </a:p>
        </p:txBody>
      </p:sp>
      <p:sp>
        <p:nvSpPr>
          <p:cNvPr id="286" name="Google Shape;286;p4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7" name="Google Shape;287;p46"/>
          <p:cNvPicPr preferRelativeResize="0"/>
          <p:nvPr/>
        </p:nvPicPr>
        <p:blipFill>
          <a:blip r:embed="rId3">
            <a:alphaModFix/>
          </a:blip>
          <a:stretch>
            <a:fillRect/>
          </a:stretch>
        </p:blipFill>
        <p:spPr>
          <a:xfrm>
            <a:off x="1677900" y="1536625"/>
            <a:ext cx="5788208" cy="4555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Репозитории ПО</a:t>
            </a:r>
            <a:endParaRPr/>
          </a:p>
        </p:txBody>
      </p:sp>
      <p:sp>
        <p:nvSpPr>
          <p:cNvPr id="293" name="Google Shape;293;p4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4" name="Google Shape;294;p47"/>
          <p:cNvPicPr preferRelativeResize="0"/>
          <p:nvPr/>
        </p:nvPicPr>
        <p:blipFill rotWithShape="1">
          <a:blip r:embed="rId3">
            <a:alphaModFix/>
          </a:blip>
          <a:srcRect b="43973" l="10239" r="30606" t="17280"/>
          <a:stretch/>
        </p:blipFill>
        <p:spPr>
          <a:xfrm>
            <a:off x="311700" y="1536625"/>
            <a:ext cx="8520602" cy="313917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Дополнительные репозитории (источники ПО)</a:t>
            </a:r>
            <a:endParaRPr/>
          </a:p>
        </p:txBody>
      </p:sp>
      <p:sp>
        <p:nvSpPr>
          <p:cNvPr id="300" name="Google Shape;300;p4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1" name="Google Shape;301;p48"/>
          <p:cNvPicPr preferRelativeResize="0"/>
          <p:nvPr/>
        </p:nvPicPr>
        <p:blipFill>
          <a:blip r:embed="rId3">
            <a:alphaModFix/>
          </a:blip>
          <a:stretch>
            <a:fillRect/>
          </a:stretch>
        </p:blipFill>
        <p:spPr>
          <a:xfrm>
            <a:off x="248000" y="2088800"/>
            <a:ext cx="4324000" cy="3653777"/>
          </a:xfrm>
          <a:prstGeom prst="rect">
            <a:avLst/>
          </a:prstGeom>
          <a:noFill/>
          <a:ln>
            <a:noFill/>
          </a:ln>
        </p:spPr>
      </p:pic>
      <p:pic>
        <p:nvPicPr>
          <p:cNvPr id="302" name="Google Shape;302;p48"/>
          <p:cNvPicPr preferRelativeResize="0"/>
          <p:nvPr/>
        </p:nvPicPr>
        <p:blipFill>
          <a:blip r:embed="rId4">
            <a:alphaModFix/>
          </a:blip>
          <a:stretch>
            <a:fillRect/>
          </a:stretch>
        </p:blipFill>
        <p:spPr>
          <a:xfrm>
            <a:off x="4635700" y="2115713"/>
            <a:ext cx="4260300" cy="359994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Зависимости пакетов</a:t>
            </a:r>
            <a:endParaRPr/>
          </a:p>
        </p:txBody>
      </p:sp>
      <p:sp>
        <p:nvSpPr>
          <p:cNvPr id="308" name="Google Shape;308;p4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9" name="Google Shape;309;p49"/>
          <p:cNvPicPr preferRelativeResize="0"/>
          <p:nvPr/>
        </p:nvPicPr>
        <p:blipFill>
          <a:blip r:embed="rId3">
            <a:alphaModFix/>
          </a:blip>
          <a:stretch>
            <a:fillRect/>
          </a:stretch>
        </p:blipFill>
        <p:spPr>
          <a:xfrm>
            <a:off x="2375738" y="1536625"/>
            <a:ext cx="4392514" cy="4555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Форматы пакетов</a:t>
            </a:r>
            <a:endParaRPr/>
          </a:p>
        </p:txBody>
      </p:sp>
      <p:sp>
        <p:nvSpPr>
          <p:cNvPr id="315" name="Google Shape;315;p5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deb — формат пакетов операционных систем проекта Debian. Используется также их производными, такими как Ubuntu, Knoppix и другими</a:t>
            </a:r>
            <a:endParaRPr/>
          </a:p>
          <a:p>
            <a:pPr indent="-342900" lvl="0" marL="457200" rtl="0" algn="l">
              <a:spcBef>
                <a:spcPts val="0"/>
              </a:spcBef>
              <a:spcAft>
                <a:spcPts val="0"/>
              </a:spcAft>
              <a:buSzPts val="1800"/>
              <a:buChar char="●"/>
            </a:pPr>
            <a:r>
              <a:rPr lang="ru"/>
              <a:t>ebuild — файл, содержащий информацию о том, как получить, скомпилировать и установить пакет в Gentoo</a:t>
            </a:r>
            <a:endParaRPr/>
          </a:p>
          <a:p>
            <a:pPr indent="-342900" lvl="0" marL="457200" rtl="0" algn="l">
              <a:spcBef>
                <a:spcPts val="0"/>
              </a:spcBef>
              <a:spcAft>
                <a:spcPts val="0"/>
              </a:spcAft>
              <a:buSzPts val="1800"/>
              <a:buChar char="●"/>
            </a:pPr>
            <a:r>
              <a:rPr lang="ru"/>
              <a:t>RPM — Red Hat Package Manager, разработанный Red Hat, в данный момент используется многими другими дистрибутивами Linux, например openSUSE и Mandriva Linux</a:t>
            </a:r>
            <a:endParaRPr/>
          </a:p>
          <a:p>
            <a:pPr indent="-342900" lvl="0" marL="457200" rtl="0" algn="l">
              <a:spcBef>
                <a:spcPts val="0"/>
              </a:spcBef>
              <a:spcAft>
                <a:spcPts val="0"/>
              </a:spcAft>
              <a:buSzPts val="1800"/>
              <a:buChar char="●"/>
            </a:pPr>
            <a:r>
              <a:rPr lang="ru"/>
              <a:t>tgz или tar.gz — стандартный tar + gzip файл, возможно с дополнительными управляющими файлами — используется Slackware и некоторыми другими дистрибутивами, или, в некоторых случаях, при распространении простых[1], сделанных вручную пакетов программ</a:t>
            </a:r>
            <a:endParaRPr/>
          </a:p>
          <a:p>
            <a:pPr indent="-342900" lvl="0" marL="457200" rtl="0" algn="l">
              <a:spcBef>
                <a:spcPts val="0"/>
              </a:spcBef>
              <a:spcAft>
                <a:spcPts val="0"/>
              </a:spcAft>
              <a:buSzPts val="1800"/>
              <a:buChar char="●"/>
            </a:pPr>
            <a:r>
              <a:rPr lang="ru"/>
              <a:t>PUP и PET — используются Puppy Linux</a:t>
            </a:r>
            <a:endParaRPr/>
          </a:p>
          <a:p>
            <a:pPr indent="-342900" lvl="0" marL="457200" rtl="0" algn="l">
              <a:spcBef>
                <a:spcPts val="0"/>
              </a:spcBef>
              <a:spcAft>
                <a:spcPts val="0"/>
              </a:spcAft>
              <a:buSzPts val="1800"/>
              <a:buChar char="●"/>
            </a:pPr>
            <a:r>
              <a:rPr lang="ru"/>
              <a:t>pkg.tar.xz — стандартный tar + xz, возможно с дополнительными управляющими файлами. Используется Arch Linux.</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Установка пакетов в Debian</a:t>
            </a:r>
            <a:endParaRPr/>
          </a:p>
        </p:txBody>
      </p:sp>
      <p:sp>
        <p:nvSpPr>
          <p:cNvPr id="321" name="Google Shape;321;p5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 apt install tuxkart </a:t>
            </a:r>
            <a:endParaRPr/>
          </a:p>
          <a:p>
            <a:pPr indent="0" lvl="0" marL="0" rtl="0" algn="l">
              <a:spcBef>
                <a:spcPts val="1600"/>
              </a:spcBef>
              <a:spcAft>
                <a:spcPts val="0"/>
              </a:spcAft>
              <a:buNone/>
            </a:pPr>
            <a:r>
              <a:rPr lang="ru"/>
              <a:t># apt install --reinstall tuxkart</a:t>
            </a:r>
            <a:endParaRPr/>
          </a:p>
          <a:p>
            <a:pPr indent="0" lvl="0" marL="0" rtl="0" algn="l">
              <a:spcBef>
                <a:spcPts val="1600"/>
              </a:spcBef>
              <a:spcAft>
                <a:spcPts val="0"/>
              </a:spcAft>
              <a:buNone/>
            </a:pPr>
            <a:r>
              <a:rPr lang="ru"/>
              <a:t># apt install tuxkart gltron frozen-bubble tuxracer nethack galaga </a:t>
            </a:r>
            <a:endParaRPr/>
          </a:p>
          <a:p>
            <a:pPr indent="0" lvl="0" marL="0" rtl="0" algn="l">
              <a:spcBef>
                <a:spcPts val="1600"/>
              </a:spcBef>
              <a:spcAft>
                <a:spcPts val="0"/>
              </a:spcAft>
              <a:buNone/>
            </a:pPr>
            <a:r>
              <a:rPr lang="ru"/>
              <a:t># apt -d install tuxkart </a:t>
            </a:r>
            <a:endParaRPr/>
          </a:p>
          <a:p>
            <a:pPr indent="0" lvl="0" marL="0" rtl="0" algn="l">
              <a:spcBef>
                <a:spcPts val="1600"/>
              </a:spcBef>
              <a:spcAft>
                <a:spcPts val="1600"/>
              </a:spcAft>
              <a:buNone/>
            </a:pPr>
            <a:r>
              <a:rPr lang="ru"/>
              <a:t># apt install tuxkart gltron frozen-bubble tuxracer nethack galaga --dry-run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Удаление пакетов</a:t>
            </a:r>
            <a:endParaRPr/>
          </a:p>
        </p:txBody>
      </p:sp>
      <p:sp>
        <p:nvSpPr>
          <p:cNvPr id="327" name="Google Shape;327;p5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 apt remove tuxpaint </a:t>
            </a:r>
            <a:endParaRPr/>
          </a:p>
          <a:p>
            <a:pPr indent="0" lvl="0" marL="0" rtl="0" algn="l">
              <a:spcBef>
                <a:spcPts val="1600"/>
              </a:spcBef>
              <a:spcAft>
                <a:spcPts val="0"/>
              </a:spcAft>
              <a:buNone/>
            </a:pPr>
            <a:r>
              <a:rPr lang="ru"/>
              <a:t># apt remove tuxpaint -dry-run </a:t>
            </a:r>
            <a:endParaRPr/>
          </a:p>
          <a:p>
            <a:pPr indent="0" lvl="0" marL="0" rtl="0" algn="l">
              <a:spcBef>
                <a:spcPts val="1600"/>
              </a:spcBef>
              <a:spcAft>
                <a:spcPts val="0"/>
              </a:spcAft>
              <a:buNone/>
            </a:pPr>
            <a:r>
              <a:rPr lang="ru"/>
              <a:t> # apt --purge remove tuxpaint </a:t>
            </a:r>
            <a:endParaRPr/>
          </a:p>
          <a:p>
            <a:pPr indent="0" lvl="0" marL="0" rtl="0" algn="l">
              <a:spcBef>
                <a:spcPts val="1600"/>
              </a:spcBef>
              <a:spcAft>
                <a:spcPts val="1600"/>
              </a:spcAft>
              <a:buNone/>
            </a:pPr>
            <a:r>
              <a:rPr lang="ru"/>
              <a:t># apt remove tuxkart gltron frozen-bubble tuxracer nethack galaga</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Обновление пакетов и системы</a:t>
            </a:r>
            <a:endParaRPr/>
          </a:p>
        </p:txBody>
      </p:sp>
      <p:sp>
        <p:nvSpPr>
          <p:cNvPr id="333" name="Google Shape;333;p5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 apt install gltron </a:t>
            </a:r>
            <a:endParaRPr/>
          </a:p>
          <a:p>
            <a:pPr indent="0" lvl="0" marL="0" rtl="0" algn="l">
              <a:spcBef>
                <a:spcPts val="1600"/>
              </a:spcBef>
              <a:spcAft>
                <a:spcPts val="0"/>
              </a:spcAft>
              <a:buNone/>
            </a:pPr>
            <a:r>
              <a:rPr lang="ru"/>
              <a:t># apt update </a:t>
            </a:r>
            <a:endParaRPr/>
          </a:p>
          <a:p>
            <a:pPr indent="0" lvl="0" marL="0" rtl="0" algn="l">
              <a:spcBef>
                <a:spcPts val="1600"/>
              </a:spcBef>
              <a:spcAft>
                <a:spcPts val="0"/>
              </a:spcAft>
              <a:buNone/>
            </a:pPr>
            <a:r>
              <a:rPr lang="ru"/>
              <a:t># apt -u upgrade</a:t>
            </a:r>
            <a:endParaRPr/>
          </a:p>
          <a:p>
            <a:pPr indent="0" lvl="0" marL="0" rtl="0" algn="l">
              <a:spcBef>
                <a:spcPts val="1600"/>
              </a:spcBef>
              <a:spcAft>
                <a:spcPts val="1600"/>
              </a:spcAft>
              <a:buNone/>
            </a:pPr>
            <a:r>
              <a:rPr lang="ru"/>
              <a:t># apt -u dist-upgrade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4"/>
          <p:cNvSpPr txBox="1"/>
          <p:nvPr>
            <p:ph type="title"/>
          </p:nvPr>
        </p:nvSpPr>
        <p:spPr>
          <a:xfrm>
            <a:off x="685800" y="0"/>
            <a:ext cx="77724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lang="ru" sz="4400">
                <a:solidFill>
                  <a:schemeClr val="dk1"/>
                </a:solidFill>
                <a:latin typeface="Calibri"/>
                <a:ea typeface="Calibri"/>
                <a:cs typeface="Calibri"/>
                <a:sym typeface="Calibri"/>
              </a:rPr>
              <a:t>Дополнительные темы</a:t>
            </a:r>
            <a:endParaRPr b="0" i="0" sz="4400" u="none" cap="none" strike="noStrike">
              <a:solidFill>
                <a:schemeClr val="dk1"/>
              </a:solidFill>
              <a:latin typeface="Calibri"/>
              <a:ea typeface="Calibri"/>
              <a:cs typeface="Calibri"/>
              <a:sym typeface="Calibri"/>
            </a:endParaRPr>
          </a:p>
        </p:txBody>
      </p:sp>
      <p:sp>
        <p:nvSpPr>
          <p:cNvPr id="339" name="Google Shape;339;p54"/>
          <p:cNvSpPr txBox="1"/>
          <p:nvPr>
            <p:ph idx="1" type="body"/>
          </p:nvPr>
        </p:nvSpPr>
        <p:spPr>
          <a:xfrm>
            <a:off x="609600" y="2160600"/>
            <a:ext cx="8291700" cy="38808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90000"/>
              </a:lnSpc>
              <a:spcBef>
                <a:spcPts val="1000"/>
              </a:spcBef>
              <a:spcAft>
                <a:spcPts val="0"/>
              </a:spcAft>
              <a:buClr>
                <a:schemeClr val="dk1"/>
              </a:buClr>
              <a:buSzPts val="2800"/>
              <a:buFont typeface="Arial"/>
              <a:buChar char="•"/>
            </a:pPr>
            <a:r>
              <a:rPr b="0" i="0" lang="ru" sz="2800" u="none" cap="none" strike="noStrike">
                <a:solidFill>
                  <a:schemeClr val="dk1"/>
                </a:solidFill>
                <a:latin typeface="Calibri"/>
                <a:ea typeface="Calibri"/>
                <a:cs typeface="Calibri"/>
                <a:sym typeface="Calibri"/>
              </a:rPr>
              <a:t>Различные архитектуры ядер ОС</a:t>
            </a:r>
            <a:endParaRPr b="0" i="0" sz="1800" u="none" cap="none" strike="noStrike">
              <a:solidFill>
                <a:srgbClr val="3F3F3F"/>
              </a:solidFill>
              <a:latin typeface="Trebuchet MS"/>
              <a:ea typeface="Trebuchet MS"/>
              <a:cs typeface="Trebuchet MS"/>
              <a:sym typeface="Trebuchet MS"/>
            </a:endParaRPr>
          </a:p>
          <a:p>
            <a:pPr indent="-406400" lvl="0" marL="457200" marR="0" rtl="0" algn="l">
              <a:lnSpc>
                <a:spcPct val="90000"/>
              </a:lnSpc>
              <a:spcBef>
                <a:spcPts val="1000"/>
              </a:spcBef>
              <a:spcAft>
                <a:spcPts val="0"/>
              </a:spcAft>
              <a:buClr>
                <a:schemeClr val="dk1"/>
              </a:buClr>
              <a:buSzPts val="2800"/>
              <a:buFont typeface="Arial"/>
              <a:buChar char="•"/>
            </a:pPr>
            <a:r>
              <a:rPr b="0" i="0" lang="ru" sz="2800" u="none" cap="none" strike="noStrike">
                <a:solidFill>
                  <a:schemeClr val="dk1"/>
                </a:solidFill>
                <a:latin typeface="Calibri"/>
                <a:ea typeface="Calibri"/>
                <a:cs typeface="Calibri"/>
                <a:sym typeface="Calibri"/>
              </a:rPr>
              <a:t>Как обеспечивается многозадачность в современных ОС? </a:t>
            </a:r>
            <a:r>
              <a:rPr lang="ru" sz="2800">
                <a:solidFill>
                  <a:schemeClr val="dk1"/>
                </a:solidFill>
                <a:latin typeface="Calibri"/>
                <a:ea typeface="Calibri"/>
                <a:cs typeface="Calibri"/>
                <a:sym typeface="Calibri"/>
              </a:rPr>
              <a:t>Виды многозадачности</a:t>
            </a:r>
            <a:endParaRPr b="0" i="0" sz="1800" u="none" cap="none" strike="noStrike">
              <a:solidFill>
                <a:srgbClr val="3F3F3F"/>
              </a:solidFill>
              <a:latin typeface="Trebuchet MS"/>
              <a:ea typeface="Trebuchet MS"/>
              <a:cs typeface="Trebuchet MS"/>
              <a:sym typeface="Trebuchet MS"/>
            </a:endParaRPr>
          </a:p>
          <a:p>
            <a:pPr indent="-406400" lvl="0" marL="457200" marR="0" rtl="0" algn="l">
              <a:lnSpc>
                <a:spcPct val="90000"/>
              </a:lnSpc>
              <a:spcBef>
                <a:spcPts val="1000"/>
              </a:spcBef>
              <a:spcAft>
                <a:spcPts val="0"/>
              </a:spcAft>
              <a:buClr>
                <a:schemeClr val="dk1"/>
              </a:buClr>
              <a:buSzPts val="2800"/>
              <a:buFont typeface="Arial"/>
              <a:buChar char="•"/>
            </a:pPr>
            <a:r>
              <a:rPr b="0" i="0" lang="ru" sz="2800" u="none" cap="none" strike="noStrike">
                <a:solidFill>
                  <a:schemeClr val="dk1"/>
                </a:solidFill>
                <a:latin typeface="Calibri"/>
                <a:ea typeface="Calibri"/>
                <a:cs typeface="Calibri"/>
                <a:sym typeface="Calibri"/>
              </a:rPr>
              <a:t>Межпроцессное взаимодействие</a:t>
            </a:r>
            <a:endParaRPr b="0" i="0" sz="2800" u="none" cap="none" strike="noStrike">
              <a:solidFill>
                <a:schemeClr val="dk1"/>
              </a:solidFill>
              <a:latin typeface="Calibri"/>
              <a:ea typeface="Calibri"/>
              <a:cs typeface="Calibri"/>
              <a:sym typeface="Calibri"/>
            </a:endParaRPr>
          </a:p>
          <a:p>
            <a:pPr indent="-406400" lvl="0" marL="457200" marR="0" rtl="0" algn="l">
              <a:lnSpc>
                <a:spcPct val="90000"/>
              </a:lnSpc>
              <a:spcBef>
                <a:spcPts val="1000"/>
              </a:spcBef>
              <a:spcAft>
                <a:spcPts val="0"/>
              </a:spcAft>
              <a:buClr>
                <a:schemeClr val="dk1"/>
              </a:buClr>
              <a:buSzPts val="2800"/>
              <a:buFont typeface="Arial"/>
              <a:buChar char="•"/>
            </a:pPr>
            <a:r>
              <a:rPr b="0" i="0" lang="ru" sz="2800" u="none" cap="none" strike="noStrike">
                <a:solidFill>
                  <a:schemeClr val="dk1"/>
                </a:solidFill>
                <a:latin typeface="Calibri"/>
                <a:ea typeface="Calibri"/>
                <a:cs typeface="Calibri"/>
                <a:sym typeface="Calibri"/>
              </a:rPr>
              <a:t>Менеджеры пакетов в Linux. Программные репозитории. Управление зависимостями.</a:t>
            </a:r>
            <a:endParaRPr b="0" i="0" sz="2800" u="none" cap="none" strike="noStrike">
              <a:solidFill>
                <a:schemeClr val="dk1"/>
              </a:solidFill>
              <a:latin typeface="Calibri"/>
              <a:ea typeface="Calibri"/>
              <a:cs typeface="Calibri"/>
              <a:sym typeface="Calibri"/>
            </a:endParaRPr>
          </a:p>
          <a:p>
            <a:pPr indent="-406400" lvl="0" marL="457200" marR="0" rtl="0" algn="l">
              <a:lnSpc>
                <a:spcPct val="90000"/>
              </a:lnSpc>
              <a:spcBef>
                <a:spcPts val="1000"/>
              </a:spcBef>
              <a:spcAft>
                <a:spcPts val="0"/>
              </a:spcAft>
              <a:buClr>
                <a:schemeClr val="dk1"/>
              </a:buClr>
              <a:buSzPts val="2800"/>
              <a:buFont typeface="Calibri"/>
              <a:buChar char="•"/>
            </a:pPr>
            <a:r>
              <a:rPr lang="ru" sz="2800">
                <a:solidFill>
                  <a:schemeClr val="dk1"/>
                </a:solidFill>
                <a:latin typeface="Calibri"/>
                <a:ea typeface="Calibri"/>
                <a:cs typeface="Calibri"/>
                <a:sym typeface="Calibri"/>
              </a:rPr>
              <a:t>Контейнеры пакетов. Snap, flatpak</a:t>
            </a:r>
            <a:endParaRPr sz="2800">
              <a:solidFill>
                <a:schemeClr val="dk1"/>
              </a:solidFill>
              <a:latin typeface="Calibri"/>
              <a:ea typeface="Calibri"/>
              <a:cs typeface="Calibri"/>
              <a:sym typeface="Calibri"/>
            </a:endParaRPr>
          </a:p>
        </p:txBody>
      </p:sp>
      <p:sp>
        <p:nvSpPr>
          <p:cNvPr id="340" name="Google Shape;340;p54"/>
          <p:cNvSpPr txBox="1"/>
          <p:nvPr>
            <p:ph idx="12" type="sldNum"/>
          </p:nvPr>
        </p:nvSpPr>
        <p:spPr>
          <a:xfrm>
            <a:off x="8737600" y="6502400"/>
            <a:ext cx="406500" cy="35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685800" y="0"/>
            <a:ext cx="77724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b="1" i="0" lang="ru" sz="4400" u="none" cap="none" strike="noStrike">
                <a:solidFill>
                  <a:schemeClr val="dk1"/>
                </a:solidFill>
                <a:latin typeface="Calibri"/>
                <a:ea typeface="Calibri"/>
                <a:cs typeface="Calibri"/>
                <a:sym typeface="Calibri"/>
              </a:rPr>
              <a:t>Управление памятью</a:t>
            </a:r>
            <a:endParaRPr b="0" i="0" sz="4400" u="none" cap="none" strike="noStrike">
              <a:solidFill>
                <a:schemeClr val="dk1"/>
              </a:solidFill>
              <a:latin typeface="Calibri"/>
              <a:ea typeface="Calibri"/>
              <a:cs typeface="Calibri"/>
              <a:sym typeface="Calibri"/>
            </a:endParaRPr>
          </a:p>
        </p:txBody>
      </p:sp>
      <p:sp>
        <p:nvSpPr>
          <p:cNvPr id="101" name="Google Shape;101;p20"/>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descr="Картинки по запросу управление памятью Linux" id="102" name="Google Shape;102;p20"/>
          <p:cNvPicPr preferRelativeResize="0"/>
          <p:nvPr/>
        </p:nvPicPr>
        <p:blipFill rotWithShape="1">
          <a:blip r:embed="rId3">
            <a:alphaModFix/>
          </a:blip>
          <a:srcRect b="0" l="0" r="0" t="0"/>
          <a:stretch/>
        </p:blipFill>
        <p:spPr>
          <a:xfrm>
            <a:off x="1737683" y="1825625"/>
            <a:ext cx="4251475" cy="3328232"/>
          </a:xfrm>
          <a:prstGeom prst="rect">
            <a:avLst/>
          </a:prstGeom>
          <a:noFill/>
          <a:ln>
            <a:noFill/>
          </a:ln>
        </p:spPr>
      </p:pic>
      <p:sp>
        <p:nvSpPr>
          <p:cNvPr id="103" name="Google Shape;103;p20"/>
          <p:cNvSpPr txBox="1"/>
          <p:nvPr>
            <p:ph idx="12" type="sldNum"/>
          </p:nvPr>
        </p:nvSpPr>
        <p:spPr>
          <a:xfrm>
            <a:off x="8737600" y="6502400"/>
            <a:ext cx="406500" cy="35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ru" sz="4400" u="none" cap="none" strike="noStrike">
                <a:solidFill>
                  <a:schemeClr val="dk1"/>
                </a:solidFill>
                <a:latin typeface="Calibri"/>
                <a:ea typeface="Calibri"/>
                <a:cs typeface="Calibri"/>
                <a:sym typeface="Calibri"/>
              </a:rPr>
              <a:t>Виртуальная файловая система</a:t>
            </a:r>
            <a:endParaRPr b="0" i="0" sz="4400" u="none" cap="none" strike="noStrike">
              <a:solidFill>
                <a:schemeClr val="dk1"/>
              </a:solidFill>
              <a:latin typeface="Calibri"/>
              <a:ea typeface="Calibri"/>
              <a:cs typeface="Calibri"/>
              <a:sym typeface="Calibri"/>
            </a:endParaRPr>
          </a:p>
        </p:txBody>
      </p:sp>
      <p:pic>
        <p:nvPicPr>
          <p:cNvPr descr="VFS предоставляет коммутационную матрицу между пользователями и файловыми системами" id="109" name="Google Shape;109;p21"/>
          <p:cNvPicPr preferRelativeResize="0"/>
          <p:nvPr>
            <p:ph idx="1" type="body"/>
          </p:nvPr>
        </p:nvPicPr>
        <p:blipFill rotWithShape="1">
          <a:blip r:embed="rId3">
            <a:alphaModFix/>
          </a:blip>
          <a:srcRect b="0" l="0" r="0" t="0"/>
          <a:stretch/>
        </p:blipFill>
        <p:spPr>
          <a:xfrm>
            <a:off x="2805090" y="1678200"/>
            <a:ext cx="4152300" cy="4524000"/>
          </a:xfrm>
          <a:prstGeom prst="rect">
            <a:avLst/>
          </a:prstGeom>
          <a:noFill/>
          <a:ln>
            <a:noFill/>
          </a:ln>
        </p:spPr>
      </p:pic>
      <p:sp>
        <p:nvSpPr>
          <p:cNvPr id="110" name="Google Shape;110;p21"/>
          <p:cNvSpPr txBox="1"/>
          <p:nvPr>
            <p:ph idx="12" type="sldNum"/>
          </p:nvPr>
        </p:nvSpPr>
        <p:spPr>
          <a:xfrm>
            <a:off x="8737600" y="6502400"/>
            <a:ext cx="406500" cy="35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685800" y="0"/>
            <a:ext cx="77724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b="0" i="0" lang="ru" sz="4400" u="none" cap="none" strike="noStrike">
                <a:solidFill>
                  <a:schemeClr val="dk1"/>
                </a:solidFill>
                <a:latin typeface="Calibri"/>
                <a:ea typeface="Calibri"/>
                <a:cs typeface="Calibri"/>
                <a:sym typeface="Calibri"/>
              </a:rPr>
              <a:t>Сетевой стек</a:t>
            </a:r>
            <a:endParaRPr b="0" i="0" sz="4400" u="none" cap="none" strike="noStrike">
              <a:solidFill>
                <a:schemeClr val="dk1"/>
              </a:solidFill>
              <a:latin typeface="Calibri"/>
              <a:ea typeface="Calibri"/>
              <a:cs typeface="Calibri"/>
              <a:sym typeface="Calibri"/>
            </a:endParaRPr>
          </a:p>
        </p:txBody>
      </p:sp>
      <p:sp>
        <p:nvSpPr>
          <p:cNvPr id="116" name="Google Shape;116;p22"/>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descr="Картинки по запросу сетевой стек Linux" id="117" name="Google Shape;117;p22"/>
          <p:cNvPicPr preferRelativeResize="0"/>
          <p:nvPr/>
        </p:nvPicPr>
        <p:blipFill rotWithShape="1">
          <a:blip r:embed="rId3">
            <a:alphaModFix/>
          </a:blip>
          <a:srcRect b="0" l="0" r="0" t="0"/>
          <a:stretch/>
        </p:blipFill>
        <p:spPr>
          <a:xfrm>
            <a:off x="628650" y="1825624"/>
            <a:ext cx="5915025" cy="3489866"/>
          </a:xfrm>
          <a:prstGeom prst="rect">
            <a:avLst/>
          </a:prstGeom>
          <a:noFill/>
          <a:ln>
            <a:noFill/>
          </a:ln>
        </p:spPr>
      </p:pic>
      <p:sp>
        <p:nvSpPr>
          <p:cNvPr id="118" name="Google Shape;118;p22"/>
          <p:cNvSpPr txBox="1"/>
          <p:nvPr>
            <p:ph idx="12" type="sldNum"/>
          </p:nvPr>
        </p:nvSpPr>
        <p:spPr>
          <a:xfrm>
            <a:off x="8737600" y="6502400"/>
            <a:ext cx="406500" cy="35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685800" y="0"/>
            <a:ext cx="77724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b="0" i="0" lang="ru" sz="4400" u="none" cap="none" strike="noStrike">
                <a:solidFill>
                  <a:schemeClr val="dk1"/>
                </a:solidFill>
                <a:latin typeface="Calibri"/>
                <a:ea typeface="Calibri"/>
                <a:cs typeface="Calibri"/>
                <a:sym typeface="Calibri"/>
              </a:rPr>
              <a:t>Драйверы устройств</a:t>
            </a:r>
            <a:endParaRPr b="0" i="0" sz="4400" u="none" cap="none" strike="noStrike">
              <a:solidFill>
                <a:schemeClr val="dk1"/>
              </a:solidFill>
              <a:latin typeface="Calibri"/>
              <a:ea typeface="Calibri"/>
              <a:cs typeface="Calibri"/>
              <a:sym typeface="Calibri"/>
            </a:endParaRPr>
          </a:p>
        </p:txBody>
      </p:sp>
      <p:sp>
        <p:nvSpPr>
          <p:cNvPr id="124" name="Google Shape;124;p23"/>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descr="Картинки по запросу драйверы устройств Linux" id="125" name="Google Shape;125;p23"/>
          <p:cNvPicPr preferRelativeResize="0"/>
          <p:nvPr/>
        </p:nvPicPr>
        <p:blipFill rotWithShape="1">
          <a:blip r:embed="rId3">
            <a:alphaModFix/>
          </a:blip>
          <a:srcRect b="0" l="0" r="0" t="0"/>
          <a:stretch/>
        </p:blipFill>
        <p:spPr>
          <a:xfrm>
            <a:off x="781252" y="1690825"/>
            <a:ext cx="5686122" cy="3647439"/>
          </a:xfrm>
          <a:prstGeom prst="rect">
            <a:avLst/>
          </a:prstGeom>
          <a:noFill/>
          <a:ln>
            <a:noFill/>
          </a:ln>
        </p:spPr>
      </p:pic>
      <p:sp>
        <p:nvSpPr>
          <p:cNvPr id="126" name="Google Shape;126;p23"/>
          <p:cNvSpPr txBox="1"/>
          <p:nvPr>
            <p:ph idx="12" type="sldNum"/>
          </p:nvPr>
        </p:nvSpPr>
        <p:spPr>
          <a:xfrm>
            <a:off x="8737600" y="6502400"/>
            <a:ext cx="406500" cy="35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685800" y="0"/>
            <a:ext cx="77724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b="0" i="0" lang="ru" sz="4400" u="none" cap="none" strike="noStrike">
                <a:solidFill>
                  <a:schemeClr val="dk1"/>
                </a:solidFill>
                <a:latin typeface="Calibri"/>
                <a:ea typeface="Calibri"/>
                <a:cs typeface="Calibri"/>
                <a:sym typeface="Calibri"/>
              </a:rPr>
              <a:t>Модули ядра</a:t>
            </a:r>
            <a:endParaRPr b="0" i="0" sz="4400" u="none" cap="none" strike="noStrike">
              <a:solidFill>
                <a:schemeClr val="dk1"/>
              </a:solidFill>
              <a:latin typeface="Calibri"/>
              <a:ea typeface="Calibri"/>
              <a:cs typeface="Calibri"/>
              <a:sym typeface="Calibri"/>
            </a:endParaRPr>
          </a:p>
        </p:txBody>
      </p:sp>
      <p:sp>
        <p:nvSpPr>
          <p:cNvPr id="132" name="Google Shape;132;p24"/>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descr="Картинки по запросу модули ядра Linux" id="133" name="Google Shape;133;p24"/>
          <p:cNvPicPr preferRelativeResize="0"/>
          <p:nvPr/>
        </p:nvPicPr>
        <p:blipFill rotWithShape="1">
          <a:blip r:embed="rId3">
            <a:alphaModFix/>
          </a:blip>
          <a:srcRect b="0" l="0" r="0" t="0"/>
          <a:stretch/>
        </p:blipFill>
        <p:spPr>
          <a:xfrm>
            <a:off x="1743075" y="1825625"/>
            <a:ext cx="4243388" cy="3571875"/>
          </a:xfrm>
          <a:prstGeom prst="rect">
            <a:avLst/>
          </a:prstGeom>
          <a:noFill/>
          <a:ln>
            <a:noFill/>
          </a:ln>
        </p:spPr>
      </p:pic>
      <p:sp>
        <p:nvSpPr>
          <p:cNvPr id="134" name="Google Shape;134;p24"/>
          <p:cNvSpPr txBox="1"/>
          <p:nvPr>
            <p:ph idx="12" type="sldNum"/>
          </p:nvPr>
        </p:nvSpPr>
        <p:spPr>
          <a:xfrm>
            <a:off x="8737600" y="6502400"/>
            <a:ext cx="406500" cy="35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609598" y="2700868"/>
            <a:ext cx="6347700" cy="18267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chemeClr val="dk1"/>
              </a:buClr>
              <a:buSzPts val="6000"/>
              <a:buFont typeface="Calibri"/>
              <a:buNone/>
            </a:pPr>
            <a:r>
              <a:rPr b="0" i="0" lang="ru" sz="6000" u="none" cap="none" strike="noStrike">
                <a:solidFill>
                  <a:schemeClr val="dk1"/>
                </a:solidFill>
                <a:latin typeface="Calibri"/>
                <a:ea typeface="Calibri"/>
                <a:cs typeface="Calibri"/>
                <a:sym typeface="Calibri"/>
              </a:rPr>
              <a:t>Управление процессами в Linux</a:t>
            </a:r>
            <a:endParaRPr b="0" i="0" sz="6000" u="none" cap="none" strike="noStrike">
              <a:solidFill>
                <a:schemeClr val="dk1"/>
              </a:solidFill>
              <a:latin typeface="Calibri"/>
              <a:ea typeface="Calibri"/>
              <a:cs typeface="Calibri"/>
              <a:sym typeface="Calibri"/>
            </a:endParaRPr>
          </a:p>
        </p:txBody>
      </p:sp>
      <p:sp>
        <p:nvSpPr>
          <p:cNvPr id="140" name="Google Shape;140;p25"/>
          <p:cNvSpPr txBox="1"/>
          <p:nvPr>
            <p:ph idx="1" type="body"/>
          </p:nvPr>
        </p:nvSpPr>
        <p:spPr>
          <a:xfrm>
            <a:off x="609598" y="4527448"/>
            <a:ext cx="6347700" cy="860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90000"/>
              </a:lnSpc>
              <a:spcBef>
                <a:spcPts val="1000"/>
              </a:spcBef>
              <a:spcAft>
                <a:spcPts val="0"/>
              </a:spcAft>
              <a:buClr>
                <a:srgbClr val="888888"/>
              </a:buClr>
              <a:buSzPts val="2400"/>
              <a:buFont typeface="Arial"/>
              <a:buNone/>
            </a:pPr>
            <a:r>
              <a:t/>
            </a:r>
            <a:endParaRPr b="0" i="0" sz="2400" u="none" cap="none" strike="noStrike">
              <a:solidFill>
                <a:srgbClr val="888888"/>
              </a:solidFill>
              <a:latin typeface="Calibri"/>
              <a:ea typeface="Calibri"/>
              <a:cs typeface="Calibri"/>
              <a:sym typeface="Calibri"/>
            </a:endParaRPr>
          </a:p>
        </p:txBody>
      </p:sp>
      <p:sp>
        <p:nvSpPr>
          <p:cNvPr id="141" name="Google Shape;141;p25"/>
          <p:cNvSpPr txBox="1"/>
          <p:nvPr>
            <p:ph idx="12" type="sldNum"/>
          </p:nvPr>
        </p:nvSpPr>
        <p:spPr>
          <a:xfrm>
            <a:off x="6444676" y="6041363"/>
            <a:ext cx="5127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accent1"/>
              </a:buClr>
              <a:buSzPts val="900"/>
              <a:buFont typeface="Trebuchet MS"/>
              <a:buNone/>
            </a:pPr>
            <a:fld id="{00000000-1234-1234-1234-123412341234}" type="slidenum">
              <a:rPr b="0" i="0" lang="ru" sz="900" u="none" cap="none" strike="noStrike">
                <a:solidFill>
                  <a:schemeClr val="accent1"/>
                </a:solidFill>
                <a:latin typeface="Trebuchet MS"/>
                <a:ea typeface="Trebuchet MS"/>
                <a:cs typeface="Trebuchet MS"/>
                <a:sym typeface="Trebuchet MS"/>
              </a:rPr>
              <a:t>‹#›</a:t>
            </a:fld>
            <a:endParaRPr b="0" i="0" sz="9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