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80" r:id="rId3"/>
    <p:sldId id="350" r:id="rId4"/>
    <p:sldId id="351" r:id="rId5"/>
    <p:sldId id="352" r:id="rId6"/>
    <p:sldId id="376" r:id="rId7"/>
    <p:sldId id="355" r:id="rId8"/>
    <p:sldId id="377" r:id="rId9"/>
    <p:sldId id="359" r:id="rId10"/>
    <p:sldId id="360" r:id="rId11"/>
    <p:sldId id="361" r:id="rId12"/>
    <p:sldId id="362" r:id="rId13"/>
    <p:sldId id="363" r:id="rId14"/>
    <p:sldId id="364" r:id="rId15"/>
    <p:sldId id="367" r:id="rId16"/>
    <p:sldId id="368" r:id="rId17"/>
    <p:sldId id="366" r:id="rId18"/>
    <p:sldId id="369" r:id="rId19"/>
    <p:sldId id="370" r:id="rId20"/>
    <p:sldId id="375" r:id="rId21"/>
    <p:sldId id="38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F3A3D"/>
    <a:srgbClr val="225D60"/>
    <a:srgbClr val="2A7478"/>
    <a:srgbClr val="256569"/>
    <a:srgbClr val="59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6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90D17-49D9-CC45-91D5-A3F46ADE38CD}" type="datetimeFigureOut">
              <a:rPr lang="en-RS" smtClean="0"/>
              <a:t>9.6.23.</a:t>
            </a:fld>
            <a:endParaRPr lang="e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E1E0B-EE7E-EA46-80C6-4221086A627B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69218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7E70-FBC4-B64A-9AAA-1D0C7400CAB9}" type="datetime1">
              <a:rPr lang="en-US" smtClean="0"/>
              <a:t>6/9/23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5" y="0"/>
            <a:ext cx="65394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7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2D46-8EC5-3E46-80F3-2EB566F886BB}" type="datetime1">
              <a:rPr lang="en-US" smtClean="0"/>
              <a:t>6/9/23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5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246903"/>
            <a:ext cx="7734300" cy="49300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DCBA-AA56-C048-B4B2-A12C28F3F08D}" type="datetime1">
              <a:rPr lang="en-US" smtClean="0"/>
              <a:t>6/9/23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0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A7CF-C5F1-6742-9D2D-6AEBE2C29870}" type="datetime1">
              <a:rPr lang="en-US" smtClean="0"/>
              <a:t>6/9/23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gradFill flip="none" rotWithShape="1">
          <a:gsLst>
            <a:gs pos="1000">
              <a:schemeClr val="bg1">
                <a:lumMod val="95000"/>
              </a:schemeClr>
            </a:gs>
            <a:gs pos="26000">
              <a:schemeClr val="bg1">
                <a:lumMod val="65000"/>
              </a:schemeClr>
            </a:gs>
            <a:gs pos="9000">
              <a:schemeClr val="bg1">
                <a:lumMod val="85000"/>
              </a:schemeClr>
            </a:gs>
            <a:gs pos="94000">
              <a:srgbClr val="25656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A46-5463-D14C-B7D8-D3253563BE08}" type="datetime1">
              <a:rPr lang="en-US" smtClean="0"/>
              <a:t>6/9/23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851" y="572013"/>
            <a:ext cx="10515600" cy="404133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0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F57-2D43-3944-B7F7-69C6F80383D6}" type="datetime1">
              <a:rPr lang="en-US" smtClean="0"/>
              <a:t>6/9/23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8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3064-AE6A-2F4E-A0B8-5582E9CB4308}" type="datetime1">
              <a:rPr lang="en-US" smtClean="0"/>
              <a:t>6/9/23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928C-622C-5C4B-B2C9-59DCEF37B9BB}" type="datetime1">
              <a:rPr lang="en-US" smtClean="0"/>
              <a:t>6/9/23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0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F3F4-056D-274C-81A6-5ABDC310E543}" type="datetime1">
              <a:rPr lang="en-US" smtClean="0"/>
              <a:t>6/9/23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ятиугольник 6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0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ятиугольник 13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518F-40A3-E243-9152-F8950CB54C8A}" type="datetime1">
              <a:rPr lang="en-US" smtClean="0"/>
              <a:t>6/9/23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7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ятиугольник 9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61417" y="124690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2413" y="244713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EADF-D431-DB4B-A7B3-5A13EF0EECE2}" type="datetime1">
              <a:rPr lang="en-US" smtClean="0"/>
              <a:t>6/9/23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95000"/>
              </a:schemeClr>
            </a:gs>
            <a:gs pos="86000">
              <a:schemeClr val="bg1">
                <a:lumMod val="85000"/>
              </a:schemeClr>
            </a:gs>
            <a:gs pos="29000">
              <a:schemeClr val="bg1">
                <a:lumMod val="95000"/>
              </a:schemeClr>
            </a:gs>
            <a:gs pos="98000">
              <a:srgbClr val="25656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EBF30-6105-334E-A717-BFC0B2B5F4FD}" type="datetime1">
              <a:rPr lang="en-US" smtClean="0"/>
              <a:t>6/9/23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12B7-E224-4081-8122-29E446CEC7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4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6;p15">
            <a:extLst>
              <a:ext uri="{FF2B5EF4-FFF2-40B4-BE49-F238E27FC236}">
                <a16:creationId xmlns:a16="http://schemas.microsoft.com/office/drawing/2014/main" id="{0098D887-102E-FB48-B6CA-2B65AAF4B358}"/>
              </a:ext>
            </a:extLst>
          </p:cNvPr>
          <p:cNvSpPr txBox="1">
            <a:spLocks/>
          </p:cNvSpPr>
          <p:nvPr/>
        </p:nvSpPr>
        <p:spPr>
          <a:xfrm>
            <a:off x="1074356" y="2932395"/>
            <a:ext cx="10078918" cy="145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ru-RU" sz="2000" dirty="0"/>
              <a:t>Разработка классификатора учебных курсов с использованием многотемных и многоцелевых алгоритмов ввода/вывода в задачах обработки текста на естественном языке </a:t>
            </a:r>
            <a:endParaRPr lang="en-GB"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6395118C-576A-524B-8ABE-1EA50E83429F}"/>
              </a:ext>
            </a:extLst>
          </p:cNvPr>
          <p:cNvSpPr txBox="1">
            <a:spLocks/>
          </p:cNvSpPr>
          <p:nvPr/>
        </p:nvSpPr>
        <p:spPr>
          <a:xfrm>
            <a:off x="696441" y="4965106"/>
            <a:ext cx="4938909" cy="145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r>
              <a:rPr lang="ru-RU" sz="18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Выполнил: студент группы ПИ19-3</a:t>
            </a:r>
            <a:br>
              <a:rPr lang="ru-RU" sz="1800" dirty="0">
                <a:solidFill>
                  <a:schemeClr val="lt1"/>
                </a:solidFill>
                <a:ea typeface="Arial"/>
                <a:cs typeface="Arial"/>
                <a:sym typeface="Arial"/>
              </a:rPr>
            </a:br>
            <a:r>
              <a:rPr lang="ru-RU" sz="1800" dirty="0" err="1">
                <a:solidFill>
                  <a:schemeClr val="lt1"/>
                </a:solidFill>
                <a:ea typeface="Arial"/>
                <a:cs typeface="Arial"/>
                <a:sym typeface="Arial"/>
              </a:rPr>
              <a:t>Деменчук</a:t>
            </a:r>
            <a:r>
              <a:rPr lang="ru-RU" sz="18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 Георгий Максимович</a:t>
            </a:r>
            <a:br>
              <a:rPr lang="ru-RU" sz="1800" dirty="0">
                <a:solidFill>
                  <a:schemeClr val="lt1"/>
                </a:solidFill>
                <a:ea typeface="Arial"/>
                <a:cs typeface="Arial"/>
                <a:sym typeface="Arial"/>
              </a:rPr>
            </a:br>
            <a:r>
              <a:rPr lang="ru-RU" sz="18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Научный руководитель: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r>
              <a:rPr lang="ru-RU" sz="18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доцент, канд. экон. наук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SzPts val="1440"/>
              <a:buNone/>
            </a:pPr>
            <a:r>
              <a:rPr lang="ru-RU" sz="1800" dirty="0" err="1">
                <a:solidFill>
                  <a:schemeClr val="lt1"/>
                </a:solidFill>
                <a:ea typeface="Arial"/>
                <a:cs typeface="Arial"/>
                <a:sym typeface="Arial"/>
              </a:rPr>
              <a:t>Маковейчук</a:t>
            </a:r>
            <a:r>
              <a:rPr lang="ru-RU" sz="18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 Кристина Александровна</a:t>
            </a:r>
          </a:p>
        </p:txBody>
      </p:sp>
      <p:sp>
        <p:nvSpPr>
          <p:cNvPr id="5" name="Google Shape;108;p15">
            <a:extLst>
              <a:ext uri="{FF2B5EF4-FFF2-40B4-BE49-F238E27FC236}">
                <a16:creationId xmlns:a16="http://schemas.microsoft.com/office/drawing/2014/main" id="{3187AA0A-B4A9-CC41-BDD8-99329906FFF5}"/>
              </a:ext>
            </a:extLst>
          </p:cNvPr>
          <p:cNvSpPr txBox="1"/>
          <p:nvPr/>
        </p:nvSpPr>
        <p:spPr>
          <a:xfrm>
            <a:off x="4378960" y="601231"/>
            <a:ext cx="7064596" cy="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lang="ru-RU" sz="1800" i="0" u="none" strike="noStrike" cap="none" dirty="0">
                <a:solidFill>
                  <a:schemeClr val="lt1"/>
                </a:solidFill>
                <a:latin typeface="Book Antiqua" panose="02040602050305030304" pitchFamily="18" charset="0"/>
              </a:rPr>
              <a:t>Федеральное государственное образовательное бюджетное учреждение высшего образования «Финансовый университет при Правительстве Российской Федерации»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6" name="Google Shape;109;p15">
            <a:extLst>
              <a:ext uri="{FF2B5EF4-FFF2-40B4-BE49-F238E27FC236}">
                <a16:creationId xmlns:a16="http://schemas.microsoft.com/office/drawing/2014/main" id="{B9F67B78-8DE9-C949-9C55-1AAF5BDC4A97}"/>
              </a:ext>
            </a:extLst>
          </p:cNvPr>
          <p:cNvSpPr txBox="1"/>
          <p:nvPr/>
        </p:nvSpPr>
        <p:spPr>
          <a:xfrm>
            <a:off x="1053852" y="6163343"/>
            <a:ext cx="10316816" cy="44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rPr lang="ru-RU" sz="1800" i="0" u="none" strike="noStrike" cap="none" dirty="0">
                <a:solidFill>
                  <a:schemeClr val="lt1"/>
                </a:solidFill>
                <a:latin typeface="Book Antiqua" panose="02040602050305030304" pitchFamily="18" charset="0"/>
              </a:rPr>
              <a:t>Москва 2023 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7" name="Google Shape;110;p15">
            <a:extLst>
              <a:ext uri="{FF2B5EF4-FFF2-40B4-BE49-F238E27FC236}">
                <a16:creationId xmlns:a16="http://schemas.microsoft.com/office/drawing/2014/main" id="{7CB263F4-7702-6148-98F5-D3D14C708F6B}"/>
              </a:ext>
            </a:extLst>
          </p:cNvPr>
          <p:cNvSpPr/>
          <p:nvPr/>
        </p:nvSpPr>
        <p:spPr>
          <a:xfrm>
            <a:off x="2189167" y="2078847"/>
            <a:ext cx="8046186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ru-RU" dirty="0">
                <a:solidFill>
                  <a:srgbClr val="FFFFFF"/>
                </a:solidFill>
                <a:latin typeface="Book Antiqua" panose="02040602050305030304" pitchFamily="18" charset="0"/>
              </a:rPr>
              <a:t>Факультет информационных технологий и анализа больших данных</a:t>
            </a:r>
          </a:p>
          <a:p>
            <a:pPr lvl="0" algn="ctr"/>
            <a:r>
              <a:rPr lang="ru-RU" dirty="0">
                <a:solidFill>
                  <a:srgbClr val="FFFFFF"/>
                </a:solidFill>
                <a:latin typeface="Book Antiqua" panose="02040602050305030304" pitchFamily="18" charset="0"/>
              </a:rPr>
              <a:t>Департамент анализа данных и машинного обучения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46F064-93AC-90C1-9DCC-E089A739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72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CB5971-D796-4FAB-5B7E-3E230C83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типового классификатора на основе </a:t>
            </a:r>
            <a:r>
              <a:rPr lang="en-GB" dirty="0"/>
              <a:t>LinearSVC</a:t>
            </a:r>
            <a:br>
              <a:rPr lang="en-GB" dirty="0"/>
            </a:br>
            <a:endParaRPr lang="en-RS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A84848D5-ED9B-5554-6DF4-A877B59F2B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2" y="2630177"/>
            <a:ext cx="5156510" cy="362475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C10FDC-D8A9-C5EE-9998-8DDB4C78E8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05" y="1261844"/>
            <a:ext cx="4419437" cy="503074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941879F-8761-7048-1DF2-7B4BF307E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2" y="1461112"/>
            <a:ext cx="5156510" cy="8135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D9610-BCD3-8B90-034C-9D9863F3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10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84E14-A06B-F5AE-43DF-E39B448E4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2" y="2597150"/>
            <a:ext cx="28194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1E36B-75FD-7983-8C6C-571E9B1A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цепочки классификаторов в ансамбле на основе </a:t>
            </a:r>
            <a:r>
              <a:rPr lang="en-GB" dirty="0"/>
              <a:t>LinearSVC </a:t>
            </a:r>
            <a:endParaRPr lang="en-R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572F67A-EFA4-1EDB-9A75-2A8BD84FCC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27" y="1200164"/>
            <a:ext cx="5063537" cy="5117751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D1DB3C60-C430-1C1C-C176-E14B3EE939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291" y="1410026"/>
            <a:ext cx="5664448" cy="2228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7D51EC-8313-DDB3-10EE-1828CDAB3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63751"/>
            <a:ext cx="5683531" cy="22288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624E-E53F-DC4F-45BF-AA68DF0A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94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E6C166-1A02-CC56-8B8B-474C77857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Результаты с учетом </a:t>
            </a:r>
            <a:r>
              <a:rPr lang="en-US" dirty="0"/>
              <a:t>None</a:t>
            </a:r>
            <a:endParaRPr lang="en-R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B6DDF-B086-B168-C3FA-27A548CD9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Результаты без учёта </a:t>
            </a:r>
            <a:r>
              <a:rPr lang="en-US" dirty="0"/>
              <a:t>None</a:t>
            </a:r>
            <a:endParaRPr lang="en-R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1EC59F-F0F8-DF1F-0F3B-A23C33D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цепочки классификаторов в ансамбле на основе </a:t>
            </a:r>
            <a:r>
              <a:rPr lang="en-GB" dirty="0"/>
              <a:t>LinearSVC </a:t>
            </a:r>
            <a:endParaRPr lang="en-R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C37B2EF-A3D3-E048-99DD-AEF7084CA6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92" y="2481461"/>
            <a:ext cx="4822759" cy="3684588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A18E5355-121F-4ED7-FA7F-A7F5CCD2BA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892" y="2505075"/>
            <a:ext cx="4603803" cy="36845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841B0-E7CE-1ACE-F4D7-50F604CF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32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2AD3E-6B74-0049-2915-54DBD576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Классификатор с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конкатенацией TF-IDF матриц без использования ансамблей</a:t>
            </a:r>
            <a:endParaRPr lang="e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05D1F-D298-C447-FB33-794CDB1D52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45" y="1425040"/>
            <a:ext cx="7145870" cy="4667002"/>
          </a:xfrm>
          <a:prstGeom prst="rect">
            <a:avLst/>
          </a:prstGeom>
        </p:spPr>
      </p:pic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A358E8C4-560F-350E-D15F-A1C86DF9A6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76" y="1273792"/>
            <a:ext cx="3520770" cy="52731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0A3CD-E008-1DD5-4610-5A89F73A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98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2832-30AC-9609-A615-509768A6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Классификатор с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конкатенацией TF-IDF матриц без использования ансамблей</a:t>
            </a:r>
            <a:endParaRPr lang="e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BDDB2-9BB9-D8A7-9EA6-0FF520CBDA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r="799"/>
          <a:stretch>
            <a:fillRect/>
          </a:stretch>
        </p:blipFill>
        <p:spPr>
          <a:xfrm>
            <a:off x="5492141" y="1508045"/>
            <a:ext cx="5841476" cy="4612482"/>
          </a:xfrm>
          <a:prstGeom prst="rect">
            <a:avLst/>
          </a:prstGeom>
        </p:spPr>
      </p:pic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9C6BD06F-28D7-776B-ECC1-4C09F4A6F384}"/>
              </a:ext>
            </a:extLst>
          </p:cNvPr>
          <p:cNvSpPr txBox="1">
            <a:spLocks/>
          </p:cNvSpPr>
          <p:nvPr/>
        </p:nvSpPr>
        <p:spPr>
          <a:xfrm>
            <a:off x="389654" y="1508045"/>
            <a:ext cx="4660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32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2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20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20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/>
              <a:t>Результаты классификации на тестовой выборке</a:t>
            </a:r>
            <a:r>
              <a:rPr lang="en-US" sz="2500" dirty="0"/>
              <a:t>:</a:t>
            </a:r>
            <a:endParaRPr lang="ru-RU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93,89%</a:t>
            </a:r>
            <a:r>
              <a:rPr lang="en-US" sz="2500" dirty="0"/>
              <a:t> </a:t>
            </a:r>
            <a:r>
              <a:rPr lang="ru-RU" sz="2500" dirty="0"/>
              <a:t>совпадений по категориям курса;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85,25% совпадений по подкатегориям курса;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76,95% совпадений по предметам курса.</a:t>
            </a:r>
          </a:p>
          <a:p>
            <a:endParaRPr lang="en-RS" sz="2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9276B-DF9E-7BB8-00DE-B25500AE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7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FC4D82-3049-4630-5967-E270A2D6E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err="1"/>
              <a:t>однотемной</a:t>
            </a:r>
            <a:r>
              <a:rPr lang="ru-RU" dirty="0"/>
              <a:t> классификации</a:t>
            </a:r>
            <a:endParaRPr lang="en-R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81EF-63B6-4285-1DCE-6AA4CD2C2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Пример многотемной классификации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8B00427-21F8-DF8D-105E-417F0425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Многотемная или </a:t>
            </a:r>
            <a:r>
              <a:rPr lang="ru-RU" dirty="0" err="1"/>
              <a:t>многометочная</a:t>
            </a:r>
            <a:r>
              <a:rPr lang="ru-RU" dirty="0"/>
              <a:t> классификация (</a:t>
            </a:r>
            <a:r>
              <a:rPr lang="en-US" dirty="0"/>
              <a:t>multi-label classification)</a:t>
            </a:r>
            <a:endParaRPr lang="en-R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3128A3-BC1B-32F0-9390-AC62F8479D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93" y="2575967"/>
            <a:ext cx="3883819" cy="354280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1387AC-5216-5E2F-2F33-C0FB4DDE57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01" y="3621974"/>
            <a:ext cx="6125687" cy="125733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2805C-FDDE-8957-B155-B53EB902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056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17CFBF-61A2-05C1-0379-70D4B4F49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классификации с одним выходом</a:t>
            </a:r>
            <a:endParaRPr lang="en-R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23E4F-2C9C-6ED0-0B61-62EBFDEE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Пример многоцелевой классификации</a:t>
            </a:r>
            <a:endParaRPr lang="en-R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B4700F-BFB8-D2C2-F3BC-FF50F282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700" dirty="0"/>
              <a:t>Многоцелевая или множественная классификация вывода (</a:t>
            </a:r>
            <a:r>
              <a:rPr lang="en-GB" sz="1700" dirty="0"/>
              <a:t>multi-output classification)</a:t>
            </a:r>
            <a:endParaRPr lang="en-RS" sz="17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FCE034-AB3B-5814-087F-A7F34B8897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73579"/>
            <a:ext cx="5183188" cy="214757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E56148-E6F0-62AA-A0F0-861F5B439C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711663"/>
            <a:ext cx="5157787" cy="12714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F662D-BC28-EB35-8B99-ADC21F70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82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6CFC2B-BF4F-D15C-C491-F16E452F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700" dirty="0"/>
              <a:t>Многотемная и многоцелевая классификация (</a:t>
            </a:r>
            <a:r>
              <a:rPr lang="en-US" sz="1700" dirty="0"/>
              <a:t>multi-label</a:t>
            </a:r>
            <a:r>
              <a:rPr lang="ru-RU" sz="1700" dirty="0"/>
              <a:t> </a:t>
            </a:r>
            <a:r>
              <a:rPr lang="en-US" sz="1700" dirty="0"/>
              <a:t>&amp; </a:t>
            </a:r>
            <a:r>
              <a:rPr lang="en-GB" sz="1700" dirty="0"/>
              <a:t>multi-output</a:t>
            </a:r>
            <a:r>
              <a:rPr lang="en-US" sz="1700" dirty="0"/>
              <a:t> classification)</a:t>
            </a:r>
            <a:endParaRPr lang="en-RS" sz="17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31749F4-E9E7-8D26-2DF1-EDAB1784EF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4" y="2438678"/>
            <a:ext cx="11280389" cy="258458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D50C3-C390-9F1B-19A3-5A012A3A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8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E1EE2E-E4C2-DAB9-2081-67D8B819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set-</a:t>
            </a:r>
            <a:r>
              <a:rPr lang="ru-RU" dirty="0"/>
              <a:t>классификатора</a:t>
            </a:r>
            <a:endParaRPr lang="en-R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E220B17-3E57-029A-230A-4C2CB328CC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5" y="1755707"/>
            <a:ext cx="7129240" cy="4309357"/>
          </a:xfrm>
          <a:prstGeom prst="rect">
            <a:avLst/>
          </a:prstGeom>
        </p:spPr>
      </p:pic>
      <p:pic>
        <p:nvPicPr>
          <p:cNvPr id="2" name="Content Placeholder 11">
            <a:extLst>
              <a:ext uri="{FF2B5EF4-FFF2-40B4-BE49-F238E27FC236}">
                <a16:creationId xmlns:a16="http://schemas.microsoft.com/office/drawing/2014/main" id="{6B1580BA-E94E-5595-CC6D-88484656DF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76" y="1273792"/>
            <a:ext cx="3520770" cy="527318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9E8E-AA63-EB2D-7DF8-2E4796CA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0D3432-8FD9-A34D-9B67-06B944F7E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Совпадение с результатом </a:t>
            </a:r>
            <a:r>
              <a:rPr lang="en-US" dirty="0"/>
              <a:t>primary-</a:t>
            </a:r>
            <a:r>
              <a:rPr lang="ru-RU" dirty="0"/>
              <a:t>классификатора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72F1C-20C2-1A8F-5440-2F90916F9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Совпадение с тестовой выборкой (вхождение канонического множества в множество определенных значений)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BAF94A-7219-A421-9E8F-E2321FA0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  <a:r>
              <a:rPr lang="en-US" dirty="0"/>
              <a:t> set-</a:t>
            </a:r>
            <a:r>
              <a:rPr lang="ru-RU" dirty="0"/>
              <a:t>классификатора на реальных данных</a:t>
            </a:r>
            <a:endParaRPr lang="en-RS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9203F687-9CF7-0363-F913-A5B9ACC345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78" y="2505075"/>
            <a:ext cx="5021031" cy="36845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6FE01-9122-1AC4-F5D2-58F920B1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19</a:t>
            </a:fld>
            <a:endParaRPr lang="ru-RU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812ED57C-127A-FBFA-C885-83B3BD94A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23" y="2721435"/>
            <a:ext cx="5080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9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072B3-E4A9-7092-EA90-D3EE9A3B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Актуальность</a:t>
            </a:r>
            <a:r>
              <a:rPr lang="ru-RU" dirty="0"/>
              <a:t> темы ВКР заключается в растущей популярности онлайн-обучения и необходимости более эффективной и точной классификации учебных курсов для улучшения их доступности и удобства использования.</a:t>
            </a:r>
            <a:endParaRPr lang="en-US" dirty="0"/>
          </a:p>
          <a:p>
            <a:r>
              <a:rPr lang="ru-RU" b="1" dirty="0"/>
              <a:t>Объектом </a:t>
            </a:r>
            <a:r>
              <a:rPr lang="ru-RU" dirty="0"/>
              <a:t>исследования является эффективность и точность алгоритмов, которые используются для классификации учебных курсов.</a:t>
            </a:r>
          </a:p>
          <a:p>
            <a:r>
              <a:rPr lang="ru-RU" b="1" dirty="0"/>
              <a:t>Предметом</a:t>
            </a:r>
            <a:r>
              <a:rPr lang="ru-RU" dirty="0"/>
              <a:t> исследования выступают алгоритмы классификации с различными вариациями архитектур</a:t>
            </a:r>
            <a:r>
              <a:rPr lang="en-US" dirty="0"/>
              <a:t>, </a:t>
            </a:r>
            <a:r>
              <a:rPr lang="ru-RU" dirty="0"/>
              <a:t>входов и выходов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DC9C68-8B61-D676-C381-8CF7D3B2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/>
              <a:t>Актуальность темы</a:t>
            </a:r>
            <a:endParaRPr lang="en-R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2D8F2-C71B-17F4-7A1D-E89D0194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z="1400" smtClean="0"/>
              <a:t>2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85236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97B25C0-76D8-4A50-B90C-6AB78DC0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выполнения ВКР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62BD9C-1CF4-4810-9B30-AAA5AFF6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/>
              <a:t>Б</a:t>
            </a:r>
            <a:r>
              <a:rPr lang="ru-RU" sz="2800" dirty="0"/>
              <a:t>ыли применены </a:t>
            </a:r>
            <a:r>
              <a:rPr lang="ru-RU" dirty="0"/>
              <a:t>различные</a:t>
            </a:r>
            <a:r>
              <a:rPr lang="ru-RU" sz="2800" dirty="0"/>
              <a:t> </a:t>
            </a:r>
            <a:r>
              <a:rPr lang="ru-RU" dirty="0"/>
              <a:t>архитектуры классификаторов </a:t>
            </a:r>
            <a:r>
              <a:rPr lang="ru-RU" sz="2800" dirty="0"/>
              <a:t>с целью разделения курсов на главные и второстепенные категории, подкатегории и предметы. </a:t>
            </a:r>
          </a:p>
          <a:p>
            <a:pPr marL="45720" indent="0">
              <a:buNone/>
            </a:pPr>
            <a:r>
              <a:rPr lang="ru-RU" dirty="0"/>
              <a:t>И</a:t>
            </a:r>
            <a:r>
              <a:rPr lang="ru-RU" sz="2800" dirty="0"/>
              <a:t>спользован метод опорных векторов с линейным ядром и конкатенацией</a:t>
            </a:r>
            <a:r>
              <a:rPr lang="en-US" sz="2800" dirty="0"/>
              <a:t> </a:t>
            </a:r>
            <a:r>
              <a:rPr lang="en-GB" sz="2800" dirty="0"/>
              <a:t>TF-IDF </a:t>
            </a:r>
            <a:r>
              <a:rPr lang="ru-RU" sz="2800" dirty="0"/>
              <a:t>матриц, который продемонстрировал наилучшие результаты</a:t>
            </a:r>
            <a:r>
              <a:rPr lang="en-US" sz="2800" dirty="0"/>
              <a:t>: </a:t>
            </a:r>
            <a:r>
              <a:rPr lang="ru-RU" sz="2800" dirty="0"/>
              <a:t>77% для предметов</a:t>
            </a:r>
            <a:r>
              <a:rPr lang="ru-RU" sz="2800"/>
              <a:t>, 85% </a:t>
            </a:r>
            <a:r>
              <a:rPr lang="ru-RU" sz="2800" dirty="0"/>
              <a:t>для подкатегорий </a:t>
            </a:r>
            <a:r>
              <a:rPr lang="ru-RU" sz="2800"/>
              <a:t>и 94% </a:t>
            </a:r>
            <a:r>
              <a:rPr lang="ru-RU" sz="2800" dirty="0"/>
              <a:t>для категорий</a:t>
            </a:r>
            <a:r>
              <a:rPr lang="en-US" sz="2800" dirty="0"/>
              <a:t>.</a:t>
            </a:r>
            <a:endParaRPr lang="ru-RU" sz="2800" dirty="0"/>
          </a:p>
          <a:p>
            <a:pPr marL="45720" indent="0">
              <a:buNone/>
            </a:pPr>
            <a:r>
              <a:rPr lang="ru-RU" sz="2800" dirty="0"/>
              <a:t>Цели и задачи, поставленные при выполнении работы были выполнены с соблюдением всех предъявленных требований в установленные сроки.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4451E-1D3D-06AE-89F7-DD82CA4C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263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AC6B-7389-3B78-6C64-975C7ED6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05062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  <a:endParaRPr lang="e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215C3-A0FA-E086-6723-393DDA08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9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8FE4AC-1FDA-901C-BEAB-F7AC418B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Цель</a:t>
            </a:r>
            <a:r>
              <a:rPr lang="en-US" dirty="0"/>
              <a:t> </a:t>
            </a:r>
            <a:r>
              <a:rPr lang="ru-RU" dirty="0"/>
              <a:t>состоит в увеличении количества и разнообразия учебных курсов</a:t>
            </a:r>
            <a:r>
              <a:rPr lang="en-US" dirty="0"/>
              <a:t>, </a:t>
            </a:r>
            <a:r>
              <a:rPr lang="ru-RU" dirty="0"/>
              <a:t>представленных на портале</a:t>
            </a:r>
            <a:r>
              <a:rPr lang="en-US" dirty="0"/>
              <a:t>-</a:t>
            </a:r>
            <a:r>
              <a:rPr lang="ru-RU" dirty="0"/>
              <a:t>агрегаторе </a:t>
            </a:r>
            <a:r>
              <a:rPr lang="en-US" dirty="0" err="1"/>
              <a:t>Edleed.com</a:t>
            </a:r>
            <a:r>
              <a:rPr lang="en-US" dirty="0"/>
              <a:t> </a:t>
            </a:r>
            <a:r>
              <a:rPr lang="ru-RU" dirty="0"/>
              <a:t>путем внедрения обновленных алгоритмов классификации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b="1" dirty="0"/>
              <a:t>Задачи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Разметка и анализ исходного датасета курсов</a:t>
            </a:r>
            <a:r>
              <a:rPr lang="en-US" dirty="0"/>
              <a:t>.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Разработка классификатора для определения главной категории</a:t>
            </a:r>
            <a:r>
              <a:rPr lang="en-US" dirty="0"/>
              <a:t>, </a:t>
            </a:r>
            <a:r>
              <a:rPr lang="ru-RU" dirty="0"/>
              <a:t>подкатегории и предмета учебного курса (</a:t>
            </a:r>
            <a:r>
              <a:rPr lang="en-US" dirty="0"/>
              <a:t>primary</a:t>
            </a:r>
            <a:r>
              <a:rPr lang="ru-RU" dirty="0"/>
              <a:t>-классификатор)</a:t>
            </a:r>
            <a:r>
              <a:rPr lang="en-US" dirty="0"/>
              <a:t>.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Разработка классификатора для определения множеств категорий</a:t>
            </a:r>
            <a:r>
              <a:rPr lang="en-US" dirty="0"/>
              <a:t>, </a:t>
            </a:r>
            <a:r>
              <a:rPr lang="ru-RU" dirty="0"/>
              <a:t>подкатегорий и предметов учебного курса </a:t>
            </a:r>
            <a:r>
              <a:rPr lang="en-US" dirty="0"/>
              <a:t>(set-</a:t>
            </a:r>
            <a:r>
              <a:rPr lang="ru-RU" dirty="0"/>
              <a:t>классификатор)</a:t>
            </a:r>
            <a:r>
              <a:rPr lang="en-US" dirty="0"/>
              <a:t>.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Интеграция разработанных классификаторов в общую архитектуру предприятия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C33FCA-41DE-8210-C35F-6A63032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ВКР</a:t>
            </a:r>
            <a:endParaRPr lang="en-R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1EC41-10C2-8332-2843-87C4BAFA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9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E74A33-1674-E521-8692-550A2886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7447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Входные переменные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 –</a:t>
            </a:r>
            <a:r>
              <a:rPr lang="ru-RU" dirty="0"/>
              <a:t> название учебного курса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article </a:t>
            </a:r>
            <a:r>
              <a:rPr lang="ru-RU" dirty="0"/>
              <a:t>– описание учебного курса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tags – </a:t>
            </a:r>
            <a:r>
              <a:rPr lang="ru-RU" dirty="0"/>
              <a:t>список тегов учебного курса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Целевые переменные</a:t>
            </a:r>
            <a:r>
              <a:rPr lang="en-US" dirty="0"/>
              <a:t>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Категория</a:t>
            </a:r>
            <a:r>
              <a:rPr lang="en-US" dirty="0"/>
              <a:t> </a:t>
            </a:r>
            <a:r>
              <a:rPr lang="ru-RU" dirty="0"/>
              <a:t>курса </a:t>
            </a:r>
            <a:r>
              <a:rPr lang="en-US" dirty="0"/>
              <a:t>[</a:t>
            </a:r>
            <a:r>
              <a:rPr lang="ru-RU" dirty="0"/>
              <a:t>9 вариантов</a:t>
            </a:r>
            <a:r>
              <a:rPr lang="en-US" dirty="0"/>
              <a:t>].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Подкатегория</a:t>
            </a:r>
            <a:r>
              <a:rPr lang="en-US" dirty="0"/>
              <a:t> </a:t>
            </a:r>
            <a:r>
              <a:rPr lang="ru-RU" dirty="0"/>
              <a:t>курса </a:t>
            </a:r>
            <a:r>
              <a:rPr lang="en-US" dirty="0"/>
              <a:t>[</a:t>
            </a:r>
            <a:r>
              <a:rPr lang="ru-RU" dirty="0"/>
              <a:t>61 вариант</a:t>
            </a:r>
            <a:r>
              <a:rPr lang="en-US" dirty="0"/>
              <a:t>].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Предмет курса </a:t>
            </a:r>
            <a:r>
              <a:rPr lang="en-US" dirty="0"/>
              <a:t>[615</a:t>
            </a:r>
            <a:r>
              <a:rPr lang="ru-RU" dirty="0"/>
              <a:t> вариант</a:t>
            </a:r>
            <a:r>
              <a:rPr lang="en-US" dirty="0"/>
              <a:t>].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 предмету можно определить подкатегорию и категорию</a:t>
            </a:r>
            <a:r>
              <a:rPr lang="en-US" dirty="0"/>
              <a:t>, </a:t>
            </a:r>
            <a:r>
              <a:rPr lang="ru-RU" dirty="0"/>
              <a:t>но не наоборот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1E6C38-426D-4DBB-0558-7FE9D8FC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классификации</a:t>
            </a:r>
            <a:endParaRPr lang="e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D4AC2-CA65-53D2-5C9C-F5D9E8425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570" y="1899444"/>
            <a:ext cx="4076700" cy="42037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F845-9923-59CF-9A67-370DD62E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61B998-9C9B-BE8D-8F20-97D67F28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8226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Определение основной категории, к которой относится заданный курс</a:t>
            </a:r>
            <a:r>
              <a:rPr lang="en-US" dirty="0"/>
              <a:t> </a:t>
            </a:r>
            <a:r>
              <a:rPr lang="ru-RU" dirty="0"/>
              <a:t>– 275811 значений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Нормализация категорий</a:t>
            </a:r>
            <a:r>
              <a:rPr lang="en-US" dirty="0"/>
              <a:t> </a:t>
            </a:r>
            <a:r>
              <a:rPr lang="ru-RU" dirty="0"/>
              <a:t>– 275223</a:t>
            </a:r>
            <a:r>
              <a:rPr lang="en-US" dirty="0"/>
              <a:t> </a:t>
            </a:r>
            <a:r>
              <a:rPr lang="ru-RU" dirty="0"/>
              <a:t>значения (-0.2%)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Определение предметов на основе категорий</a:t>
            </a:r>
            <a:r>
              <a:rPr lang="en-US" dirty="0"/>
              <a:t> </a:t>
            </a:r>
            <a:r>
              <a:rPr lang="ru-RU" dirty="0"/>
              <a:t>– 275223 значения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Нормализация предметов</a:t>
            </a:r>
            <a:r>
              <a:rPr lang="en-US" dirty="0"/>
              <a:t> </a:t>
            </a:r>
            <a:r>
              <a:rPr lang="ru-RU" dirty="0"/>
              <a:t>– 2086</a:t>
            </a:r>
            <a:r>
              <a:rPr lang="en-US" dirty="0"/>
              <a:t>5</a:t>
            </a:r>
            <a:r>
              <a:rPr lang="ru-RU" dirty="0"/>
              <a:t>6 значений (-2</a:t>
            </a:r>
            <a:r>
              <a:rPr lang="en-US" dirty="0"/>
              <a:t>4</a:t>
            </a:r>
            <a:r>
              <a:rPr lang="ru-RU" dirty="0"/>
              <a:t>%)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C9239-0C97-D1C3-19E7-5D503F23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датасета с помощью </a:t>
            </a:r>
            <a:r>
              <a:rPr lang="en-GB" dirty="0"/>
              <a:t>OpenAI</a:t>
            </a:r>
            <a:endParaRPr lang="en-R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F0C78-C1E1-3946-45E6-F547CBF10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13" y="2346365"/>
            <a:ext cx="5598226" cy="30806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A28F4-D093-13BB-2189-22AC4430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67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AA3604-B487-8ACC-2D05-BEF6D3697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Определение категории</a:t>
            </a:r>
            <a:endParaRPr lang="en-R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BD4553-3196-3275-951E-D7D331D429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1" y="2759869"/>
            <a:ext cx="4965700" cy="3175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B14BF-0278-CB80-8D18-F0DB59D0B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Определение предметов</a:t>
            </a:r>
            <a:endParaRPr lang="en-R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64AE7DD-D367-B0C5-A562-BF58C0F0A8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03494"/>
            <a:ext cx="5755723" cy="288775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952026C-824D-00EF-6FAF-E803BF91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Промпты</a:t>
            </a:r>
            <a:r>
              <a:rPr lang="ru-RU" dirty="0"/>
              <a:t> для определения данных </a:t>
            </a:r>
            <a:r>
              <a:rPr lang="en-GB" dirty="0"/>
              <a:t>OpenAI</a:t>
            </a:r>
            <a:endParaRPr lang="en-R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0F6D7-D715-B43D-0221-0A228C71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17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A5F316-7A53-551E-BB0D-833AEF018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Главные категории</a:t>
            </a:r>
            <a:endParaRPr lang="en-R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AEDF5-6164-443D-4895-3980BB916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Главные подкатегории</a:t>
            </a:r>
            <a:endParaRPr lang="en-R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14F016-B28A-DB5E-F51B-313ACC9C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полученных результатов при разметке </a:t>
            </a:r>
            <a:r>
              <a:rPr lang="en-US" dirty="0"/>
              <a:t>OpenAI</a:t>
            </a:r>
            <a:endParaRPr lang="en-R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6047CB6-F950-C464-4548-86378747C6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47" y="2505075"/>
            <a:ext cx="5086468" cy="3684588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16A5220B-44D2-3F42-51CB-A4EC8D0D72F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60" y="2505075"/>
            <a:ext cx="5086468" cy="36845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DD933-96F6-A2B9-6CC2-DAB25EC7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6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AB487-CCE5-446F-2E87-E5476419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полученных результатов при разметке </a:t>
            </a:r>
            <a:r>
              <a:rPr lang="en-US" dirty="0"/>
              <a:t>OpenAI</a:t>
            </a:r>
            <a:endParaRPr lang="e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4542E-1AF5-B4A5-EFB7-A6535121A3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10" y="2202945"/>
            <a:ext cx="5118100" cy="377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31292D-A428-22A8-0225-9CD2999A906E}"/>
              </a:ext>
            </a:extLst>
          </p:cNvPr>
          <p:cNvSpPr txBox="1"/>
          <p:nvPr/>
        </p:nvSpPr>
        <p:spPr>
          <a:xfrm>
            <a:off x="746710" y="1741280"/>
            <a:ext cx="10698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595959"/>
                </a:solidFill>
                <a:latin typeface="Book Antiqua" panose="02040602050305030304" pitchFamily="18" charset="0"/>
              </a:rPr>
              <a:t>Главные предметы</a:t>
            </a:r>
            <a:endParaRPr lang="en-RS" sz="2400" b="1" dirty="0">
              <a:solidFill>
                <a:srgbClr val="595959"/>
              </a:solidFill>
              <a:latin typeface="Book Antiqua" panose="02040602050305030304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0885F76-FDED-D8C5-F54B-5C0ED74BCB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1380"/>
            <a:ext cx="5625447" cy="315911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E0AE8-668E-F38A-DCA5-1EBC027F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9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9712EB-3AFC-20C8-67FC-2CC26A143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по </a:t>
            </a:r>
            <a:r>
              <a:rPr lang="en-US" dirty="0"/>
              <a:t>f-1 </a:t>
            </a:r>
            <a:r>
              <a:rPr lang="ru-RU" dirty="0"/>
              <a:t>метрике</a:t>
            </a:r>
            <a:endParaRPr lang="en-R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9F5EA-DD02-C457-5F9C-4BCFCFB8D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по времени исполнения</a:t>
            </a:r>
            <a:endParaRPr lang="en-R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29A45C-4355-341C-5774-FF9D8779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наилучшего алгоритма классификации текста</a:t>
            </a:r>
            <a:endParaRPr lang="en-R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5930B8-EC58-A174-E07E-D67BA9CB6E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06644"/>
            <a:ext cx="5157787" cy="3281449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446401F-1351-FA2F-7C4C-440559EDBF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98945"/>
            <a:ext cx="5183188" cy="329684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56D59-3CDD-573C-630B-603ACE5B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9904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Финансовый Университет">
      <a:dk1>
        <a:sysClr val="windowText" lastClr="000000"/>
      </a:dk1>
      <a:lt1>
        <a:sysClr val="window" lastClr="FFFFFF"/>
      </a:lt1>
      <a:dk2>
        <a:srgbClr val="373545"/>
      </a:dk2>
      <a:lt2>
        <a:srgbClr val="A5A5A5"/>
      </a:lt2>
      <a:accent1>
        <a:srgbClr val="256569"/>
      </a:accent1>
      <a:accent2>
        <a:srgbClr val="AFAFAF"/>
      </a:accent2>
      <a:accent3>
        <a:srgbClr val="5BBFC5"/>
      </a:accent3>
      <a:accent4>
        <a:srgbClr val="7B7B7B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Финансовый Университет" id="{B61C6C59-7E8E-44EC-9D0A-175FD0FD7AA0}" vid="{4B9A828B-7C95-4D9C-8B7B-426AD85F47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 Office</Template>
  <TotalTime>6555</TotalTime>
  <Words>593</Words>
  <Application>Microsoft Macintosh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 Antiqua</vt:lpstr>
      <vt:lpstr>Calibri</vt:lpstr>
      <vt:lpstr>Helvetica Neue</vt:lpstr>
      <vt:lpstr>Times New Roman</vt:lpstr>
      <vt:lpstr>Wingdings</vt:lpstr>
      <vt:lpstr>Тема Office</vt:lpstr>
      <vt:lpstr>PowerPoint Presentation</vt:lpstr>
      <vt:lpstr>Актуальность темы</vt:lpstr>
      <vt:lpstr>Цель и задачи ВКР</vt:lpstr>
      <vt:lpstr>Основные сущности классификации</vt:lpstr>
      <vt:lpstr>Создание датасета с помощью OpenAI</vt:lpstr>
      <vt:lpstr>Промпты для определения данных OpenAI</vt:lpstr>
      <vt:lpstr>Анализ полученных результатов при разметке OpenAI</vt:lpstr>
      <vt:lpstr>Анализ полученных результатов при разметке OpenAI</vt:lpstr>
      <vt:lpstr>Выбор наилучшего алгоритма классификации текста</vt:lpstr>
      <vt:lpstr>Создание типового классификатора на основе LinearSVC </vt:lpstr>
      <vt:lpstr>Создание цепочки классификаторов в ансамбле на основе LinearSVC </vt:lpstr>
      <vt:lpstr>Создание цепочки классификаторов в ансамбле на основе LinearSVC </vt:lpstr>
      <vt:lpstr>Классификатор с конкатенацией TF-IDF матриц без использования ансамблей</vt:lpstr>
      <vt:lpstr>Классификатор с конкатенацией TF-IDF матриц без использования ансамблей</vt:lpstr>
      <vt:lpstr>Многотемная или многометочная классификация (multi-label classification)</vt:lpstr>
      <vt:lpstr>Многоцелевая или множественная классификация вывода (multi-output classification)</vt:lpstr>
      <vt:lpstr>Многотемная и многоцелевая классификация (multi-label &amp; multi-output classification)</vt:lpstr>
      <vt:lpstr>Архитектура set-классификатора</vt:lpstr>
      <vt:lpstr>Тестирование set-классификатора на реальных данных</vt:lpstr>
      <vt:lpstr>Результаты выполнения ВКР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226</cp:revision>
  <dcterms:created xsi:type="dcterms:W3CDTF">2019-12-16T09:04:58Z</dcterms:created>
  <dcterms:modified xsi:type="dcterms:W3CDTF">2023-06-09T14:52:49Z</dcterms:modified>
</cp:coreProperties>
</file>