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8" r:id="rId10"/>
    <p:sldId id="265" r:id="rId11"/>
    <p:sldId id="266" r:id="rId12"/>
    <p:sldId id="267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4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3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4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8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9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AB32-42BD-43A1-92AE-5827026F36A1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70C1-467D-4DF6-AE52-C047C4669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75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smtClean="0"/>
              <a:t>Гласные после шипящих и Ц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2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Ы – И после Ц в корне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В корне после Ц пишется 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цИтата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панцИрь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цИклевать</a:t>
            </a:r>
            <a:r>
              <a:rPr lang="ru-RU" dirty="0" smtClean="0"/>
              <a:t> полы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Исключения: </a:t>
            </a:r>
            <a:r>
              <a:rPr lang="ru-RU" dirty="0" err="1" smtClean="0"/>
              <a:t>цЫган</a:t>
            </a:r>
            <a:r>
              <a:rPr lang="ru-RU" dirty="0" smtClean="0"/>
              <a:t>, на </a:t>
            </a:r>
            <a:r>
              <a:rPr lang="ru-RU" dirty="0" err="1" smtClean="0"/>
              <a:t>цЫпочках</a:t>
            </a:r>
            <a:r>
              <a:rPr lang="ru-RU" dirty="0" smtClean="0"/>
              <a:t>, </a:t>
            </a:r>
            <a:r>
              <a:rPr lang="ru-RU" dirty="0" err="1" smtClean="0"/>
              <a:t>цЫплёнок</a:t>
            </a:r>
            <a:r>
              <a:rPr lang="ru-RU" dirty="0" smtClean="0"/>
              <a:t>, </a:t>
            </a:r>
            <a:r>
              <a:rPr lang="ru-RU" dirty="0" err="1" smtClean="0"/>
              <a:t>цЫц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2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 на  - 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Стан</a:t>
            </a:r>
            <a:r>
              <a:rPr lang="ru-RU" sz="3600" dirty="0" err="1" smtClean="0">
                <a:solidFill>
                  <a:srgbClr val="FF0000"/>
                </a:solidFill>
              </a:rPr>
              <a:t>цИ</a:t>
            </a:r>
            <a:r>
              <a:rPr lang="ru-RU" sz="3600" dirty="0" err="1" smtClean="0"/>
              <a:t>я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err="1" smtClean="0"/>
              <a:t>Регистра</a:t>
            </a:r>
            <a:r>
              <a:rPr lang="ru-RU" sz="3600" dirty="0" err="1" smtClean="0">
                <a:solidFill>
                  <a:srgbClr val="FF0000"/>
                </a:solidFill>
              </a:rPr>
              <a:t>цИ</a:t>
            </a:r>
            <a:r>
              <a:rPr lang="ru-RU" sz="3600" dirty="0" err="1" smtClean="0"/>
              <a:t>я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err="1" smtClean="0"/>
              <a:t>Демонстра</a:t>
            </a:r>
            <a:r>
              <a:rPr lang="ru-RU" sz="3600" dirty="0" err="1" smtClean="0">
                <a:solidFill>
                  <a:srgbClr val="FF0000"/>
                </a:solidFill>
              </a:rPr>
              <a:t>цИ</a:t>
            </a:r>
            <a:r>
              <a:rPr lang="ru-RU" sz="3600" dirty="0" err="1" smtClean="0"/>
              <a:t>я</a:t>
            </a:r>
            <a:r>
              <a:rPr lang="ru-RU" sz="3600" dirty="0" smtClean="0"/>
              <a:t>…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61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-Ы-   после  Ц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суффиксах и окончаниях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 суффиксах и окончаниях после Ц пишется 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племянницЫн</a:t>
            </a:r>
            <a:r>
              <a:rPr lang="ru-RU" dirty="0" smtClean="0"/>
              <a:t> подарок </a:t>
            </a:r>
            <a:r>
              <a:rPr lang="ru-RU" dirty="0" smtClean="0">
                <a:solidFill>
                  <a:srgbClr val="FF0000"/>
                </a:solidFill>
              </a:rPr>
              <a:t>(ЧЕЙ?)</a:t>
            </a:r>
          </a:p>
          <a:p>
            <a:pPr marL="0" indent="0">
              <a:buNone/>
            </a:pPr>
            <a:r>
              <a:rPr lang="ru-RU" dirty="0" err="1" smtClean="0"/>
              <a:t>ЦарицЫно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ТроицЫн</a:t>
            </a:r>
            <a:r>
              <a:rPr lang="ru-RU" dirty="0" smtClean="0"/>
              <a:t> день</a:t>
            </a:r>
          </a:p>
          <a:p>
            <a:pPr marL="0" indent="0">
              <a:buNone/>
            </a:pPr>
            <a:r>
              <a:rPr lang="ru-RU" dirty="0" err="1" smtClean="0"/>
              <a:t>ИностранцЫ</a:t>
            </a:r>
            <a:r>
              <a:rPr lang="ru-RU" dirty="0" smtClean="0"/>
              <a:t>, </a:t>
            </a:r>
            <a:r>
              <a:rPr lang="ru-RU" dirty="0" err="1" smtClean="0"/>
              <a:t>гостиницЫ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КруглолицЫй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НО! </a:t>
            </a:r>
            <a:r>
              <a:rPr lang="ru-RU" dirty="0" err="1" smtClean="0">
                <a:solidFill>
                  <a:srgbClr val="FFFF00"/>
                </a:solidFill>
              </a:rPr>
              <a:t>нацИзм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нацИст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англицИзм</a:t>
            </a:r>
            <a:r>
              <a:rPr lang="ru-RU" dirty="0" smtClean="0">
                <a:solidFill>
                  <a:srgbClr val="FFFF00"/>
                </a:solidFill>
              </a:rPr>
              <a:t>…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фамилий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Не подчиняется никаким правилам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ПугачЁв</a:t>
            </a:r>
            <a:r>
              <a:rPr lang="ru-RU" dirty="0" smtClean="0"/>
              <a:t> – </a:t>
            </a:r>
            <a:r>
              <a:rPr lang="ru-RU" dirty="0" err="1" smtClean="0"/>
              <a:t>ТкачОв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СолженицЫн</a:t>
            </a:r>
            <a:r>
              <a:rPr lang="ru-RU" dirty="0" smtClean="0"/>
              <a:t> – </a:t>
            </a:r>
            <a:r>
              <a:rPr lang="ru-RU" dirty="0" err="1" smtClean="0"/>
              <a:t>ЕльцИн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КараченцОв</a:t>
            </a:r>
            <a:r>
              <a:rPr lang="ru-RU" dirty="0" smtClean="0"/>
              <a:t> - </a:t>
            </a:r>
            <a:r>
              <a:rPr lang="ru-RU" dirty="0" err="1" smtClean="0"/>
              <a:t>ПомеранцЕв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-Ё-  в корне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Деш</a:t>
            </a:r>
            <a:r>
              <a:rPr lang="ru-RU" b="1" dirty="0" err="1" smtClean="0">
                <a:solidFill>
                  <a:srgbClr val="FF0000"/>
                </a:solidFill>
              </a:rPr>
              <a:t>Ё</a:t>
            </a:r>
            <a:r>
              <a:rPr lang="ru-RU" dirty="0" err="1" smtClean="0"/>
              <a:t>вый</a:t>
            </a:r>
            <a:r>
              <a:rPr lang="ru-RU" dirty="0" smtClean="0"/>
              <a:t> – </a:t>
            </a:r>
            <a:r>
              <a:rPr lang="ru-RU" dirty="0" err="1" smtClean="0"/>
              <a:t>деш</a:t>
            </a:r>
            <a:r>
              <a:rPr lang="ru-RU" b="1" dirty="0" err="1" smtClean="0">
                <a:solidFill>
                  <a:srgbClr val="FF0000"/>
                </a:solidFill>
              </a:rPr>
              <a:t>Е</a:t>
            </a:r>
            <a:r>
              <a:rPr lang="ru-RU" dirty="0" err="1" smtClean="0"/>
              <a:t>вле</a:t>
            </a:r>
            <a:endParaRPr lang="ru-RU" dirty="0" smtClean="0"/>
          </a:p>
          <a:p>
            <a:pPr marL="0" indent="0">
              <a:buNone/>
            </a:pPr>
            <a:r>
              <a:rPr lang="ru-RU" dirty="0" err="1"/>
              <a:t>ч</a:t>
            </a:r>
            <a:r>
              <a:rPr lang="ru-RU" b="1" dirty="0" err="1" smtClean="0">
                <a:solidFill>
                  <a:srgbClr val="FF0000"/>
                </a:solidFill>
              </a:rPr>
              <a:t>Ё</a:t>
            </a:r>
            <a:r>
              <a:rPr lang="ru-RU" dirty="0" err="1" smtClean="0"/>
              <a:t>рствый</a:t>
            </a:r>
            <a:r>
              <a:rPr lang="ru-RU" dirty="0" smtClean="0"/>
              <a:t> – </a:t>
            </a:r>
            <a:r>
              <a:rPr lang="ru-RU" dirty="0" err="1" smtClean="0"/>
              <a:t>ч</a:t>
            </a:r>
            <a:r>
              <a:rPr lang="ru-RU" b="1" dirty="0" err="1" smtClean="0">
                <a:solidFill>
                  <a:srgbClr val="FF0000"/>
                </a:solidFill>
              </a:rPr>
              <a:t>Е</a:t>
            </a:r>
            <a:r>
              <a:rPr lang="ru-RU" dirty="0" err="1" smtClean="0"/>
              <a:t>рстветь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ч</a:t>
            </a:r>
            <a:r>
              <a:rPr lang="ru-RU" b="1" dirty="0" err="1" smtClean="0">
                <a:solidFill>
                  <a:srgbClr val="FF0000"/>
                </a:solidFill>
              </a:rPr>
              <a:t>Ё</a:t>
            </a:r>
            <a:r>
              <a:rPr lang="ru-RU" dirty="0" err="1" smtClean="0"/>
              <a:t>лка</a:t>
            </a:r>
            <a:r>
              <a:rPr lang="ru-RU" dirty="0" smtClean="0"/>
              <a:t> – </a:t>
            </a:r>
            <a:r>
              <a:rPr lang="ru-RU" dirty="0" err="1" smtClean="0"/>
              <a:t>ч</a:t>
            </a:r>
            <a:r>
              <a:rPr lang="ru-RU" b="1" dirty="0" err="1" smtClean="0">
                <a:solidFill>
                  <a:srgbClr val="FF0000"/>
                </a:solidFill>
              </a:rPr>
              <a:t>Е</a:t>
            </a:r>
            <a:r>
              <a:rPr lang="ru-RU" dirty="0" err="1" smtClean="0"/>
              <a:t>ло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Никч</a:t>
            </a:r>
            <a:r>
              <a:rPr lang="ru-RU" b="1" dirty="0" err="1" smtClean="0">
                <a:solidFill>
                  <a:srgbClr val="FF0000"/>
                </a:solidFill>
              </a:rPr>
              <a:t>Ё</a:t>
            </a:r>
            <a:r>
              <a:rPr lang="ru-RU" dirty="0" err="1" smtClean="0"/>
              <a:t>мный</a:t>
            </a:r>
            <a:r>
              <a:rPr lang="ru-RU" dirty="0" smtClean="0"/>
              <a:t> – к </a:t>
            </a:r>
            <a:r>
              <a:rPr lang="ru-RU" dirty="0" err="1" smtClean="0"/>
              <a:t>ч</a:t>
            </a:r>
            <a:r>
              <a:rPr lang="ru-RU" b="1" dirty="0" err="1" smtClean="0">
                <a:solidFill>
                  <a:srgbClr val="FF0000"/>
                </a:solidFill>
              </a:rPr>
              <a:t>Е</a:t>
            </a:r>
            <a:r>
              <a:rPr lang="ru-RU" dirty="0" err="1" smtClean="0"/>
              <a:t>му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Запомните: </a:t>
            </a:r>
            <a:r>
              <a:rPr lang="ru-RU" dirty="0" err="1" smtClean="0">
                <a:solidFill>
                  <a:srgbClr val="FFFF00"/>
                </a:solidFill>
              </a:rPr>
              <a:t>чЁткий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чечЁтка</a:t>
            </a:r>
            <a:endParaRPr lang="ru-RU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Глаголы с корнем </a:t>
            </a:r>
            <a:r>
              <a:rPr lang="ru-RU" b="1" dirty="0" smtClean="0">
                <a:solidFill>
                  <a:srgbClr val="FFFF00"/>
                </a:solidFill>
              </a:rPr>
              <a:t>– ЖЁГ-</a:t>
            </a:r>
          </a:p>
          <a:p>
            <a:pPr marL="0" indent="0">
              <a:buNone/>
            </a:pPr>
            <a:r>
              <a:rPr lang="ru-RU" dirty="0" err="1" smtClean="0"/>
              <a:t>зажЁг</a:t>
            </a:r>
            <a:r>
              <a:rPr lang="ru-RU" dirty="0" smtClean="0"/>
              <a:t> свет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4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-О-   в корне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dirty="0" smtClean="0"/>
              <a:t>Иноязычные слова: </a:t>
            </a:r>
            <a:r>
              <a:rPr lang="ru-RU" sz="3600" dirty="0" err="1" smtClean="0"/>
              <a:t>шОкировать</a:t>
            </a:r>
            <a:r>
              <a:rPr lang="ru-RU" sz="3600" dirty="0" smtClean="0"/>
              <a:t>, </a:t>
            </a:r>
            <a:r>
              <a:rPr lang="ru-RU" sz="3600" dirty="0" err="1" smtClean="0"/>
              <a:t>шОрты</a:t>
            </a:r>
            <a:r>
              <a:rPr lang="ru-RU" sz="3600" dirty="0" smtClean="0"/>
              <a:t>, </a:t>
            </a:r>
            <a:r>
              <a:rPr lang="ru-RU" sz="3600" dirty="0" err="1" smtClean="0"/>
              <a:t>герцОг</a:t>
            </a:r>
            <a:r>
              <a:rPr lang="ru-RU" sz="3600" dirty="0" smtClean="0"/>
              <a:t>, </a:t>
            </a:r>
            <a:r>
              <a:rPr lang="ru-RU" sz="3600" dirty="0" err="1" smtClean="0"/>
              <a:t>шОвинизм</a:t>
            </a:r>
            <a:r>
              <a:rPr lang="ru-RU" sz="3600" dirty="0" smtClean="0"/>
              <a:t>, </a:t>
            </a:r>
            <a:r>
              <a:rPr lang="ru-RU" sz="3600" dirty="0" err="1" smtClean="0"/>
              <a:t>ранчО</a:t>
            </a:r>
            <a:r>
              <a:rPr lang="ru-RU" sz="3600" dirty="0" smtClean="0"/>
              <a:t>, </a:t>
            </a:r>
            <a:r>
              <a:rPr lang="ru-RU" sz="3600" dirty="0" err="1" smtClean="0"/>
              <a:t>жОкей</a:t>
            </a:r>
            <a:r>
              <a:rPr lang="ru-RU" sz="3600" dirty="0" smtClean="0"/>
              <a:t>, </a:t>
            </a:r>
            <a:r>
              <a:rPr lang="ru-RU" sz="3600" dirty="0" err="1" smtClean="0"/>
              <a:t>капюшОн</a:t>
            </a:r>
            <a:endParaRPr lang="ru-RU" sz="3600" dirty="0" smtClean="0"/>
          </a:p>
          <a:p>
            <a:r>
              <a:rPr lang="ru-RU" sz="3600" dirty="0" smtClean="0"/>
              <a:t>Русские слова: </a:t>
            </a:r>
            <a:r>
              <a:rPr lang="ru-RU" sz="3600" dirty="0" err="1" smtClean="0"/>
              <a:t>крыжОвник</a:t>
            </a:r>
            <a:r>
              <a:rPr lang="ru-RU" sz="3600" dirty="0" smtClean="0"/>
              <a:t>, </a:t>
            </a:r>
            <a:r>
              <a:rPr lang="ru-RU" sz="3600" dirty="0" err="1" smtClean="0"/>
              <a:t>прожОрливый</a:t>
            </a:r>
            <a:r>
              <a:rPr lang="ru-RU" sz="3600" dirty="0" smtClean="0"/>
              <a:t>, </a:t>
            </a:r>
            <a:r>
              <a:rPr lang="ru-RU" sz="3600" dirty="0" err="1" smtClean="0"/>
              <a:t>трещОтка</a:t>
            </a:r>
            <a:r>
              <a:rPr lang="ru-RU" sz="3600" dirty="0" smtClean="0"/>
              <a:t>, </a:t>
            </a:r>
            <a:r>
              <a:rPr lang="ru-RU" sz="3600" dirty="0" err="1" smtClean="0"/>
              <a:t>трущОба</a:t>
            </a:r>
            <a:r>
              <a:rPr lang="ru-RU" sz="3600" dirty="0" smtClean="0"/>
              <a:t>, </a:t>
            </a:r>
            <a:r>
              <a:rPr lang="ru-RU" sz="3600" dirty="0" err="1" smtClean="0"/>
              <a:t>чащОба</a:t>
            </a:r>
            <a:r>
              <a:rPr lang="ru-RU" sz="3600" dirty="0" smtClean="0"/>
              <a:t>, </a:t>
            </a:r>
            <a:r>
              <a:rPr lang="ru-RU" sz="3600" dirty="0" err="1" smtClean="0"/>
              <a:t>чОпорный</a:t>
            </a:r>
            <a:r>
              <a:rPr lang="ru-RU" sz="3600" dirty="0" smtClean="0"/>
              <a:t>, </a:t>
            </a:r>
            <a:r>
              <a:rPr lang="ru-RU" sz="3600" dirty="0" err="1" smtClean="0"/>
              <a:t>чОкнутый</a:t>
            </a:r>
            <a:r>
              <a:rPr lang="ru-RU" sz="3600" dirty="0" smtClean="0"/>
              <a:t>, </a:t>
            </a:r>
            <a:r>
              <a:rPr lang="ru-RU" sz="3600" dirty="0" err="1" smtClean="0"/>
              <a:t>шОв</a:t>
            </a:r>
            <a:r>
              <a:rPr lang="ru-RU" sz="3600" dirty="0" smtClean="0"/>
              <a:t>, </a:t>
            </a:r>
            <a:r>
              <a:rPr lang="ru-RU" sz="3600" dirty="0" err="1" smtClean="0"/>
              <a:t>шОрох</a:t>
            </a:r>
            <a:r>
              <a:rPr lang="ru-RU" sz="3600" dirty="0" smtClean="0"/>
              <a:t>, </a:t>
            </a:r>
            <a:r>
              <a:rPr lang="ru-RU" sz="3600" dirty="0" err="1" smtClean="0"/>
              <a:t>шОры</a:t>
            </a:r>
            <a:endParaRPr lang="ru-RU" sz="3600" dirty="0" smtClean="0"/>
          </a:p>
          <a:p>
            <a:r>
              <a:rPr lang="ru-RU" sz="3600" dirty="0" smtClean="0">
                <a:solidFill>
                  <a:srgbClr val="FFFF00"/>
                </a:solidFill>
              </a:rPr>
              <a:t>Существительные с корнем – ЖОГ- : сильный </a:t>
            </a:r>
            <a:r>
              <a:rPr lang="ru-RU" sz="3600" dirty="0" err="1" smtClean="0">
                <a:solidFill>
                  <a:srgbClr val="FFFF00"/>
                </a:solidFill>
              </a:rPr>
              <a:t>ожОг</a:t>
            </a:r>
            <a:endParaRPr lang="ru-R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- Ё -  в суффиксах и окончаниях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Глагол + отглагольные образования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напряжЁт</a:t>
            </a:r>
            <a:r>
              <a:rPr lang="ru-RU" dirty="0" smtClean="0"/>
              <a:t> – </a:t>
            </a:r>
            <a:r>
              <a:rPr lang="ru-RU" dirty="0" err="1" smtClean="0"/>
              <a:t>напряжЁнный</a:t>
            </a:r>
            <a:r>
              <a:rPr lang="ru-RU" dirty="0" smtClean="0"/>
              <a:t> – </a:t>
            </a:r>
            <a:r>
              <a:rPr lang="ru-RU" dirty="0" err="1" smtClean="0"/>
              <a:t>напряжЁн</a:t>
            </a:r>
            <a:r>
              <a:rPr lang="ru-RU" dirty="0" smtClean="0"/>
              <a:t> – </a:t>
            </a:r>
            <a:r>
              <a:rPr lang="ru-RU" dirty="0" err="1" smtClean="0"/>
              <a:t>напряжЁнка</a:t>
            </a:r>
            <a:r>
              <a:rPr lang="ru-RU" dirty="0" smtClean="0"/>
              <a:t> (напряжение)</a:t>
            </a:r>
          </a:p>
          <a:p>
            <a:pPr marL="0" indent="0">
              <a:buNone/>
            </a:pPr>
            <a:r>
              <a:rPr lang="ru-RU" dirty="0" err="1" smtClean="0"/>
              <a:t>упрощЁнный</a:t>
            </a:r>
            <a:r>
              <a:rPr lang="ru-RU" dirty="0" smtClean="0"/>
              <a:t> – </a:t>
            </a:r>
            <a:r>
              <a:rPr lang="ru-RU" dirty="0" err="1" smtClean="0"/>
              <a:t>упрощЁнка</a:t>
            </a:r>
            <a:r>
              <a:rPr lang="ru-RU" dirty="0" smtClean="0"/>
              <a:t> (упрощение)</a:t>
            </a:r>
          </a:p>
          <a:p>
            <a:pPr marL="0" indent="0">
              <a:buNone/>
            </a:pPr>
            <a:r>
              <a:rPr lang="ru-RU" dirty="0" err="1" smtClean="0"/>
              <a:t>корчЁвка</a:t>
            </a:r>
            <a:r>
              <a:rPr lang="ru-RU" dirty="0" smtClean="0"/>
              <a:t> – </a:t>
            </a:r>
            <a:r>
              <a:rPr lang="ru-RU" dirty="0" err="1" smtClean="0"/>
              <a:t>выкорчЁвывать</a:t>
            </a:r>
            <a:r>
              <a:rPr lang="ru-RU" dirty="0" smtClean="0"/>
              <a:t> (корчевать)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Суффикс – ЁР: </a:t>
            </a:r>
            <a:r>
              <a:rPr lang="ru-RU" dirty="0" err="1" smtClean="0"/>
              <a:t>дирижЁр</a:t>
            </a:r>
            <a:r>
              <a:rPr lang="ru-RU" dirty="0" smtClean="0"/>
              <a:t>, </a:t>
            </a:r>
            <a:r>
              <a:rPr lang="ru-RU" dirty="0" err="1" smtClean="0"/>
              <a:t>стажЁр</a:t>
            </a:r>
            <a:r>
              <a:rPr lang="ru-RU" dirty="0" smtClean="0"/>
              <a:t>, </a:t>
            </a:r>
            <a:r>
              <a:rPr lang="ru-RU" dirty="0" err="1" smtClean="0"/>
              <a:t>тренажЁр</a:t>
            </a:r>
            <a:r>
              <a:rPr lang="ru-RU" dirty="0" smtClean="0"/>
              <a:t>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- О – в суффиксах и окончаниях</a:t>
            </a:r>
            <a:br>
              <a:rPr lang="ru-RU" dirty="0" smtClean="0"/>
            </a:br>
            <a:r>
              <a:rPr lang="ru-RU" dirty="0" smtClean="0"/>
              <a:t>под ударением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Существительные:</a:t>
            </a:r>
          </a:p>
          <a:p>
            <a:pPr marL="0" indent="0">
              <a:buNone/>
            </a:pPr>
            <a:r>
              <a:rPr lang="ru-RU" dirty="0" smtClean="0"/>
              <a:t>Работать с </a:t>
            </a:r>
            <a:r>
              <a:rPr lang="ru-RU" dirty="0" err="1" smtClean="0"/>
              <a:t>душОй</a:t>
            </a:r>
            <a:r>
              <a:rPr lang="ru-RU" dirty="0" smtClean="0"/>
              <a:t>, увитый </a:t>
            </a:r>
            <a:r>
              <a:rPr lang="ru-RU" dirty="0" err="1" smtClean="0"/>
              <a:t>плющОм</a:t>
            </a: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ru-RU" dirty="0" smtClean="0"/>
              <a:t>Белый </a:t>
            </a:r>
            <a:r>
              <a:rPr lang="ru-RU" dirty="0" err="1" smtClean="0"/>
              <a:t>снежОк</a:t>
            </a:r>
            <a:r>
              <a:rPr lang="ru-RU" dirty="0" smtClean="0"/>
              <a:t>, острый </a:t>
            </a:r>
            <a:r>
              <a:rPr lang="ru-RU" dirty="0" err="1" smtClean="0"/>
              <a:t>крючОк</a:t>
            </a: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ru-RU" dirty="0" err="1" smtClean="0"/>
              <a:t>ВолчОнок</a:t>
            </a:r>
            <a:r>
              <a:rPr lang="ru-RU" dirty="0" smtClean="0"/>
              <a:t>, </a:t>
            </a:r>
            <a:r>
              <a:rPr lang="ru-RU" dirty="0" err="1" smtClean="0"/>
              <a:t>медвежОнок</a:t>
            </a:r>
            <a:r>
              <a:rPr lang="ru-RU" dirty="0" smtClean="0"/>
              <a:t>, </a:t>
            </a:r>
            <a:r>
              <a:rPr lang="ru-RU" dirty="0" err="1" smtClean="0"/>
              <a:t>галчОнок</a:t>
            </a:r>
            <a:r>
              <a:rPr lang="ru-RU" dirty="0" smtClean="0"/>
              <a:t>…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ДевчОнка</a:t>
            </a:r>
            <a:r>
              <a:rPr lang="ru-RU" dirty="0" smtClean="0"/>
              <a:t>, </a:t>
            </a:r>
            <a:r>
              <a:rPr lang="ru-RU" dirty="0" err="1" smtClean="0"/>
              <a:t>речОнка</a:t>
            </a:r>
            <a:r>
              <a:rPr lang="ru-RU" dirty="0" smtClean="0"/>
              <a:t>, </a:t>
            </a:r>
            <a:r>
              <a:rPr lang="ru-RU" dirty="0" err="1" smtClean="0"/>
              <a:t>книжОнка</a:t>
            </a: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ru-RU" dirty="0" err="1" smtClean="0"/>
              <a:t>НожОвка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Много </a:t>
            </a:r>
            <a:r>
              <a:rPr lang="ru-RU" dirty="0" err="1" smtClean="0"/>
              <a:t>княжОн</a:t>
            </a:r>
            <a:r>
              <a:rPr lang="ru-RU" dirty="0" smtClean="0"/>
              <a:t> (княжна)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5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- О – в суффиксах и окончаниях</a:t>
            </a:r>
            <a:br>
              <a:rPr lang="ru-RU" dirty="0" smtClean="0"/>
            </a:br>
            <a:r>
              <a:rPr lang="ru-RU" dirty="0" smtClean="0"/>
              <a:t>под ударением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Прилагательные:</a:t>
            </a:r>
          </a:p>
          <a:p>
            <a:pPr marL="0" indent="0">
              <a:buNone/>
            </a:pPr>
            <a:r>
              <a:rPr lang="ru-RU" sz="3600" dirty="0" smtClean="0"/>
              <a:t>У </a:t>
            </a:r>
            <a:r>
              <a:rPr lang="ru-RU" sz="3600" dirty="0" err="1" smtClean="0"/>
              <a:t>большОго</a:t>
            </a:r>
            <a:r>
              <a:rPr lang="ru-RU" sz="3600" dirty="0" smtClean="0"/>
              <a:t> дома – хочется чего-то </a:t>
            </a:r>
            <a:r>
              <a:rPr lang="ru-RU" sz="3600" dirty="0" err="1" smtClean="0"/>
              <a:t>большЕго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err="1" smtClean="0"/>
              <a:t>ХолщОвый</a:t>
            </a:r>
            <a:r>
              <a:rPr lang="ru-RU" sz="3600" dirty="0" smtClean="0"/>
              <a:t> мешок, в </a:t>
            </a:r>
            <a:r>
              <a:rPr lang="ru-RU" sz="3600" dirty="0" err="1" smtClean="0"/>
              <a:t>ежОвых</a:t>
            </a:r>
            <a:r>
              <a:rPr lang="ru-RU" sz="3600" dirty="0" smtClean="0"/>
              <a:t> рукавицах…</a:t>
            </a:r>
          </a:p>
          <a:p>
            <a:pPr marL="0" indent="0">
              <a:buNone/>
            </a:pPr>
            <a:r>
              <a:rPr lang="ru-RU" sz="3600" dirty="0" smtClean="0"/>
              <a:t>Он </a:t>
            </a:r>
            <a:r>
              <a:rPr lang="ru-RU" sz="3600" dirty="0" err="1" smtClean="0"/>
              <a:t>смешОн</a:t>
            </a:r>
            <a:r>
              <a:rPr lang="ru-RU" sz="3600" dirty="0" smtClean="0"/>
              <a:t> (смешна)</a:t>
            </a:r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8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- О – в </a:t>
            </a:r>
            <a:r>
              <a:rPr lang="ru-RU" dirty="0" smtClean="0"/>
              <a:t>суффиксах  </a:t>
            </a:r>
            <a:r>
              <a:rPr lang="ru-RU" dirty="0" smtClean="0"/>
              <a:t>под ударением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Наречия:</a:t>
            </a:r>
          </a:p>
          <a:p>
            <a:pPr marL="0" indent="0">
              <a:buNone/>
            </a:pPr>
            <a:r>
              <a:rPr lang="ru-RU" sz="3600" dirty="0" smtClean="0"/>
              <a:t>На улице </a:t>
            </a:r>
            <a:r>
              <a:rPr lang="ru-RU" sz="3600" dirty="0" err="1" smtClean="0"/>
              <a:t>свежО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Рассуждать слишком </a:t>
            </a:r>
            <a:r>
              <a:rPr lang="ru-RU" sz="3600" dirty="0" err="1" smtClean="0"/>
              <a:t>общО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Рукам </a:t>
            </a:r>
            <a:r>
              <a:rPr lang="ru-RU" sz="3600" dirty="0" err="1" smtClean="0"/>
              <a:t>горячО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Исключение: </a:t>
            </a:r>
            <a:r>
              <a:rPr lang="ru-RU" sz="3600" dirty="0" err="1" smtClean="0"/>
              <a:t>ещЁ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17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Гласные после Ц в суффиксах и окончаниях под ударением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Только  - О- !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Ё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после Ц никогда не пишется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Салат из </a:t>
            </a:r>
            <a:r>
              <a:rPr lang="ru-RU" dirty="0" err="1" smtClean="0"/>
              <a:t>огурц</a:t>
            </a:r>
            <a:r>
              <a:rPr lang="ru-RU" b="1" dirty="0" err="1" smtClean="0">
                <a:solidFill>
                  <a:srgbClr val="FF0000"/>
                </a:solidFill>
              </a:rPr>
              <a:t>О</a:t>
            </a:r>
            <a:r>
              <a:rPr lang="ru-RU" dirty="0" err="1" smtClean="0"/>
              <a:t>в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Удачная </a:t>
            </a:r>
            <a:r>
              <a:rPr lang="ru-RU" dirty="0" err="1" smtClean="0"/>
              <a:t>конц</a:t>
            </a:r>
            <a:r>
              <a:rPr lang="ru-RU" b="1" dirty="0" err="1" smtClean="0">
                <a:solidFill>
                  <a:srgbClr val="FF0000"/>
                </a:solidFill>
              </a:rPr>
              <a:t>О</a:t>
            </a:r>
            <a:r>
              <a:rPr lang="ru-RU" dirty="0" err="1" smtClean="0"/>
              <a:t>вка</a:t>
            </a:r>
            <a:endParaRPr lang="ru-RU" dirty="0" smtClean="0"/>
          </a:p>
          <a:p>
            <a:pPr marL="0" indent="0">
              <a:buNone/>
            </a:pPr>
            <a:r>
              <a:rPr lang="ru-RU" dirty="0" err="1"/>
              <a:t>О</a:t>
            </a:r>
            <a:r>
              <a:rPr lang="ru-RU" dirty="0" err="1" smtClean="0"/>
              <a:t>кольц</a:t>
            </a:r>
            <a:r>
              <a:rPr lang="ru-RU" b="1" dirty="0" err="1" smtClean="0">
                <a:solidFill>
                  <a:srgbClr val="FF0000"/>
                </a:solidFill>
              </a:rPr>
              <a:t>О</a:t>
            </a:r>
            <a:r>
              <a:rPr lang="ru-RU" dirty="0" err="1" smtClean="0"/>
              <a:t>ванные</a:t>
            </a:r>
            <a:r>
              <a:rPr lang="ru-RU" dirty="0" smtClean="0"/>
              <a:t> птицы</a:t>
            </a:r>
          </a:p>
          <a:p>
            <a:pPr marL="0" indent="0">
              <a:buNone/>
            </a:pPr>
            <a:r>
              <a:rPr lang="ru-RU" dirty="0" smtClean="0"/>
              <a:t>Известный </a:t>
            </a:r>
            <a:r>
              <a:rPr lang="ru-RU" dirty="0" err="1" smtClean="0"/>
              <a:t>танц</a:t>
            </a:r>
            <a:r>
              <a:rPr lang="ru-RU" b="1" dirty="0" err="1" smtClean="0">
                <a:solidFill>
                  <a:srgbClr val="FF0000"/>
                </a:solidFill>
              </a:rPr>
              <a:t>О</a:t>
            </a:r>
            <a:r>
              <a:rPr lang="ru-RU" dirty="0" err="1" smtClean="0"/>
              <a:t>р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ГЛАСНЫЕ  Ы/И   ПОСЛЕ Ц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050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325</Words>
  <Application>Microsoft Office PowerPoint</Application>
  <PresentationFormat>Экран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Гласные после шипящих и Ц</vt:lpstr>
      <vt:lpstr>-Ё-  в корне слова</vt:lpstr>
      <vt:lpstr>-О-   в корне слова</vt:lpstr>
      <vt:lpstr>- Ё -  в суффиксах и окончаниях</vt:lpstr>
      <vt:lpstr>- О – в суффиксах и окончаниях под ударением</vt:lpstr>
      <vt:lpstr>- О – в суффиксах и окончаниях под ударением</vt:lpstr>
      <vt:lpstr>- О – в суффиксах  под ударением</vt:lpstr>
      <vt:lpstr>Гласные после Ц в суффиксах и окончаниях под ударением</vt:lpstr>
      <vt:lpstr>ГЛАСНЫЕ  Ы/И   ПОСЛЕ Ц</vt:lpstr>
      <vt:lpstr>Ы – И после Ц в корне</vt:lpstr>
      <vt:lpstr>Слова на  - ЦИЯ</vt:lpstr>
      <vt:lpstr>-Ы-   после  Ц  в суффиксах и окончаниях</vt:lpstr>
      <vt:lpstr>Написание фамилий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О/Ё после шипящих и Ц</dc:title>
  <dc:creator>Роза</dc:creator>
  <cp:lastModifiedBy>Роза</cp:lastModifiedBy>
  <cp:revision>8</cp:revision>
  <dcterms:created xsi:type="dcterms:W3CDTF">2017-11-24T08:28:30Z</dcterms:created>
  <dcterms:modified xsi:type="dcterms:W3CDTF">2018-03-03T16:34:01Z</dcterms:modified>
</cp:coreProperties>
</file>