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97" r:id="rId5"/>
    <p:sldId id="287" r:id="rId6"/>
    <p:sldId id="276" r:id="rId7"/>
    <p:sldId id="290" r:id="rId8"/>
    <p:sldId id="288" r:id="rId9"/>
    <p:sldId id="289" r:id="rId10"/>
    <p:sldId id="291" r:id="rId11"/>
    <p:sldId id="292" r:id="rId12"/>
    <p:sldId id="298" r:id="rId13"/>
    <p:sldId id="296" r:id="rId14"/>
    <p:sldId id="29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1" autoAdjust="0"/>
    <p:restoredTop sz="86463"/>
  </p:normalViewPr>
  <p:slideViewPr>
    <p:cSldViewPr showGuides="1">
      <p:cViewPr>
        <p:scale>
          <a:sx n="95" d="100"/>
          <a:sy n="95" d="100"/>
        </p:scale>
        <p:origin x="912" y="70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05.12.2018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05.12.2018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05.12.2018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05.12.2018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Программное приложение по рассылке расписания занятий студентам по SMS на языке С#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Морозова М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 algn="ctr"/>
            <a:r>
              <a:rPr lang="ru-RU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ИНФОРМАТИКИ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ПРОГРАММИРОВАНИЯ</a:t>
            </a: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</a:t>
            </a:r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/>
              <a:t>Достоинства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библиотек </a:t>
            </a:r>
            <a:r>
              <a:rPr lang="en-US" sz="2800" dirty="0"/>
              <a:t>OpenCV </a:t>
            </a:r>
            <a:r>
              <a:rPr lang="ru-RU" sz="2800" dirty="0"/>
              <a:t>и </a:t>
            </a:r>
            <a:r>
              <a:rPr lang="en-US" sz="2800" dirty="0"/>
              <a:t>Tesseract OCR </a:t>
            </a:r>
            <a:r>
              <a:rPr lang="ru-RU" sz="2800" dirty="0"/>
              <a:t>на </a:t>
            </a:r>
            <a:r>
              <a:rPr lang="en-US" sz="2800" dirty="0"/>
              <a:t>backend-</a:t>
            </a:r>
            <a:r>
              <a:rPr lang="ru-RU" sz="2800" dirty="0"/>
              <a:t>сервере для обработки и распознавания текста изменений расписания</a:t>
            </a:r>
            <a:r>
              <a:rPr lang="en-US" sz="2800" dirty="0"/>
              <a:t>.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архитектуры клиент-серверного взаимодействия в виде REST API с помощью </a:t>
            </a:r>
            <a:r>
              <a:rPr lang="ru-RU" sz="2800" dirty="0" err="1"/>
              <a:t>фреймворка</a:t>
            </a:r>
            <a:r>
              <a:rPr lang="ru-RU" sz="2800" dirty="0"/>
              <a:t> </a:t>
            </a:r>
            <a:r>
              <a:rPr lang="ru-RU" sz="2800" dirty="0" err="1"/>
              <a:t>Flask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сразу двух СУБД в виде </a:t>
            </a:r>
            <a:r>
              <a:rPr lang="ru-RU" sz="2800" dirty="0" err="1"/>
              <a:t>SQLite</a:t>
            </a:r>
            <a:r>
              <a:rPr lang="ru-RU" sz="2800" dirty="0"/>
              <a:t> на клиенте и </a:t>
            </a:r>
            <a:r>
              <a:rPr lang="ru-RU" sz="2800" dirty="0" err="1"/>
              <a:t>MySQL</a:t>
            </a:r>
            <a:r>
              <a:rPr lang="ru-RU" sz="2800" dirty="0"/>
              <a:t> на сервере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асинхронных функций типа </a:t>
            </a:r>
            <a:r>
              <a:rPr lang="ru-RU" sz="2800" dirty="0" err="1"/>
              <a:t>async-await</a:t>
            </a:r>
            <a:r>
              <a:rPr lang="ru-RU" sz="2800" dirty="0"/>
              <a:t> и таймеров в для распараллеливания действий в программе</a:t>
            </a: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/>
              <a:t>Технологии </a:t>
            </a:r>
            <a:r>
              <a:rPr lang="en-US" sz="4000" dirty="0"/>
              <a:t>OpenCV </a:t>
            </a:r>
            <a:r>
              <a:rPr lang="ru-RU" sz="4000" dirty="0"/>
              <a:t>и </a:t>
            </a:r>
            <a:r>
              <a:rPr lang="en-US" sz="4000" dirty="0"/>
              <a:t>Tesseract OCR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8587A3-B8E7-1F42-913A-0FD41D04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080632"/>
            <a:ext cx="10270877" cy="5777368"/>
          </a:xfrm>
          <a:prstGeom prst="rect">
            <a:avLst/>
          </a:prstGeom>
        </p:spPr>
      </p:pic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500" dirty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/>
              <a:t>:</a:t>
            </a:r>
            <a:endParaRPr lang="ru-RU" sz="2500" dirty="0"/>
          </a:p>
          <a:p>
            <a:pPr marL="388620" indent="-342900"/>
            <a:r>
              <a:rPr lang="ru-RU" sz="2500" dirty="0"/>
              <a:t>ЯП </a:t>
            </a:r>
            <a:r>
              <a:rPr lang="en-US" sz="2500" dirty="0"/>
              <a:t>C++/CLI</a:t>
            </a:r>
            <a:endParaRPr lang="ru-RU" sz="2500" dirty="0"/>
          </a:p>
          <a:p>
            <a:pPr marL="388620" indent="-342900"/>
            <a:r>
              <a:rPr lang="ru-RU" sz="2500" dirty="0"/>
              <a:t>СУБД </a:t>
            </a:r>
            <a:r>
              <a:rPr lang="en-US" sz="2500" dirty="0"/>
              <a:t>SQLite3</a:t>
            </a:r>
            <a:endParaRPr lang="ru-RU" sz="2500" dirty="0"/>
          </a:p>
          <a:p>
            <a:pPr marL="388620" indent="-342900"/>
            <a:r>
              <a:rPr lang="ru-RU" sz="2500" dirty="0"/>
              <a:t>ООП</a:t>
            </a:r>
          </a:p>
          <a:p>
            <a:pPr marL="45720" indent="0">
              <a:buNone/>
            </a:pPr>
            <a:r>
              <a:rPr lang="ru-RU" sz="2500" dirty="0"/>
              <a:t>Цели и задачи, поставленные при выполнении курсового проекта, выполнены с соблюдением всех предъявленных требований</a:t>
            </a:r>
            <a:r>
              <a:rPr lang="en-US" sz="2500" dirty="0"/>
              <a:t> </a:t>
            </a:r>
            <a:r>
              <a:rPr lang="ru-RU" sz="2500" dirty="0"/>
              <a:t>в установленные сроки</a:t>
            </a:r>
            <a:r>
              <a:rPr lang="en-US" sz="2500" dirty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</a:t>
            </a:r>
            <a:r>
              <a:rPr lang="ru-RU" sz="7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 внимание</a:t>
            </a:r>
            <a:endParaRPr lang="ru-RU" sz="7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Входные и выходные данные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Информационная модель 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задачи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Интерфейс программы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получение данных об абитуриентах колледжа для последующего их преобразования и вывода отчетов на экран или текстовый процессор </a:t>
            </a:r>
            <a:r>
              <a:rPr lang="en-US" sz="2500" dirty="0">
                <a:latin typeface="Helvetica"/>
                <a:cs typeface="Helvetica"/>
              </a:rPr>
              <a:t>Microsoft Office Word</a:t>
            </a: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Информатизация 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информацию об абитуриентах колледжа. На основании полученных данных ведется формирование рейтинга абитуриентов с определенной выборкой по направлению (ПКС/ИБАС) или по типу аттестата (оригинал/копия)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Редактирование базы данных — удаление, обновление, добавление данных абитуриентов.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Формирование 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endParaRPr lang="ru-RU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Входные и выходные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8640960" cy="1526804"/>
          </a:xfrm>
        </p:spPr>
        <p:txBody>
          <a:bodyPr>
            <a:noAutofit/>
          </a:bodyPr>
          <a:lstStyle/>
          <a:p>
            <a:pPr marL="331470" indent="-285750"/>
            <a:r>
              <a:rPr lang="ru-RU" sz="2100" dirty="0"/>
              <a:t>Входные данные — </a:t>
            </a:r>
            <a:r>
              <a:rPr lang="ru-RU" sz="2100" dirty="0" err="1"/>
              <a:t>cодержание</a:t>
            </a:r>
            <a:r>
              <a:rPr lang="ru-RU" sz="2100" dirty="0"/>
              <a:t> элементов </a:t>
            </a:r>
            <a:r>
              <a:rPr lang="en-US" sz="2100" dirty="0"/>
              <a:t>Windows</a:t>
            </a:r>
            <a:r>
              <a:rPr lang="ru-RU" sz="2100" dirty="0"/>
              <a:t> </a:t>
            </a:r>
            <a:r>
              <a:rPr lang="en-US" sz="2100" dirty="0"/>
              <a:t>Forms</a:t>
            </a:r>
            <a:r>
              <a:rPr lang="ru-RU" sz="2100" dirty="0"/>
              <a:t>, как: </a:t>
            </a:r>
            <a:r>
              <a:rPr lang="en-US" sz="2100" dirty="0" err="1"/>
              <a:t>TextBox</a:t>
            </a:r>
            <a:r>
              <a:rPr lang="ru-RU" sz="2100" dirty="0"/>
              <a:t>, </a:t>
            </a:r>
            <a:r>
              <a:rPr lang="en-US" sz="2100" dirty="0" err="1"/>
              <a:t>Combobox</a:t>
            </a:r>
            <a:r>
              <a:rPr lang="ru-RU" sz="2100" dirty="0"/>
              <a:t> и </a:t>
            </a:r>
            <a:r>
              <a:rPr lang="ru-RU" sz="2100" dirty="0" err="1"/>
              <a:t>RadioButton</a:t>
            </a:r>
            <a:r>
              <a:rPr lang="ru-RU" sz="2100" dirty="0"/>
              <a:t>. </a:t>
            </a:r>
          </a:p>
          <a:p>
            <a:pPr marL="331470" indent="-285750"/>
            <a:r>
              <a:rPr lang="ru-RU" sz="2100" dirty="0"/>
              <a:t>Выходные данные — база данных </a:t>
            </a:r>
            <a:r>
              <a:rPr lang="en-US" sz="2100" dirty="0"/>
              <a:t>SQLite</a:t>
            </a:r>
            <a:r>
              <a:rPr lang="ru-RU" sz="2100" dirty="0"/>
              <a:t>3, документы Microsoft </a:t>
            </a:r>
            <a:r>
              <a:rPr lang="en-US" sz="2100" dirty="0"/>
              <a:t>Word</a:t>
            </a:r>
            <a:r>
              <a:rPr lang="ru-RU" sz="2100" dirty="0"/>
              <a:t>, а также содержание элементов </a:t>
            </a:r>
            <a:r>
              <a:rPr lang="en-US" sz="2100" dirty="0" err="1"/>
              <a:t>WindowsForms</a:t>
            </a:r>
            <a:r>
              <a:rPr lang="ru-RU" sz="2100" dirty="0"/>
              <a:t> </a:t>
            </a:r>
            <a:r>
              <a:rPr lang="ru-RU" sz="2100" dirty="0" err="1"/>
              <a:t>GridTable</a:t>
            </a:r>
            <a:r>
              <a:rPr lang="ru-RU" sz="2100" dirty="0"/>
              <a:t>.</a:t>
            </a:r>
            <a:endParaRPr lang="ru-RU" sz="2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3240949"/>
            <a:ext cx="4931852" cy="3280463"/>
          </a:xfrm>
          <a:prstGeom prst="rect">
            <a:avLst/>
          </a:prstGeom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модель программы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132038"/>
            <a:ext cx="5222657" cy="5108846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задачи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132038"/>
            <a:ext cx="7272808" cy="4873601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программы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132038"/>
            <a:ext cx="8918634" cy="4817242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Интерфейс программы</a:t>
            </a:r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344</Words>
  <Application>Microsoft Macintosh PowerPoint</Application>
  <PresentationFormat>Произвольный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Century Schoolbook</vt:lpstr>
      <vt:lpstr>Franklin Gothic Medium</vt:lpstr>
      <vt:lpstr>Helvetica</vt:lpstr>
      <vt:lpstr>Wingdings 2</vt:lpstr>
      <vt:lpstr>Вид</vt:lpstr>
      <vt:lpstr>Программное приложение по рассылке расписания занятий студентам по SMS на языке С#</vt:lpstr>
      <vt:lpstr>Содержание</vt:lpstr>
      <vt:lpstr>Цели курсового проекта</vt:lpstr>
      <vt:lpstr>Задачи курсового проекта</vt:lpstr>
      <vt:lpstr>Входные и выходные данные</vt:lpstr>
      <vt:lpstr>Информационная модель программы </vt:lpstr>
      <vt:lpstr>Логическая модель задачи</vt:lpstr>
      <vt:lpstr>Логическая модель программы</vt:lpstr>
      <vt:lpstr>Интерфейс программы</vt:lpstr>
      <vt:lpstr>Достоинства проекта</vt:lpstr>
      <vt:lpstr>Технологии OpenCV и Tesseract OCR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2018-12-05T19:09:09Z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