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97" r:id="rId5"/>
    <p:sldId id="287" r:id="rId6"/>
    <p:sldId id="276" r:id="rId7"/>
    <p:sldId id="290" r:id="rId8"/>
    <p:sldId id="288" r:id="rId9"/>
    <p:sldId id="289" r:id="rId10"/>
    <p:sldId id="291" r:id="rId11"/>
    <p:sldId id="292" r:id="rId12"/>
    <p:sldId id="296" r:id="rId13"/>
    <p:sldId id="29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1" autoAdjust="0"/>
    <p:restoredTop sz="94660"/>
  </p:normalViewPr>
  <p:slideViewPr>
    <p:cSldViewPr showGuides="1">
      <p:cViewPr>
        <p:scale>
          <a:sx n="73" d="100"/>
          <a:sy n="73" d="100"/>
        </p:scale>
        <p:origin x="1456" y="112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02.01.2018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02.01.2018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02.01.2018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02.01.2018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02.01.2018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Автоматизированная информационная система на языке </a:t>
            </a:r>
            <a:r>
              <a:rPr lang="en-US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C++ </a:t>
            </a:r>
            <a:r>
              <a:rPr lang="ru-RU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«Абитуриент Колледжа»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Володин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ru-RU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высшего образования </a:t>
            </a:r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«Финансовый университет при Правительстве Российской Федерации»</a:t>
            </a:r>
          </a:p>
          <a:p>
            <a:pPr algn="ctr"/>
            <a:r>
              <a:rPr lang="ru-RU" sz="2000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  <a:endParaRPr lang="ru-RU" sz="2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  <a:endParaRPr lang="ru-RU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</a:t>
            </a:r>
            <a:r>
              <a:rPr lang="en-US" sz="2800" dirty="0"/>
              <a:t>C</a:t>
            </a:r>
            <a:r>
              <a:rPr lang="ru-RU" sz="2800" dirty="0"/>
              <a:t>++/</a:t>
            </a:r>
            <a:r>
              <a:rPr lang="en-US" sz="2800" dirty="0"/>
              <a:t>CLI</a:t>
            </a:r>
            <a:r>
              <a:rPr lang="ru-RU" sz="2800" dirty="0"/>
              <a:t> </a:t>
            </a:r>
            <a:r>
              <a:rPr lang="ru-RU" sz="2800" dirty="0" err="1"/>
              <a:t>c</a:t>
            </a:r>
            <a:r>
              <a:rPr lang="ru-RU" sz="2800" dirty="0"/>
              <a:t> </a:t>
            </a:r>
            <a:r>
              <a:rPr lang="en-US" sz="2800" dirty="0"/>
              <a:t>Windows Forms </a:t>
            </a:r>
            <a:r>
              <a:rPr lang="ru-RU" sz="2800" dirty="0"/>
              <a:t>стало возможным реализовать интуитивно понятный интерфейс для взаимодействия с пользователем</a:t>
            </a:r>
            <a:r>
              <a:rPr lang="en-US" sz="2800" dirty="0"/>
              <a:t>. </a:t>
            </a:r>
            <a:r>
              <a:rPr lang="ru-RU" sz="2800" dirty="0"/>
              <a:t>Для использования программы пользователю необходимы лишь основы работы с компьютером.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Динамическое формирование отчетов в </a:t>
            </a:r>
            <a:r>
              <a:rPr lang="en-US" sz="2800" dirty="0"/>
              <a:t>Microsoft Office Word</a:t>
            </a:r>
            <a:r>
              <a:rPr lang="ru-RU" sz="2800" dirty="0"/>
              <a:t>: пользователю предоставляется возможность выбора пунктов для вывода.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компактной встраиваемой реляционной база данных </a:t>
            </a:r>
            <a:r>
              <a:rPr lang="en-US" sz="2800" dirty="0"/>
              <a:t>SQLite</a:t>
            </a:r>
            <a:r>
              <a:rPr lang="ru-RU" sz="2800" dirty="0"/>
              <a:t>3, которая идеально подходит для </a:t>
            </a:r>
            <a:r>
              <a:rPr lang="ru-RU" sz="2800" dirty="0" err="1"/>
              <a:t>портируемых</a:t>
            </a:r>
            <a:r>
              <a:rPr lang="ru-RU" sz="2800" dirty="0"/>
              <a:t> и не предназначенных для масштабирования приложений.</a:t>
            </a:r>
          </a:p>
          <a:p>
            <a:endParaRPr lang="ru-RU" sz="2800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 smtClean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 smtClean="0"/>
              <a:t>:</a:t>
            </a:r>
            <a:endParaRPr lang="ru-RU" sz="2500" dirty="0" smtClean="0"/>
          </a:p>
          <a:p>
            <a:pPr marL="388620" indent="-342900"/>
            <a:r>
              <a:rPr lang="ru-RU" sz="2500" dirty="0" smtClean="0"/>
              <a:t>ЯП </a:t>
            </a:r>
            <a:r>
              <a:rPr lang="en-US" sz="2500" dirty="0" smtClean="0"/>
              <a:t>C++/CLI</a:t>
            </a:r>
            <a:endParaRPr lang="ru-RU" sz="2500" dirty="0"/>
          </a:p>
          <a:p>
            <a:pPr marL="388620" indent="-342900"/>
            <a:r>
              <a:rPr lang="ru-RU" sz="2500" dirty="0" smtClean="0"/>
              <a:t>СУБД </a:t>
            </a:r>
            <a:r>
              <a:rPr lang="en-US" sz="2500" dirty="0" smtClean="0"/>
              <a:t>SQLite3</a:t>
            </a:r>
            <a:endParaRPr lang="ru-RU" sz="2500" dirty="0" smtClean="0"/>
          </a:p>
          <a:p>
            <a:pPr marL="388620" indent="-342900"/>
            <a:r>
              <a:rPr lang="ru-RU" sz="2500" dirty="0" smtClean="0"/>
              <a:t>ООП</a:t>
            </a:r>
            <a:endParaRPr lang="ru-RU" sz="2500" dirty="0"/>
          </a:p>
          <a:p>
            <a:pPr marL="45720" indent="0">
              <a:buNone/>
            </a:pPr>
            <a:r>
              <a:rPr lang="ru-RU" sz="2500" dirty="0" smtClean="0"/>
              <a:t>Цели </a:t>
            </a:r>
            <a:r>
              <a:rPr lang="ru-RU" sz="2500" dirty="0"/>
              <a:t>и задачи, поставленные при выполнении курсового проекта, выполнены с соблюдением всех предъявленных </a:t>
            </a:r>
            <a:r>
              <a:rPr lang="ru-RU" sz="2500" dirty="0" smtClean="0"/>
              <a:t>требований</a:t>
            </a:r>
            <a:r>
              <a:rPr lang="en-US" sz="2500" dirty="0"/>
              <a:t> </a:t>
            </a:r>
            <a:r>
              <a:rPr lang="ru-RU" sz="2500" dirty="0" smtClean="0"/>
              <a:t>в установленные сроки</a:t>
            </a:r>
            <a:r>
              <a:rPr lang="en-US" sz="2500" dirty="0" smtClean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</a:t>
            </a:r>
            <a:r>
              <a:rPr lang="ru-RU" sz="72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 внимание</a:t>
            </a:r>
            <a:endParaRPr lang="ru-RU" sz="7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  <a:endParaRPr lang="ru-RU" sz="4000" b="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</a:t>
            </a: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проекта</a:t>
            </a:r>
            <a:endParaRPr lang="ru-RU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Входные и выходные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данные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Информационная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программы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задачи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Интерфейс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программы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получение данных об абитуриентах колледжа для последующего их преобразования и вывода отчетов на экран или текстовый процессор </a:t>
            </a:r>
            <a:r>
              <a:rPr lang="en-US" sz="2500" dirty="0">
                <a:latin typeface="Helvetica"/>
                <a:cs typeface="Helvetica"/>
              </a:rPr>
              <a:t>Microsoft Office Word</a:t>
            </a: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solidFill>
                  <a:srgbClr val="000000"/>
                </a:solidFill>
                <a:latin typeface="Helvetica"/>
                <a:cs typeface="Helvetica"/>
              </a:rPr>
              <a:t>Задачи курсового </a:t>
            </a:r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Информатизация </a:t>
            </a:r>
            <a:r>
              <a:rPr lang="ru-RU" sz="2200" dirty="0"/>
              <a:t>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информацию об абитуриентах колледжа. На основании полученных данных ведется формирование рейтинга абитуриентов с определенной выборкой по направлению (ПКС/ИБАС) или по типу аттестата (</a:t>
            </a:r>
            <a:r>
              <a:rPr lang="ru-RU" sz="2200" dirty="0" smtClean="0"/>
              <a:t>оригинал/копия)</a:t>
            </a:r>
            <a:endParaRPr lang="en-US" sz="2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Редактирование </a:t>
            </a:r>
            <a:r>
              <a:rPr lang="ru-RU" sz="2200" dirty="0"/>
              <a:t>базы данных — удаление, обновление, добавление данных </a:t>
            </a:r>
            <a:r>
              <a:rPr lang="ru-RU" sz="2200" dirty="0" smtClean="0"/>
              <a:t>абитуриентов.</a:t>
            </a:r>
            <a:endParaRPr lang="en-US" sz="2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Формирование </a:t>
            </a:r>
            <a:r>
              <a:rPr lang="ru-RU" sz="2200" dirty="0"/>
              <a:t>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endParaRPr lang="ru-RU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Входные и выходные данные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8640960" cy="1526804"/>
          </a:xfrm>
        </p:spPr>
        <p:txBody>
          <a:bodyPr>
            <a:noAutofit/>
          </a:bodyPr>
          <a:lstStyle/>
          <a:p>
            <a:pPr marL="331470" indent="-285750"/>
            <a:r>
              <a:rPr lang="ru-RU" sz="2100" dirty="0"/>
              <a:t>Входные данные — </a:t>
            </a:r>
            <a:r>
              <a:rPr lang="ru-RU" sz="2100" dirty="0" err="1"/>
              <a:t>cодержание</a:t>
            </a:r>
            <a:r>
              <a:rPr lang="ru-RU" sz="2100" dirty="0"/>
              <a:t> элементов </a:t>
            </a:r>
            <a:r>
              <a:rPr lang="en-US" sz="2100" dirty="0" smtClean="0"/>
              <a:t>Windows</a:t>
            </a:r>
            <a:r>
              <a:rPr lang="ru-RU" sz="2100" dirty="0" smtClean="0"/>
              <a:t> </a:t>
            </a:r>
            <a:r>
              <a:rPr lang="en-US" sz="2100" dirty="0" smtClean="0"/>
              <a:t>Forms</a:t>
            </a:r>
            <a:r>
              <a:rPr lang="ru-RU" sz="2100" dirty="0"/>
              <a:t>, как: </a:t>
            </a:r>
            <a:r>
              <a:rPr lang="en-US" sz="2100" dirty="0" err="1"/>
              <a:t>TextBox</a:t>
            </a:r>
            <a:r>
              <a:rPr lang="ru-RU" sz="2100" dirty="0"/>
              <a:t>, </a:t>
            </a:r>
            <a:r>
              <a:rPr lang="en-US" sz="2100" dirty="0" err="1"/>
              <a:t>Combobox</a:t>
            </a:r>
            <a:r>
              <a:rPr lang="ru-RU" sz="2100" dirty="0"/>
              <a:t> и </a:t>
            </a:r>
            <a:r>
              <a:rPr lang="ru-RU" sz="2100" dirty="0" err="1"/>
              <a:t>RadioButton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31470" indent="-285750"/>
            <a:r>
              <a:rPr lang="ru-RU" sz="2100" dirty="0" smtClean="0"/>
              <a:t>Выходные </a:t>
            </a:r>
            <a:r>
              <a:rPr lang="ru-RU" sz="2100" dirty="0"/>
              <a:t>данные — база данных </a:t>
            </a:r>
            <a:r>
              <a:rPr lang="en-US" sz="2100" dirty="0"/>
              <a:t>SQLite</a:t>
            </a:r>
            <a:r>
              <a:rPr lang="ru-RU" sz="2100" dirty="0"/>
              <a:t>3, документы Microsoft </a:t>
            </a:r>
            <a:r>
              <a:rPr lang="en-US" sz="2100" dirty="0"/>
              <a:t>Word</a:t>
            </a:r>
            <a:r>
              <a:rPr lang="ru-RU" sz="2100" dirty="0"/>
              <a:t>, а также содержание элементов </a:t>
            </a:r>
            <a:r>
              <a:rPr lang="en-US" sz="2100" dirty="0" err="1"/>
              <a:t>WindowsForms</a:t>
            </a:r>
            <a:r>
              <a:rPr lang="ru-RU" sz="2100" dirty="0"/>
              <a:t> </a:t>
            </a:r>
            <a:r>
              <a:rPr lang="ru-RU" sz="2100" dirty="0" err="1"/>
              <a:t>GridTable</a:t>
            </a:r>
            <a:r>
              <a:rPr lang="ru-RU" sz="2100" dirty="0" smtClean="0"/>
              <a:t>.</a:t>
            </a:r>
            <a:endParaRPr lang="ru-RU" sz="2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3240949"/>
            <a:ext cx="4931852" cy="3280463"/>
          </a:xfrm>
          <a:prstGeom prst="rect">
            <a:avLst/>
          </a:prstGeom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модель программы 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132038"/>
            <a:ext cx="5222657" cy="5108846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задачи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132038"/>
            <a:ext cx="7272808" cy="4873601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программы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132038"/>
            <a:ext cx="8918634" cy="4817242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Интерфейс программы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 descr="/Users/georgiydemo/Desktop/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8" y="1394455"/>
            <a:ext cx="2207661" cy="289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62" y="4248144"/>
            <a:ext cx="5487662" cy="19891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1394455"/>
            <a:ext cx="2466825" cy="2566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32" y="1394455"/>
            <a:ext cx="5353050" cy="2552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" y="4559459"/>
            <a:ext cx="2756641" cy="1976459"/>
          </a:xfrm>
          <a:prstGeom prst="rect">
            <a:avLst/>
          </a:prstGeom>
        </p:spPr>
      </p:pic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344</Words>
  <Application>Microsoft Macintosh PowerPoint</Application>
  <PresentationFormat>Другой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Franklin Gothic Medium</vt:lpstr>
      <vt:lpstr>Helvetica</vt:lpstr>
      <vt:lpstr>Wingdings 2</vt:lpstr>
      <vt:lpstr>Вид</vt:lpstr>
      <vt:lpstr>Автоматизированная информационная система на языке C++ «Абитуриент Колледжа»</vt:lpstr>
      <vt:lpstr>Содержание</vt:lpstr>
      <vt:lpstr>Цели курсового проекта</vt:lpstr>
      <vt:lpstr>Задачи курсового проекта</vt:lpstr>
      <vt:lpstr>Входные и выходные данные</vt:lpstr>
      <vt:lpstr>Информационная модель программы </vt:lpstr>
      <vt:lpstr>Логическая модель задачи</vt:lpstr>
      <vt:lpstr>Логическая модель программы</vt:lpstr>
      <vt:lpstr>Интерфейс программы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2018-01-02T09:18:17Z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