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61" r:id="rId2"/>
    <p:sldId id="258" r:id="rId3"/>
    <p:sldId id="259" r:id="rId4"/>
    <p:sldId id="268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66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7" autoAdjust="0"/>
    <p:restoredTop sz="94660"/>
  </p:normalViewPr>
  <p:slideViewPr>
    <p:cSldViewPr>
      <p:cViewPr varScale="1">
        <p:scale>
          <a:sx n="83" d="100"/>
          <a:sy n="83" d="100"/>
        </p:scale>
        <p:origin x="-8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06A90-4C19-47A0-9DB5-48F2BD865468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7F866-F003-42E1-A710-3358903C9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B57865-DA8C-4DA4-8967-870923AFF4ED}" type="slidenum">
              <a:rPr lang="ru-RU"/>
              <a:pPr/>
              <a:t>4</a:t>
            </a:fld>
            <a:endParaRPr lang="ru-RU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17B90-8EDD-4862-8712-7E85CFBBCA07}" type="slidenum">
              <a:rPr lang="ru-RU"/>
              <a:pPr/>
              <a:t>13</a:t>
            </a:fld>
            <a:endParaRPr lang="ru-RU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24162-103A-46A4-AC8B-EBFACD0AB32A}" type="slidenum">
              <a:rPr lang="ru-RU"/>
              <a:pPr/>
              <a:t>14</a:t>
            </a:fld>
            <a:endParaRPr lang="ru-RU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9FFB2-1A52-4512-B115-95D96907C22C}" type="slidenum">
              <a:rPr lang="ru-RU"/>
              <a:pPr/>
              <a:t>5</a:t>
            </a:fld>
            <a:endParaRPr lang="ru-RU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2685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2E55A-6ED3-4DB0-948C-791462BBCD18}" type="slidenum">
              <a:rPr lang="ru-RU"/>
              <a:pPr/>
              <a:t>6</a:t>
            </a:fld>
            <a:endParaRPr lang="ru-RU"/>
          </a:p>
        </p:txBody>
      </p:sp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55012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EB007-8FA4-49AC-9B5E-88D37FAFD3E4}" type="slidenum">
              <a:rPr lang="ru-RU"/>
              <a:pPr/>
              <a:t>7</a:t>
            </a:fld>
            <a:endParaRPr lang="ru-RU"/>
          </a:p>
        </p:txBody>
      </p:sp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30741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EA47C5-4B68-4018-982C-C649E1F2644F}" type="slidenum">
              <a:rPr lang="ru-RU"/>
              <a:pPr/>
              <a:t>8</a:t>
            </a:fld>
            <a:endParaRPr lang="ru-RU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05943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9401B-EBC1-4662-95E4-7200C1D6AEB1}" type="slidenum">
              <a:rPr lang="ru-RU"/>
              <a:pPr/>
              <a:t>9</a:t>
            </a:fld>
            <a:endParaRPr lang="ru-RU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85788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FCF7E6-52B5-42A8-B575-A50055EEE6A2}" type="slidenum">
              <a:rPr lang="ru-RU"/>
              <a:pPr/>
              <a:t>10</a:t>
            </a:fld>
            <a:endParaRPr 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9B42C-7BE1-485C-A240-FDBC29703856}" type="slidenum">
              <a:rPr lang="ru-RU"/>
              <a:pPr/>
              <a:t>11</a:t>
            </a:fld>
            <a:endParaRPr lang="ru-RU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BD2B6-AFE2-4068-B8D9-8963FBA458FD}" type="slidenum">
              <a:rPr lang="ru-RU"/>
              <a:pPr/>
              <a:t>12</a:t>
            </a:fld>
            <a:endParaRPr lang="ru-R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0115-C5F9-435C-A382-D99880E0E5EF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0B4-521D-49B3-9B27-42E1A5D4AC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0115-C5F9-435C-A382-D99880E0E5EF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0B4-521D-49B3-9B27-42E1A5D4AC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0115-C5F9-435C-A382-D99880E0E5EF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0B4-521D-49B3-9B27-42E1A5D4AC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0115-C5F9-435C-A382-D99880E0E5EF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0B4-521D-49B3-9B27-42E1A5D4AC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0115-C5F9-435C-A382-D99880E0E5EF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0B4-521D-49B3-9B27-42E1A5D4AC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0115-C5F9-435C-A382-D99880E0E5EF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0B4-521D-49B3-9B27-42E1A5D4AC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0115-C5F9-435C-A382-D99880E0E5EF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0B4-521D-49B3-9B27-42E1A5D4AC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0115-C5F9-435C-A382-D99880E0E5EF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0B4-521D-49B3-9B27-42E1A5D4AC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0115-C5F9-435C-A382-D99880E0E5EF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0B4-521D-49B3-9B27-42E1A5D4AC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0115-C5F9-435C-A382-D99880E0E5EF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0B4-521D-49B3-9B27-42E1A5D4AC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0115-C5F9-435C-A382-D99880E0E5EF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0B4-521D-49B3-9B27-42E1A5D4AC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0115-C5F9-435C-A382-D99880E0E5EF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C50B4-521D-49B3-9B27-42E1A5D4ACE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2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71472" y="1357298"/>
            <a:ext cx="820891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6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Теорема синусов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285852" y="3214686"/>
            <a:ext cx="7333931" cy="110799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ru-RU" sz="6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Теорема косинусов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2282" name="Object 26"/>
          <p:cNvGraphicFramePr>
            <a:graphicFrameLocks noChangeAspect="1"/>
          </p:cNvGraphicFramePr>
          <p:nvPr/>
        </p:nvGraphicFramePr>
        <p:xfrm>
          <a:off x="2928926" y="3714752"/>
          <a:ext cx="5889625" cy="542925"/>
        </p:xfrm>
        <a:graphic>
          <a:graphicData uri="http://schemas.openxmlformats.org/presentationml/2006/ole">
            <p:oleObj spid="_x0000_s41986" name="Формула" r:id="rId4" imgW="2057400" imgH="190440" progId="Equation.3">
              <p:embed/>
            </p:oleObj>
          </a:graphicData>
        </a:graphic>
      </p:graphicFrame>
      <p:sp>
        <p:nvSpPr>
          <p:cNvPr id="992283" name="Rectangle 27"/>
          <p:cNvSpPr>
            <a:spLocks noChangeArrowheads="1"/>
          </p:cNvSpPr>
          <p:nvPr/>
        </p:nvSpPr>
        <p:spPr bwMode="auto">
          <a:xfrm>
            <a:off x="214282" y="714356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А. Определите 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вид треугольника со сторонами 7, 9 и 11 см. </a:t>
            </a:r>
          </a:p>
        </p:txBody>
      </p:sp>
      <p:graphicFrame>
        <p:nvGraphicFramePr>
          <p:cNvPr id="992284" name="Object 28"/>
          <p:cNvGraphicFramePr>
            <a:graphicFrameLocks noChangeAspect="1"/>
          </p:cNvGraphicFramePr>
          <p:nvPr/>
        </p:nvGraphicFramePr>
        <p:xfrm>
          <a:off x="158750" y="1649413"/>
          <a:ext cx="2751138" cy="750887"/>
        </p:xfrm>
        <a:graphic>
          <a:graphicData uri="http://schemas.openxmlformats.org/presentationml/2006/ole">
            <p:oleObj spid="_x0000_s41987" name="Формула" r:id="rId5" imgW="838080" imgH="228600" progId="Equation.3">
              <p:embed/>
            </p:oleObj>
          </a:graphicData>
        </a:graphic>
      </p:graphicFrame>
      <p:sp>
        <p:nvSpPr>
          <p:cNvPr id="992285" name="Text Box 29"/>
          <p:cNvSpPr txBox="1">
            <a:spLocks noChangeArrowheads="1"/>
          </p:cNvSpPr>
          <p:nvPr/>
        </p:nvSpPr>
        <p:spPr bwMode="auto">
          <a:xfrm>
            <a:off x="1670050" y="1614488"/>
            <a:ext cx="539750" cy="8239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endParaRPr lang="ru-RU" sz="4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992287" name="Object 31"/>
          <p:cNvGraphicFramePr>
            <a:graphicFrameLocks noChangeAspect="1"/>
          </p:cNvGraphicFramePr>
          <p:nvPr/>
        </p:nvGraphicFramePr>
        <p:xfrm>
          <a:off x="3035300" y="1785926"/>
          <a:ext cx="6108700" cy="542925"/>
        </p:xfrm>
        <a:graphic>
          <a:graphicData uri="http://schemas.openxmlformats.org/presentationml/2006/ole">
            <p:oleObj spid="_x0000_s41988" name="Формула" r:id="rId6" imgW="2133360" imgH="190440" progId="Equation.3">
              <p:embed/>
            </p:oleObj>
          </a:graphicData>
        </a:graphic>
      </p:graphicFrame>
      <p:graphicFrame>
        <p:nvGraphicFramePr>
          <p:cNvPr id="992289" name="Object 33"/>
          <p:cNvGraphicFramePr>
            <a:graphicFrameLocks noChangeAspect="1"/>
          </p:cNvGraphicFramePr>
          <p:nvPr/>
        </p:nvGraphicFramePr>
        <p:xfrm>
          <a:off x="285720" y="3643314"/>
          <a:ext cx="2544763" cy="750888"/>
        </p:xfrm>
        <a:graphic>
          <a:graphicData uri="http://schemas.openxmlformats.org/presentationml/2006/ole">
            <p:oleObj spid="_x0000_s41989" name="Формула" r:id="rId7" imgW="774360" imgH="228600" progId="Equation.3">
              <p:embed/>
            </p:oleObj>
          </a:graphicData>
        </a:graphic>
      </p:graphicFrame>
      <p:sp>
        <p:nvSpPr>
          <p:cNvPr id="992290" name="Text Box 34"/>
          <p:cNvSpPr txBox="1">
            <a:spLocks noChangeArrowheads="1"/>
          </p:cNvSpPr>
          <p:nvPr/>
        </p:nvSpPr>
        <p:spPr bwMode="auto">
          <a:xfrm rot="10800000">
            <a:off x="1714480" y="3643314"/>
            <a:ext cx="539750" cy="8239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endParaRPr lang="ru-RU" sz="4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142852"/>
            <a:ext cx="1747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Задача 6</a:t>
            </a:r>
            <a:endParaRPr lang="ru-RU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285720" y="2786058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Б. Определите 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вид треугольника со сторонами </a:t>
            </a: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3, 5 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см. 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642910" y="1285860"/>
            <a:ext cx="7328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800" dirty="0" smtClean="0">
                <a:ln>
                  <a:solidFill>
                    <a:srgbClr val="002060"/>
                  </a:solidFill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130</a:t>
            </a:r>
            <a:endParaRPr lang="ru-RU" sz="2800" dirty="0">
              <a:ln>
                <a:solidFill>
                  <a:srgbClr val="002060"/>
                </a:solidFill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2071670" y="1214422"/>
            <a:ext cx="7328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800" dirty="0" smtClean="0">
                <a:ln>
                  <a:solidFill>
                    <a:srgbClr val="002060"/>
                  </a:solidFill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121</a:t>
            </a:r>
            <a:endParaRPr lang="ru-RU" sz="2800" dirty="0">
              <a:ln>
                <a:solidFill>
                  <a:srgbClr val="002060"/>
                </a:solidFill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642910" y="3214686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ln>
                  <a:solidFill>
                    <a:srgbClr val="002060"/>
                  </a:solidFill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ru-RU" sz="2800" dirty="0" smtClean="0">
                <a:ln>
                  <a:solidFill>
                    <a:srgbClr val="002060"/>
                  </a:solidFill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endParaRPr lang="ru-RU" sz="2800" dirty="0">
              <a:ln>
                <a:solidFill>
                  <a:srgbClr val="002060"/>
                </a:solidFill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2285984" y="3214686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800" dirty="0" smtClean="0">
                <a:ln>
                  <a:solidFill>
                    <a:srgbClr val="002060"/>
                  </a:solidFill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36</a:t>
            </a:r>
            <a:endParaRPr lang="ru-RU" sz="2800" dirty="0">
              <a:ln>
                <a:solidFill>
                  <a:srgbClr val="002060"/>
                </a:solidFill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2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2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2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22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2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22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2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22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2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22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22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9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2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2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2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22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22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22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22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22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22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22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22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99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9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9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83" grpId="0"/>
      <p:bldP spid="992285" grpId="0"/>
      <p:bldP spid="992290" grpId="0"/>
      <p:bldP spid="12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42" name="Freeform 22"/>
          <p:cNvSpPr>
            <a:spLocks/>
          </p:cNvSpPr>
          <p:nvPr/>
        </p:nvSpPr>
        <p:spPr bwMode="auto">
          <a:xfrm>
            <a:off x="1049338" y="3609975"/>
            <a:ext cx="4470400" cy="203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1" y="1264"/>
              </a:cxn>
              <a:cxn ang="0">
                <a:pos x="2816" y="1280"/>
              </a:cxn>
              <a:cxn ang="0">
                <a:pos x="0" y="0"/>
              </a:cxn>
            </a:cxnLst>
            <a:rect l="0" t="0" r="r" b="b"/>
            <a:pathLst>
              <a:path w="2816" h="1280">
                <a:moveTo>
                  <a:pt x="0" y="0"/>
                </a:moveTo>
                <a:lnTo>
                  <a:pt x="491" y="1264"/>
                </a:lnTo>
                <a:lnTo>
                  <a:pt x="2816" y="128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FFFF">
                  <a:alpha val="64999"/>
                </a:srgbClr>
              </a:gs>
            </a:gsLst>
            <a:path path="rect">
              <a:fillToRect l="50000" t="50000" r="50000" b="50000"/>
            </a:path>
          </a:gradFill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8010" name="Text Box 90"/>
          <p:cNvSpPr txBox="1">
            <a:spLocks noChangeArrowheads="1"/>
          </p:cNvSpPr>
          <p:nvPr/>
        </p:nvSpPr>
        <p:spPr bwMode="auto">
          <a:xfrm>
            <a:off x="3286116" y="5715016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977961" name="Text Box 41"/>
          <p:cNvSpPr txBox="1">
            <a:spLocks noChangeArrowheads="1"/>
          </p:cNvSpPr>
          <p:nvPr/>
        </p:nvSpPr>
        <p:spPr bwMode="auto">
          <a:xfrm>
            <a:off x="3286116" y="5715016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978009" name="Text Box 89"/>
          <p:cNvSpPr txBox="1">
            <a:spLocks noChangeArrowheads="1"/>
          </p:cNvSpPr>
          <p:nvPr/>
        </p:nvSpPr>
        <p:spPr bwMode="auto">
          <a:xfrm>
            <a:off x="3000364" y="4071942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977939" name="Text Box 19"/>
          <p:cNvSpPr txBox="1">
            <a:spLocks noChangeArrowheads="1"/>
          </p:cNvSpPr>
          <p:nvPr/>
        </p:nvSpPr>
        <p:spPr bwMode="auto">
          <a:xfrm>
            <a:off x="5468938" y="5410200"/>
            <a:ext cx="423514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С</a:t>
            </a:r>
          </a:p>
        </p:txBody>
      </p:sp>
      <p:sp>
        <p:nvSpPr>
          <p:cNvPr id="977940" name="Text Box 20"/>
          <p:cNvSpPr txBox="1">
            <a:spLocks noChangeArrowheads="1"/>
          </p:cNvSpPr>
          <p:nvPr/>
        </p:nvSpPr>
        <p:spPr bwMode="auto">
          <a:xfrm>
            <a:off x="1430338" y="5486400"/>
            <a:ext cx="423514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А</a:t>
            </a:r>
          </a:p>
        </p:txBody>
      </p:sp>
      <p:sp>
        <p:nvSpPr>
          <p:cNvPr id="977941" name="Text Box 21"/>
          <p:cNvSpPr txBox="1">
            <a:spLocks noChangeArrowheads="1"/>
          </p:cNvSpPr>
          <p:nvPr/>
        </p:nvSpPr>
        <p:spPr bwMode="auto">
          <a:xfrm>
            <a:off x="609600" y="3200400"/>
            <a:ext cx="423514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В</a:t>
            </a:r>
          </a:p>
        </p:txBody>
      </p:sp>
      <p:sp>
        <p:nvSpPr>
          <p:cNvPr id="977962" name="Text Box 42"/>
          <p:cNvSpPr txBox="1">
            <a:spLocks noChangeArrowheads="1"/>
          </p:cNvSpPr>
          <p:nvPr/>
        </p:nvSpPr>
        <p:spPr bwMode="auto">
          <a:xfrm>
            <a:off x="3000364" y="4071942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978008" name="Text Box 88"/>
          <p:cNvSpPr txBox="1">
            <a:spLocks noChangeArrowheads="1"/>
          </p:cNvSpPr>
          <p:nvPr/>
        </p:nvSpPr>
        <p:spPr bwMode="auto">
          <a:xfrm>
            <a:off x="3000364" y="4071942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978011" name="Text Box 91"/>
          <p:cNvSpPr txBox="1">
            <a:spLocks noChangeArrowheads="1"/>
          </p:cNvSpPr>
          <p:nvPr/>
        </p:nvSpPr>
        <p:spPr bwMode="auto">
          <a:xfrm>
            <a:off x="4143375" y="5210175"/>
            <a:ext cx="671979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2800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8012" name="Text Box 92"/>
          <p:cNvSpPr txBox="1">
            <a:spLocks noChangeArrowheads="1"/>
          </p:cNvSpPr>
          <p:nvPr/>
        </p:nvSpPr>
        <p:spPr bwMode="auto">
          <a:xfrm>
            <a:off x="4143372" y="5214950"/>
            <a:ext cx="671979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2800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8016" name="Rectangle 96"/>
          <p:cNvSpPr>
            <a:spLocks noChangeArrowheads="1"/>
          </p:cNvSpPr>
          <p:nvPr/>
        </p:nvSpPr>
        <p:spPr bwMode="auto">
          <a:xfrm>
            <a:off x="1049338" y="4448175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ru-RU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8017" name="Text Box 97"/>
          <p:cNvSpPr txBox="1">
            <a:spLocks noChangeArrowheads="1"/>
          </p:cNvSpPr>
          <p:nvPr/>
        </p:nvSpPr>
        <p:spPr bwMode="auto">
          <a:xfrm>
            <a:off x="3286116" y="5715016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978018" name="Rectangle 98"/>
          <p:cNvSpPr>
            <a:spLocks noChangeArrowheads="1"/>
          </p:cNvSpPr>
          <p:nvPr/>
        </p:nvSpPr>
        <p:spPr bwMode="auto">
          <a:xfrm>
            <a:off x="2071670" y="142852"/>
            <a:ext cx="257176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Найти </a:t>
            </a:r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АВ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5720" y="142852"/>
            <a:ext cx="1747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Задача 7</a:t>
            </a:r>
            <a:endParaRPr lang="ru-RU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Box 75"/>
          <p:cNvSpPr txBox="1">
            <a:spLocks noChangeArrowheads="1"/>
          </p:cNvSpPr>
          <p:nvPr/>
        </p:nvSpPr>
        <p:spPr bwMode="auto">
          <a:xfrm>
            <a:off x="285720" y="785794"/>
            <a:ext cx="85695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AB</a:t>
            </a:r>
            <a:r>
              <a:rPr lang="ru-RU" altLang="ru-RU" sz="4800" b="1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= BC</a:t>
            </a:r>
            <a:r>
              <a:rPr lang="en-US" altLang="ru-RU" sz="1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u-RU" altLang="ru-RU" sz="4800" b="1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+ AC</a:t>
            </a:r>
            <a:r>
              <a:rPr lang="en-US" altLang="ru-RU" sz="1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u-RU" altLang="ru-RU" sz="4800" b="1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– </a:t>
            </a:r>
            <a:r>
              <a:rPr lang="en-US" altLang="ru-RU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BC·ACcosC</a:t>
            </a:r>
            <a:endParaRPr lang="ru-RU" altLang="ru-RU" sz="48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643306" y="2000240"/>
          <a:ext cx="4862513" cy="525462"/>
        </p:xfrm>
        <a:graphic>
          <a:graphicData uri="http://schemas.openxmlformats.org/presentationml/2006/ole">
            <p:oleObj spid="_x0000_s46082" name="Equation" r:id="rId4" imgW="1866600" imgH="203040" progId="Equation.DSMT4">
              <p:embed/>
            </p:oleObj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5000628" y="2643182"/>
          <a:ext cx="3043237" cy="1116012"/>
        </p:xfrm>
        <a:graphic>
          <a:graphicData uri="http://schemas.openxmlformats.org/presentationml/2006/ole">
            <p:oleObj spid="_x0000_s46083" name="Equation" r:id="rId5" imgW="1168200" imgH="431640" progId="Equation.DSMT4">
              <p:embed/>
            </p:oleObj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5715008" y="3786190"/>
          <a:ext cx="2944813" cy="722313"/>
        </p:xfrm>
        <a:graphic>
          <a:graphicData uri="http://schemas.openxmlformats.org/presentationml/2006/ole">
            <p:oleObj spid="_x0000_s46084" name="Equation" r:id="rId6" imgW="113004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-0.08437 -0.4048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978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-2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07865 -0.63889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978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0.28576 -0.4048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978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22222E-6 L 0.38837 -0.6444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9779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0.47239 -0.57732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78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" y="-2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010" grpId="0"/>
      <p:bldP spid="977961" grpId="0"/>
      <p:bldP spid="978009" grpId="0"/>
      <p:bldP spid="978008" grpId="0"/>
      <p:bldP spid="978011" grpId="0"/>
      <p:bldP spid="4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021" name="Text Box 29"/>
          <p:cNvSpPr txBox="1">
            <a:spLocks noChangeArrowheads="1"/>
          </p:cNvSpPr>
          <p:nvPr/>
        </p:nvSpPr>
        <p:spPr bwMode="auto">
          <a:xfrm>
            <a:off x="928662" y="4286256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981038" name="Text Box 46"/>
          <p:cNvSpPr txBox="1">
            <a:spLocks noChangeArrowheads="1"/>
          </p:cNvSpPr>
          <p:nvPr/>
        </p:nvSpPr>
        <p:spPr bwMode="auto">
          <a:xfrm>
            <a:off x="928662" y="4286256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980994" name="Text Box 2"/>
          <p:cNvSpPr txBox="1">
            <a:spLocks noChangeArrowheads="1"/>
          </p:cNvSpPr>
          <p:nvPr/>
        </p:nvSpPr>
        <p:spPr bwMode="auto">
          <a:xfrm>
            <a:off x="3200400" y="563880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980995" name="Text Box 3"/>
          <p:cNvSpPr txBox="1">
            <a:spLocks noChangeArrowheads="1"/>
          </p:cNvSpPr>
          <p:nvPr/>
        </p:nvSpPr>
        <p:spPr bwMode="auto">
          <a:xfrm>
            <a:off x="3214678" y="5643578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980996" name="Text Box 4"/>
          <p:cNvSpPr txBox="1">
            <a:spLocks noChangeArrowheads="1"/>
          </p:cNvSpPr>
          <p:nvPr/>
        </p:nvSpPr>
        <p:spPr bwMode="auto">
          <a:xfrm>
            <a:off x="928662" y="4286256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981013" name="Text Box 21"/>
          <p:cNvSpPr txBox="1">
            <a:spLocks noChangeArrowheads="1"/>
          </p:cNvSpPr>
          <p:nvPr/>
        </p:nvSpPr>
        <p:spPr bwMode="auto">
          <a:xfrm>
            <a:off x="4572000" y="5562600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С</a:t>
            </a:r>
          </a:p>
        </p:txBody>
      </p:sp>
      <p:sp>
        <p:nvSpPr>
          <p:cNvPr id="981014" name="Text Box 22"/>
          <p:cNvSpPr txBox="1">
            <a:spLocks noChangeArrowheads="1"/>
          </p:cNvSpPr>
          <p:nvPr/>
        </p:nvSpPr>
        <p:spPr bwMode="auto">
          <a:xfrm>
            <a:off x="1371600" y="5534025"/>
            <a:ext cx="423514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А</a:t>
            </a:r>
          </a:p>
        </p:txBody>
      </p:sp>
      <p:sp>
        <p:nvSpPr>
          <p:cNvPr id="981015" name="Text Box 23"/>
          <p:cNvSpPr txBox="1">
            <a:spLocks noChangeArrowheads="1"/>
          </p:cNvSpPr>
          <p:nvPr/>
        </p:nvSpPr>
        <p:spPr bwMode="auto">
          <a:xfrm>
            <a:off x="381000" y="2743200"/>
            <a:ext cx="423514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В</a:t>
            </a:r>
          </a:p>
        </p:txBody>
      </p:sp>
      <p:sp>
        <p:nvSpPr>
          <p:cNvPr id="981016" name="Freeform 24"/>
          <p:cNvSpPr>
            <a:spLocks/>
          </p:cNvSpPr>
          <p:nvPr/>
        </p:nvSpPr>
        <p:spPr bwMode="auto">
          <a:xfrm>
            <a:off x="774700" y="3162300"/>
            <a:ext cx="3886200" cy="2501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7" y="1576"/>
              </a:cxn>
              <a:cxn ang="0">
                <a:pos x="2448" y="1568"/>
              </a:cxn>
              <a:cxn ang="0">
                <a:pos x="0" y="0"/>
              </a:cxn>
            </a:cxnLst>
            <a:rect l="0" t="0" r="r" b="b"/>
            <a:pathLst>
              <a:path w="2448" h="1576">
                <a:moveTo>
                  <a:pt x="0" y="0"/>
                </a:moveTo>
                <a:lnTo>
                  <a:pt x="627" y="1576"/>
                </a:lnTo>
                <a:lnTo>
                  <a:pt x="2448" y="15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FFFF">
                  <a:alpha val="64999"/>
                </a:srgbClr>
              </a:gs>
            </a:gsLst>
            <a:path path="rect">
              <a:fillToRect l="50000" t="50000" r="50000" b="50000"/>
            </a:path>
          </a:gradFill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1042" name="Rectangle 50"/>
          <p:cNvSpPr>
            <a:spLocks noChangeArrowheads="1"/>
          </p:cNvSpPr>
          <p:nvPr/>
        </p:nvSpPr>
        <p:spPr bwMode="auto">
          <a:xfrm>
            <a:off x="2667000" y="39624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ru-RU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1043" name="Text Box 51"/>
          <p:cNvSpPr txBox="1">
            <a:spLocks noChangeArrowheads="1"/>
          </p:cNvSpPr>
          <p:nvPr/>
        </p:nvSpPr>
        <p:spPr bwMode="auto">
          <a:xfrm>
            <a:off x="3214678" y="5643578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graphicFrame>
        <p:nvGraphicFramePr>
          <p:cNvPr id="981044" name="Object 52"/>
          <p:cNvGraphicFramePr>
            <a:graphicFrameLocks noChangeAspect="1"/>
          </p:cNvGraphicFramePr>
          <p:nvPr/>
        </p:nvGraphicFramePr>
        <p:xfrm>
          <a:off x="7072330" y="3357562"/>
          <a:ext cx="1524000" cy="530225"/>
        </p:xfrm>
        <a:graphic>
          <a:graphicData uri="http://schemas.openxmlformats.org/presentationml/2006/ole">
            <p:oleObj spid="_x0000_s43010" name="Формула" r:id="rId4" imgW="583920" imgH="203040" progId="Equation.3">
              <p:embed/>
            </p:oleObj>
          </a:graphicData>
        </a:graphic>
      </p:graphicFrame>
      <p:sp>
        <p:nvSpPr>
          <p:cNvPr id="981040" name="Text Box 48"/>
          <p:cNvSpPr txBox="1">
            <a:spLocks noChangeArrowheads="1"/>
          </p:cNvSpPr>
          <p:nvPr/>
        </p:nvSpPr>
        <p:spPr bwMode="auto">
          <a:xfrm>
            <a:off x="1676400" y="5181600"/>
            <a:ext cx="854721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2800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1039" name="Text Box 47"/>
          <p:cNvSpPr txBox="1">
            <a:spLocks noChangeArrowheads="1"/>
          </p:cNvSpPr>
          <p:nvPr/>
        </p:nvSpPr>
        <p:spPr bwMode="auto">
          <a:xfrm>
            <a:off x="1643042" y="5143512"/>
            <a:ext cx="928694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2800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1056" name="Rectangle 64"/>
          <p:cNvSpPr>
            <a:spLocks noChangeArrowheads="1"/>
          </p:cNvSpPr>
          <p:nvPr/>
        </p:nvSpPr>
        <p:spPr bwMode="auto">
          <a:xfrm>
            <a:off x="2071670" y="214290"/>
            <a:ext cx="1752600" cy="461665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Найти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ВС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5720" y="142852"/>
            <a:ext cx="1747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Задача 8</a:t>
            </a:r>
            <a:endParaRPr lang="ru-RU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 Box 75"/>
          <p:cNvSpPr txBox="1">
            <a:spLocks noChangeArrowheads="1"/>
          </p:cNvSpPr>
          <p:nvPr/>
        </p:nvSpPr>
        <p:spPr bwMode="auto">
          <a:xfrm>
            <a:off x="285720" y="785794"/>
            <a:ext cx="85467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BC</a:t>
            </a:r>
            <a:r>
              <a:rPr lang="ru-RU" altLang="ru-RU" sz="4800" b="1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= AB</a:t>
            </a:r>
            <a:r>
              <a:rPr lang="en-US" altLang="ru-RU" sz="1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u-RU" altLang="ru-RU" sz="4800" b="1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+ AC</a:t>
            </a:r>
            <a:r>
              <a:rPr lang="en-US" altLang="ru-RU" sz="1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u-RU" altLang="ru-RU" sz="4800" b="1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– </a:t>
            </a:r>
            <a:r>
              <a:rPr lang="en-US" altLang="ru-RU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AB·ACcosA</a:t>
            </a:r>
            <a:endParaRPr lang="ru-RU" altLang="ru-RU" sz="48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4357686" y="2643182"/>
          <a:ext cx="4398962" cy="525462"/>
        </p:xfrm>
        <a:graphic>
          <a:graphicData uri="http://schemas.openxmlformats.org/presentationml/2006/ole">
            <p:oleObj spid="_x0000_s43012" name="Equation" r:id="rId5" imgW="1688760" imgH="203040" progId="Equation.DSMT4">
              <p:embed/>
            </p:oleObj>
          </a:graphicData>
        </a:graphic>
      </p:graphicFrame>
      <p:cxnSp>
        <p:nvCxnSpPr>
          <p:cNvPr id="52" name="Прямая соединительная линия 51"/>
          <p:cNvCxnSpPr/>
          <p:nvPr/>
        </p:nvCxnSpPr>
        <p:spPr>
          <a:xfrm rot="5400000">
            <a:off x="7608909" y="3321049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rot="5400000">
            <a:off x="7680347" y="3321049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5072066" y="4000504"/>
          <a:ext cx="3473450" cy="1117600"/>
        </p:xfrm>
        <a:graphic>
          <a:graphicData uri="http://schemas.openxmlformats.org/presentationml/2006/ole">
            <p:oleObj spid="_x0000_s43013" name="Equation" r:id="rId6" imgW="1333440" imgH="431640" progId="Equation.DSMT4">
              <p:embed/>
            </p:oleObj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6072198" y="5143512"/>
          <a:ext cx="1785938" cy="527050"/>
        </p:xfrm>
        <a:graphic>
          <a:graphicData uri="http://schemas.openxmlformats.org/presentationml/2006/ole">
            <p:oleObj spid="_x0000_s43014" name="Equation" r:id="rId7" imgW="685800" imgH="203040" progId="Equation.DSMT4">
              <p:embed/>
            </p:oleObj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4500562" y="6000768"/>
          <a:ext cx="4430713" cy="593725"/>
        </p:xfrm>
        <a:graphic>
          <a:graphicData uri="http://schemas.openxmlformats.org/presentationml/2006/ole">
            <p:oleObj spid="_x0000_s43015" name="Equation" r:id="rId8" imgW="170172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13437 -0.4256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980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-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0348 L 0.07482 -0.62292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980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4.44444E-6 L 0.52812 -0.41527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98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417 L 0.40243 -0.6236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98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486 L 0.70278 -0.5402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8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" y="-2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10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10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10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10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10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10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10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10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038" grpId="0"/>
      <p:bldP spid="980994" grpId="0"/>
      <p:bldP spid="980995" grpId="0"/>
      <p:bldP spid="980996" grpId="0"/>
      <p:bldP spid="981039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504" name="Freeform 56"/>
          <p:cNvSpPr>
            <a:spLocks/>
          </p:cNvSpPr>
          <p:nvPr/>
        </p:nvSpPr>
        <p:spPr bwMode="auto">
          <a:xfrm>
            <a:off x="838200" y="3281363"/>
            <a:ext cx="4318000" cy="2819400"/>
          </a:xfrm>
          <a:custGeom>
            <a:avLst/>
            <a:gdLst/>
            <a:ahLst/>
            <a:cxnLst>
              <a:cxn ang="0">
                <a:pos x="0" y="1764"/>
              </a:cxn>
              <a:cxn ang="0">
                <a:pos x="1808" y="1776"/>
              </a:cxn>
              <a:cxn ang="0">
                <a:pos x="2720" y="24"/>
              </a:cxn>
              <a:cxn ang="0">
                <a:pos x="888" y="0"/>
              </a:cxn>
              <a:cxn ang="0">
                <a:pos x="0" y="1764"/>
              </a:cxn>
            </a:cxnLst>
            <a:rect l="0" t="0" r="r" b="b"/>
            <a:pathLst>
              <a:path w="2720" h="1776">
                <a:moveTo>
                  <a:pt x="0" y="1764"/>
                </a:moveTo>
                <a:lnTo>
                  <a:pt x="1808" y="1776"/>
                </a:lnTo>
                <a:lnTo>
                  <a:pt x="2720" y="24"/>
                </a:lnTo>
                <a:lnTo>
                  <a:pt x="888" y="0"/>
                </a:lnTo>
                <a:lnTo>
                  <a:pt x="0" y="176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FFFF">
                  <a:alpha val="64999"/>
                </a:srgbClr>
              </a:gs>
            </a:gsLst>
            <a:path path="rect">
              <a:fillToRect l="50000" t="50000" r="50000" b="50000"/>
            </a:path>
          </a:gradFill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0518" name="Freeform 70"/>
          <p:cNvSpPr>
            <a:spLocks/>
          </p:cNvSpPr>
          <p:nvPr/>
        </p:nvSpPr>
        <p:spPr bwMode="auto">
          <a:xfrm>
            <a:off x="838200" y="3286125"/>
            <a:ext cx="2847975" cy="2819400"/>
          </a:xfrm>
          <a:custGeom>
            <a:avLst/>
            <a:gdLst/>
            <a:ahLst/>
            <a:cxnLst>
              <a:cxn ang="0">
                <a:pos x="0" y="1758"/>
              </a:cxn>
              <a:cxn ang="0">
                <a:pos x="1794" y="1776"/>
              </a:cxn>
              <a:cxn ang="0">
                <a:pos x="890" y="0"/>
              </a:cxn>
              <a:cxn ang="0">
                <a:pos x="0" y="1758"/>
              </a:cxn>
            </a:cxnLst>
            <a:rect l="0" t="0" r="r" b="b"/>
            <a:pathLst>
              <a:path w="1794" h="1776">
                <a:moveTo>
                  <a:pt x="0" y="1758"/>
                </a:moveTo>
                <a:lnTo>
                  <a:pt x="1794" y="1776"/>
                </a:lnTo>
                <a:lnTo>
                  <a:pt x="890" y="0"/>
                </a:lnTo>
                <a:lnTo>
                  <a:pt x="0" y="1758"/>
                </a:lnTo>
                <a:close/>
              </a:path>
            </a:pathLst>
          </a:custGeom>
          <a:solidFill>
            <a:srgbClr val="FF7C80">
              <a:alpha val="53999"/>
            </a:srgbClr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0503" name="Text Box 55"/>
          <p:cNvSpPr txBox="1">
            <a:spLocks noChangeArrowheads="1"/>
          </p:cNvSpPr>
          <p:nvPr/>
        </p:nvSpPr>
        <p:spPr bwMode="auto">
          <a:xfrm>
            <a:off x="4038600" y="5562600"/>
            <a:ext cx="671979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2800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0453" name="Text Box 5"/>
          <p:cNvSpPr txBox="1">
            <a:spLocks noChangeArrowheads="1"/>
          </p:cNvSpPr>
          <p:nvPr/>
        </p:nvSpPr>
        <p:spPr bwMode="auto">
          <a:xfrm>
            <a:off x="2209800" y="609600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1000495" name="Text Box 47"/>
          <p:cNvSpPr txBox="1">
            <a:spLocks noChangeArrowheads="1"/>
          </p:cNvSpPr>
          <p:nvPr/>
        </p:nvSpPr>
        <p:spPr bwMode="auto">
          <a:xfrm>
            <a:off x="2214546" y="6072206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1000451" name="Text Box 3"/>
          <p:cNvSpPr txBox="1">
            <a:spLocks noChangeArrowheads="1"/>
          </p:cNvSpPr>
          <p:nvPr/>
        </p:nvSpPr>
        <p:spPr bwMode="auto">
          <a:xfrm>
            <a:off x="1071538" y="4429132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1000450" name="Text Box 2"/>
          <p:cNvSpPr txBox="1">
            <a:spLocks noChangeArrowheads="1"/>
          </p:cNvSpPr>
          <p:nvPr/>
        </p:nvSpPr>
        <p:spPr bwMode="auto">
          <a:xfrm>
            <a:off x="1071538" y="4429132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1000452" name="Text Box 4"/>
          <p:cNvSpPr txBox="1">
            <a:spLocks noChangeArrowheads="1"/>
          </p:cNvSpPr>
          <p:nvPr/>
        </p:nvSpPr>
        <p:spPr bwMode="auto">
          <a:xfrm>
            <a:off x="2214546" y="6072206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1000494" name="Rectangle 46"/>
          <p:cNvSpPr>
            <a:spLocks noChangeArrowheads="1"/>
          </p:cNvSpPr>
          <p:nvPr/>
        </p:nvSpPr>
        <p:spPr bwMode="auto">
          <a:xfrm>
            <a:off x="2857488" y="414338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1000502" name="Text Box 54"/>
          <p:cNvSpPr txBox="1">
            <a:spLocks noChangeArrowheads="1"/>
          </p:cNvSpPr>
          <p:nvPr/>
        </p:nvSpPr>
        <p:spPr bwMode="auto">
          <a:xfrm>
            <a:off x="4071934" y="5572140"/>
            <a:ext cx="671979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2800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0505" name="Text Box 57"/>
          <p:cNvSpPr txBox="1">
            <a:spLocks noChangeArrowheads="1"/>
          </p:cNvSpPr>
          <p:nvPr/>
        </p:nvSpPr>
        <p:spPr bwMode="auto">
          <a:xfrm>
            <a:off x="3449638" y="6049963"/>
            <a:ext cx="477837" cy="579437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endParaRPr lang="ru-RU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00506" name="Text Box 58"/>
          <p:cNvSpPr txBox="1">
            <a:spLocks noChangeArrowheads="1"/>
          </p:cNvSpPr>
          <p:nvPr/>
        </p:nvSpPr>
        <p:spPr bwMode="auto">
          <a:xfrm>
            <a:off x="685800" y="5973763"/>
            <a:ext cx="458780" cy="584775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endParaRPr lang="ru-RU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00507" name="Text Box 59"/>
          <p:cNvSpPr txBox="1">
            <a:spLocks noChangeArrowheads="1"/>
          </p:cNvSpPr>
          <p:nvPr/>
        </p:nvSpPr>
        <p:spPr bwMode="auto">
          <a:xfrm>
            <a:off x="1714480" y="3000372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endParaRPr lang="ru-RU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00508" name="Freeform 60"/>
          <p:cNvSpPr>
            <a:spLocks/>
          </p:cNvSpPr>
          <p:nvPr/>
        </p:nvSpPr>
        <p:spPr bwMode="auto">
          <a:xfrm>
            <a:off x="2257425" y="3286125"/>
            <a:ext cx="1450975" cy="2827338"/>
          </a:xfrm>
          <a:custGeom>
            <a:avLst/>
            <a:gdLst/>
            <a:ahLst/>
            <a:cxnLst>
              <a:cxn ang="0">
                <a:pos x="914" y="1781"/>
              </a:cxn>
              <a:cxn ang="0">
                <a:pos x="0" y="0"/>
              </a:cxn>
            </a:cxnLst>
            <a:rect l="0" t="0" r="r" b="b"/>
            <a:pathLst>
              <a:path w="914" h="1781">
                <a:moveTo>
                  <a:pt x="914" y="1781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0509" name="Text Box 61"/>
          <p:cNvSpPr txBox="1">
            <a:spLocks noChangeArrowheads="1"/>
          </p:cNvSpPr>
          <p:nvPr/>
        </p:nvSpPr>
        <p:spPr bwMode="auto">
          <a:xfrm>
            <a:off x="5143504" y="3000372"/>
            <a:ext cx="458780" cy="584775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endParaRPr lang="ru-RU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00510" name="Rectangle 62"/>
          <p:cNvSpPr>
            <a:spLocks noChangeArrowheads="1"/>
          </p:cNvSpPr>
          <p:nvPr/>
        </p:nvSpPr>
        <p:spPr bwMode="auto">
          <a:xfrm>
            <a:off x="2143108" y="142852"/>
            <a:ext cx="5791200" cy="584775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ru-RU" sz="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– параллелограмм. Найти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0511" name="Line 63"/>
          <p:cNvSpPr>
            <a:spLocks noChangeShapeType="1"/>
          </p:cNvSpPr>
          <p:nvPr/>
        </p:nvSpPr>
        <p:spPr bwMode="auto">
          <a:xfrm>
            <a:off x="3657600" y="6096000"/>
            <a:ext cx="1676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0512" name="Freeform 64"/>
          <p:cNvSpPr>
            <a:spLocks/>
          </p:cNvSpPr>
          <p:nvPr/>
        </p:nvSpPr>
        <p:spPr bwMode="auto">
          <a:xfrm>
            <a:off x="3886200" y="5715000"/>
            <a:ext cx="228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" y="96"/>
              </a:cxn>
              <a:cxn ang="0">
                <a:pos x="144" y="240"/>
              </a:cxn>
            </a:cxnLst>
            <a:rect l="0" t="0" r="r" b="b"/>
            <a:pathLst>
              <a:path w="144" h="240">
                <a:moveTo>
                  <a:pt x="0" y="0"/>
                </a:moveTo>
                <a:cubicBezTo>
                  <a:pt x="19" y="16"/>
                  <a:pt x="88" y="56"/>
                  <a:pt x="112" y="96"/>
                </a:cubicBezTo>
                <a:cubicBezTo>
                  <a:pt x="136" y="136"/>
                  <a:pt x="137" y="210"/>
                  <a:pt x="144" y="24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0513" name="Freeform 65"/>
          <p:cNvSpPr>
            <a:spLocks/>
          </p:cNvSpPr>
          <p:nvPr/>
        </p:nvSpPr>
        <p:spPr bwMode="auto">
          <a:xfrm>
            <a:off x="1019175" y="5727700"/>
            <a:ext cx="193675" cy="355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4" y="88"/>
              </a:cxn>
              <a:cxn ang="0">
                <a:pos x="122" y="224"/>
              </a:cxn>
            </a:cxnLst>
            <a:rect l="0" t="0" r="r" b="b"/>
            <a:pathLst>
              <a:path w="122" h="224">
                <a:moveTo>
                  <a:pt x="0" y="0"/>
                </a:moveTo>
                <a:cubicBezTo>
                  <a:pt x="16" y="15"/>
                  <a:pt x="74" y="51"/>
                  <a:pt x="94" y="88"/>
                </a:cubicBezTo>
                <a:cubicBezTo>
                  <a:pt x="114" y="125"/>
                  <a:pt x="116" y="196"/>
                  <a:pt x="122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00514" name="Object 66"/>
          <p:cNvGraphicFramePr>
            <a:graphicFrameLocks noChangeAspect="1"/>
          </p:cNvGraphicFramePr>
          <p:nvPr/>
        </p:nvGraphicFramePr>
        <p:xfrm>
          <a:off x="357158" y="785794"/>
          <a:ext cx="3367088" cy="481013"/>
        </p:xfrm>
        <a:graphic>
          <a:graphicData uri="http://schemas.openxmlformats.org/presentationml/2006/ole">
            <p:oleObj spid="_x0000_s44034" name="Формула" r:id="rId4" imgW="1422360" imgH="203040" progId="Equation.3">
              <p:embed/>
            </p:oleObj>
          </a:graphicData>
        </a:graphic>
      </p:graphicFrame>
      <p:sp>
        <p:nvSpPr>
          <p:cNvPr id="1000515" name="Text Box 67"/>
          <p:cNvSpPr txBox="1">
            <a:spLocks noChangeArrowheads="1"/>
          </p:cNvSpPr>
          <p:nvPr/>
        </p:nvSpPr>
        <p:spPr bwMode="auto">
          <a:xfrm>
            <a:off x="1142976" y="5500702"/>
            <a:ext cx="671979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2800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5720" y="142852"/>
            <a:ext cx="1747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Задача 9</a:t>
            </a:r>
            <a:endParaRPr lang="ru-RU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75"/>
          <p:cNvSpPr txBox="1">
            <a:spLocks noChangeArrowheads="1"/>
          </p:cNvSpPr>
          <p:nvPr/>
        </p:nvSpPr>
        <p:spPr bwMode="auto">
          <a:xfrm>
            <a:off x="285720" y="1142984"/>
            <a:ext cx="86477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BD</a:t>
            </a:r>
            <a:r>
              <a:rPr lang="ru-RU" altLang="ru-RU" sz="4800" b="1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= AB</a:t>
            </a:r>
            <a:r>
              <a:rPr lang="en-US" altLang="ru-RU" sz="1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u-RU" altLang="ru-RU" sz="4800" b="1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+ AD</a:t>
            </a:r>
            <a:r>
              <a:rPr lang="en-US" altLang="ru-RU" sz="1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u-RU" altLang="ru-RU" sz="4800" b="1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– </a:t>
            </a:r>
            <a:r>
              <a:rPr lang="en-US" altLang="ru-RU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AB·ADcosA</a:t>
            </a:r>
            <a:endParaRPr lang="ru-RU" altLang="ru-RU" sz="48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5357818" y="2428868"/>
          <a:ext cx="3505200" cy="525463"/>
        </p:xfrm>
        <a:graphic>
          <a:graphicData uri="http://schemas.openxmlformats.org/presentationml/2006/ole">
            <p:oleObj spid="_x0000_s44035" name="Equation" r:id="rId5" imgW="1346040" imgH="203040" progId="Equation.DSMT4">
              <p:embed/>
            </p:oleObj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5857884" y="3071810"/>
          <a:ext cx="2811463" cy="1019175"/>
        </p:xfrm>
        <a:graphic>
          <a:graphicData uri="http://schemas.openxmlformats.org/presentationml/2006/ole">
            <p:oleObj spid="_x0000_s44036" name="Equation" r:id="rId6" imgW="1079280" imgH="393480" progId="Equation.DSMT4">
              <p:embed/>
            </p:oleObj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6397625" y="4318000"/>
          <a:ext cx="1587500" cy="525463"/>
        </p:xfrm>
        <a:graphic>
          <a:graphicData uri="http://schemas.openxmlformats.org/presentationml/2006/ole">
            <p:oleObj spid="_x0000_s44037" name="Equation" r:id="rId7" imgW="609480" imgH="203040" progId="Equation.DSMT4">
              <p:embed/>
            </p:oleObj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6221413" y="5183188"/>
          <a:ext cx="1719262" cy="590550"/>
        </p:xfrm>
        <a:graphic>
          <a:graphicData uri="http://schemas.openxmlformats.org/presentationml/2006/ole">
            <p:oleObj spid="_x0000_s44038" name="Equation" r:id="rId8" imgW="6602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00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0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0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0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16 0.00417 L -0.31667 -0.00903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000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" y="-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0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0.11841 -0.3884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00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1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0348 L 0.18316 -0.6266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00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-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51181 -0.36736 " pathEditMode="relative" ptsTypes="AA">
                                      <p:cBhvr>
                                        <p:cTn id="37" dur="2000" fill="hold"/>
                                        <p:tgtEl>
                                          <p:spTgt spid="1000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3.7037E-6 L 0.504 -0.61945 " pathEditMode="relative" ptsTypes="AA">
                                      <p:cBhvr>
                                        <p:cTn id="39" dur="2000" fill="hold"/>
                                        <p:tgtEl>
                                          <p:spTgt spid="1000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68802 -0.45093 L 0.80972 -0.55648 " pathEditMode="relative" rAng="0" ptsTypes="AAA">
                                      <p:cBhvr>
                                        <p:cTn id="46" dur="1000" fill="hold"/>
                                        <p:tgtEl>
                                          <p:spTgt spid="1000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518" grpId="0" animBg="1"/>
      <p:bldP spid="1000503" grpId="0"/>
      <p:bldP spid="1000453" grpId="0"/>
      <p:bldP spid="1000495" grpId="0"/>
      <p:bldP spid="1000451" grpId="0"/>
      <p:bldP spid="1000450" grpId="0"/>
      <p:bldP spid="1000513" grpId="0" animBg="1"/>
      <p:bldP spid="1000513" grpId="1" animBg="1"/>
      <p:bldP spid="1000515" grpId="0"/>
      <p:bldP spid="1000515" grpId="1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522" name="Freeform 26"/>
          <p:cNvSpPr>
            <a:spLocks/>
          </p:cNvSpPr>
          <p:nvPr/>
        </p:nvSpPr>
        <p:spPr bwMode="auto">
          <a:xfrm>
            <a:off x="736600" y="3009900"/>
            <a:ext cx="3848100" cy="261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1" y="1624"/>
              </a:cxn>
              <a:cxn ang="0">
                <a:pos x="2424" y="1648"/>
              </a:cxn>
              <a:cxn ang="0">
                <a:pos x="1808" y="32"/>
              </a:cxn>
              <a:cxn ang="0">
                <a:pos x="0" y="0"/>
              </a:cxn>
            </a:cxnLst>
            <a:rect l="0" t="0" r="r" b="b"/>
            <a:pathLst>
              <a:path w="2424" h="1648">
                <a:moveTo>
                  <a:pt x="0" y="0"/>
                </a:moveTo>
                <a:lnTo>
                  <a:pt x="651" y="1624"/>
                </a:lnTo>
                <a:lnTo>
                  <a:pt x="2424" y="1648"/>
                </a:lnTo>
                <a:lnTo>
                  <a:pt x="1808" y="3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FFFF">
                  <a:alpha val="64999"/>
                </a:srgbClr>
              </a:gs>
            </a:gsLst>
            <a:path path="rect">
              <a:fillToRect l="50000" t="50000" r="50000" b="50000"/>
            </a:path>
          </a:gradFill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2578" name="Freeform 82"/>
          <p:cNvSpPr>
            <a:spLocks/>
          </p:cNvSpPr>
          <p:nvPr/>
        </p:nvSpPr>
        <p:spPr bwMode="auto">
          <a:xfrm>
            <a:off x="742950" y="3009900"/>
            <a:ext cx="3848100" cy="2600325"/>
          </a:xfrm>
          <a:custGeom>
            <a:avLst/>
            <a:gdLst/>
            <a:ahLst/>
            <a:cxnLst>
              <a:cxn ang="0">
                <a:pos x="642" y="1626"/>
              </a:cxn>
              <a:cxn ang="0">
                <a:pos x="2424" y="1638"/>
              </a:cxn>
              <a:cxn ang="0">
                <a:pos x="0" y="0"/>
              </a:cxn>
              <a:cxn ang="0">
                <a:pos x="642" y="1626"/>
              </a:cxn>
            </a:cxnLst>
            <a:rect l="0" t="0" r="r" b="b"/>
            <a:pathLst>
              <a:path w="2424" h="1638">
                <a:moveTo>
                  <a:pt x="642" y="1626"/>
                </a:moveTo>
                <a:lnTo>
                  <a:pt x="2424" y="1638"/>
                </a:lnTo>
                <a:lnTo>
                  <a:pt x="0" y="0"/>
                </a:lnTo>
                <a:lnTo>
                  <a:pt x="642" y="1626"/>
                </a:lnTo>
                <a:close/>
              </a:path>
            </a:pathLst>
          </a:custGeom>
          <a:solidFill>
            <a:srgbClr val="FF7C80">
              <a:alpha val="53999"/>
            </a:srgbClr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2501" name="Text Box 5"/>
          <p:cNvSpPr txBox="1">
            <a:spLocks noChangeArrowheads="1"/>
          </p:cNvSpPr>
          <p:nvPr/>
        </p:nvSpPr>
        <p:spPr bwMode="auto">
          <a:xfrm>
            <a:off x="2971800" y="556260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ru-RU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2543" name="Text Box 47"/>
          <p:cNvSpPr txBox="1">
            <a:spLocks noChangeArrowheads="1"/>
          </p:cNvSpPr>
          <p:nvPr/>
        </p:nvSpPr>
        <p:spPr bwMode="auto">
          <a:xfrm>
            <a:off x="2928926" y="557214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ru-RU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2498" name="Text Box 2"/>
          <p:cNvSpPr txBox="1">
            <a:spLocks noChangeArrowheads="1"/>
          </p:cNvSpPr>
          <p:nvPr/>
        </p:nvSpPr>
        <p:spPr bwMode="auto">
          <a:xfrm>
            <a:off x="914400" y="4252913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ru-RU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2550" name="Text Box 54"/>
          <p:cNvSpPr txBox="1">
            <a:spLocks noChangeArrowheads="1"/>
          </p:cNvSpPr>
          <p:nvPr/>
        </p:nvSpPr>
        <p:spPr bwMode="auto">
          <a:xfrm>
            <a:off x="1676400" y="51054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35</a:t>
            </a:r>
            <a:r>
              <a:rPr lang="en-US" sz="28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2551" name="Text Box 55"/>
          <p:cNvSpPr txBox="1">
            <a:spLocks noChangeArrowheads="1"/>
          </p:cNvSpPr>
          <p:nvPr/>
        </p:nvSpPr>
        <p:spPr bwMode="auto">
          <a:xfrm>
            <a:off x="1676400" y="5105400"/>
            <a:ext cx="854721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35</a:t>
            </a:r>
            <a:r>
              <a:rPr lang="en-US" sz="2800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2502" name="Text Box 6"/>
          <p:cNvSpPr txBox="1">
            <a:spLocks noChangeArrowheads="1"/>
          </p:cNvSpPr>
          <p:nvPr/>
        </p:nvSpPr>
        <p:spPr bwMode="auto">
          <a:xfrm>
            <a:off x="928662" y="4286256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ru-RU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2499" name="Text Box 3"/>
          <p:cNvSpPr txBox="1">
            <a:spLocks noChangeArrowheads="1"/>
          </p:cNvSpPr>
          <p:nvPr/>
        </p:nvSpPr>
        <p:spPr bwMode="auto">
          <a:xfrm>
            <a:off x="928662" y="4214818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ru-RU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2500" name="Text Box 4"/>
          <p:cNvSpPr txBox="1">
            <a:spLocks noChangeArrowheads="1"/>
          </p:cNvSpPr>
          <p:nvPr/>
        </p:nvSpPr>
        <p:spPr bwMode="auto">
          <a:xfrm>
            <a:off x="2928926" y="557214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ru-RU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2519" name="Text Box 23"/>
          <p:cNvSpPr txBox="1">
            <a:spLocks noChangeArrowheads="1"/>
          </p:cNvSpPr>
          <p:nvPr/>
        </p:nvSpPr>
        <p:spPr bwMode="auto">
          <a:xfrm>
            <a:off x="4495800" y="5562600"/>
            <a:ext cx="423514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С</a:t>
            </a:r>
          </a:p>
        </p:txBody>
      </p:sp>
      <p:sp>
        <p:nvSpPr>
          <p:cNvPr id="1002520" name="Text Box 24"/>
          <p:cNvSpPr txBox="1">
            <a:spLocks noChangeArrowheads="1"/>
          </p:cNvSpPr>
          <p:nvPr/>
        </p:nvSpPr>
        <p:spPr bwMode="auto">
          <a:xfrm>
            <a:off x="533400" y="2514600"/>
            <a:ext cx="423514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А</a:t>
            </a:r>
          </a:p>
        </p:txBody>
      </p:sp>
      <p:sp>
        <p:nvSpPr>
          <p:cNvPr id="1002521" name="Text Box 25"/>
          <p:cNvSpPr txBox="1">
            <a:spLocks noChangeArrowheads="1"/>
          </p:cNvSpPr>
          <p:nvPr/>
        </p:nvSpPr>
        <p:spPr bwMode="auto">
          <a:xfrm>
            <a:off x="3429000" y="2590800"/>
            <a:ext cx="423514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В</a:t>
            </a:r>
          </a:p>
        </p:txBody>
      </p:sp>
      <p:sp>
        <p:nvSpPr>
          <p:cNvPr id="1002542" name="Rectangle 46"/>
          <p:cNvSpPr>
            <a:spLocks noChangeArrowheads="1"/>
          </p:cNvSpPr>
          <p:nvPr/>
        </p:nvSpPr>
        <p:spPr bwMode="auto">
          <a:xfrm>
            <a:off x="2667000" y="38862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ru-RU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ru-RU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002544" name="Object 48"/>
          <p:cNvGraphicFramePr>
            <a:graphicFrameLocks noChangeAspect="1"/>
          </p:cNvGraphicFramePr>
          <p:nvPr/>
        </p:nvGraphicFramePr>
        <p:xfrm>
          <a:off x="7143768" y="2928934"/>
          <a:ext cx="1524000" cy="530225"/>
        </p:xfrm>
        <a:graphic>
          <a:graphicData uri="http://schemas.openxmlformats.org/presentationml/2006/ole">
            <p:oleObj spid="_x0000_s45058" name="Формула" r:id="rId4" imgW="583920" imgH="203040" progId="Equation.3">
              <p:embed/>
            </p:oleObj>
          </a:graphicData>
        </a:graphic>
      </p:graphicFrame>
      <p:sp>
        <p:nvSpPr>
          <p:cNvPr id="1002552" name="Freeform 56"/>
          <p:cNvSpPr>
            <a:spLocks/>
          </p:cNvSpPr>
          <p:nvPr/>
        </p:nvSpPr>
        <p:spPr bwMode="auto">
          <a:xfrm>
            <a:off x="762000" y="3035300"/>
            <a:ext cx="3810000" cy="256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0" y="1616"/>
              </a:cxn>
            </a:cxnLst>
            <a:rect l="0" t="0" r="r" b="b"/>
            <a:pathLst>
              <a:path w="2400" h="1616">
                <a:moveTo>
                  <a:pt x="0" y="0"/>
                </a:moveTo>
                <a:lnTo>
                  <a:pt x="2400" y="16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2553" name="Text Box 57"/>
          <p:cNvSpPr txBox="1">
            <a:spLocks noChangeArrowheads="1"/>
          </p:cNvSpPr>
          <p:nvPr/>
        </p:nvSpPr>
        <p:spPr bwMode="auto">
          <a:xfrm>
            <a:off x="1524000" y="5638800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endParaRPr lang="ru-RU" sz="28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2554" name="Rectangle 58"/>
          <p:cNvSpPr>
            <a:spLocks noChangeArrowheads="1"/>
          </p:cNvSpPr>
          <p:nvPr/>
        </p:nvSpPr>
        <p:spPr bwMode="auto">
          <a:xfrm>
            <a:off x="2143108" y="0"/>
            <a:ext cx="5791200" cy="584775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ru-RU" sz="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– ромб. Найти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AC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02555" name="Object 59"/>
          <p:cNvGraphicFramePr>
            <a:graphicFrameLocks noChangeAspect="1"/>
          </p:cNvGraphicFramePr>
          <p:nvPr/>
        </p:nvGraphicFramePr>
        <p:xfrm>
          <a:off x="609600" y="685800"/>
          <a:ext cx="3397250" cy="481013"/>
        </p:xfrm>
        <a:graphic>
          <a:graphicData uri="http://schemas.openxmlformats.org/presentationml/2006/ole">
            <p:oleObj spid="_x0000_s45059" name="Формула" r:id="rId5" imgW="1434960" imgH="203040" progId="Equation.3">
              <p:embed/>
            </p:oleObj>
          </a:graphicData>
        </a:graphic>
      </p:graphicFrame>
      <p:sp>
        <p:nvSpPr>
          <p:cNvPr id="1002556" name="Freeform 60"/>
          <p:cNvSpPr>
            <a:spLocks/>
          </p:cNvSpPr>
          <p:nvPr/>
        </p:nvSpPr>
        <p:spPr bwMode="auto">
          <a:xfrm>
            <a:off x="438150" y="5581650"/>
            <a:ext cx="1336675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42" y="6"/>
              </a:cxn>
            </a:cxnLst>
            <a:rect l="0" t="0" r="r" b="b"/>
            <a:pathLst>
              <a:path w="842" h="6">
                <a:moveTo>
                  <a:pt x="0" y="0"/>
                </a:moveTo>
                <a:lnTo>
                  <a:pt x="842" y="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2557" name="Freeform 61"/>
          <p:cNvSpPr>
            <a:spLocks/>
          </p:cNvSpPr>
          <p:nvPr/>
        </p:nvSpPr>
        <p:spPr bwMode="auto">
          <a:xfrm>
            <a:off x="1355725" y="5181600"/>
            <a:ext cx="244475" cy="41275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32" y="96"/>
              </a:cxn>
              <a:cxn ang="0">
                <a:pos x="0" y="260"/>
              </a:cxn>
            </a:cxnLst>
            <a:rect l="0" t="0" r="r" b="b"/>
            <a:pathLst>
              <a:path w="154" h="260">
                <a:moveTo>
                  <a:pt x="154" y="0"/>
                </a:moveTo>
                <a:cubicBezTo>
                  <a:pt x="134" y="16"/>
                  <a:pt x="58" y="53"/>
                  <a:pt x="32" y="96"/>
                </a:cubicBezTo>
                <a:cubicBezTo>
                  <a:pt x="6" y="139"/>
                  <a:pt x="7" y="226"/>
                  <a:pt x="0" y="26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2558" name="Text Box 62"/>
          <p:cNvSpPr txBox="1">
            <a:spLocks noChangeArrowheads="1"/>
          </p:cNvSpPr>
          <p:nvPr/>
        </p:nvSpPr>
        <p:spPr bwMode="auto">
          <a:xfrm>
            <a:off x="762000" y="5029200"/>
            <a:ext cx="671979" cy="52322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45</a:t>
            </a:r>
            <a:r>
              <a:rPr lang="en-US" sz="2800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2577" name="Freeform 81"/>
          <p:cNvSpPr>
            <a:spLocks/>
          </p:cNvSpPr>
          <p:nvPr/>
        </p:nvSpPr>
        <p:spPr bwMode="auto">
          <a:xfrm>
            <a:off x="6429388" y="5786454"/>
            <a:ext cx="428628" cy="369332"/>
          </a:xfrm>
          <a:custGeom>
            <a:avLst/>
            <a:gdLst/>
            <a:ahLst/>
            <a:cxnLst>
              <a:cxn ang="0">
                <a:pos x="192" y="96"/>
              </a:cxn>
              <a:cxn ang="0">
                <a:pos x="192" y="192"/>
              </a:cxn>
              <a:cxn ang="0">
                <a:pos x="0" y="192"/>
              </a:cxn>
              <a:cxn ang="0">
                <a:pos x="0" y="0"/>
              </a:cxn>
            </a:cxnLst>
            <a:rect l="0" t="0" r="r" b="b"/>
            <a:pathLst>
              <a:path w="192" h="192">
                <a:moveTo>
                  <a:pt x="192" y="96"/>
                </a:moveTo>
                <a:lnTo>
                  <a:pt x="192" y="192"/>
                </a:ln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4282" y="0"/>
            <a:ext cx="1952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Задача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ru-RU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 Box 75"/>
          <p:cNvSpPr txBox="1">
            <a:spLocks noChangeArrowheads="1"/>
          </p:cNvSpPr>
          <p:nvPr/>
        </p:nvSpPr>
        <p:spPr bwMode="auto">
          <a:xfrm>
            <a:off x="285720" y="1142984"/>
            <a:ext cx="87379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AC</a:t>
            </a:r>
            <a:r>
              <a:rPr lang="ru-RU" altLang="ru-RU" sz="4800" b="1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= AD</a:t>
            </a:r>
            <a:r>
              <a:rPr lang="en-US" altLang="ru-RU" sz="1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u-RU" altLang="ru-RU" sz="4800" b="1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+ DC</a:t>
            </a:r>
            <a:r>
              <a:rPr lang="en-US" altLang="ru-RU" sz="1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u-RU" altLang="ru-RU" sz="4800" b="1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– </a:t>
            </a:r>
            <a:r>
              <a:rPr lang="en-US" altLang="ru-RU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AD·DCcosD</a:t>
            </a:r>
            <a:endParaRPr lang="ru-RU" altLang="ru-RU" sz="48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4230688" y="2286000"/>
          <a:ext cx="4365625" cy="525463"/>
        </p:xfrm>
        <a:graphic>
          <a:graphicData uri="http://schemas.openxmlformats.org/presentationml/2006/ole">
            <p:oleObj spid="_x0000_s45060" name="Equation" r:id="rId6" imgW="1676160" imgH="203040" progId="Equation.DSMT4">
              <p:embed/>
            </p:oleObj>
          </a:graphicData>
        </a:graphic>
      </p:graphicFrame>
      <p:cxnSp>
        <p:nvCxnSpPr>
          <p:cNvPr id="64" name="Прямая соединительная линия 63"/>
          <p:cNvCxnSpPr/>
          <p:nvPr/>
        </p:nvCxnSpPr>
        <p:spPr>
          <a:xfrm rot="5400000">
            <a:off x="7608909" y="2892421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rot="5400000">
            <a:off x="7680347" y="2892421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4929190" y="3500438"/>
          <a:ext cx="3705225" cy="1314450"/>
        </p:xfrm>
        <a:graphic>
          <a:graphicData uri="http://schemas.openxmlformats.org/presentationml/2006/ole">
            <p:oleObj spid="_x0000_s45061" name="Equation" r:id="rId7" imgW="1422360" imgH="507960" progId="Equation.DSMT4">
              <p:embed/>
            </p:oleObj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5500694" y="4714884"/>
          <a:ext cx="2813050" cy="558800"/>
        </p:xfrm>
        <a:graphic>
          <a:graphicData uri="http://schemas.openxmlformats.org/presentationml/2006/ole">
            <p:oleObj spid="_x0000_s45062" name="Equation" r:id="rId8" imgW="1079280" imgH="215640" progId="Equation.DSMT4">
              <p:embed/>
            </p:oleObj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5429256" y="5214950"/>
          <a:ext cx="2978150" cy="919163"/>
        </p:xfrm>
        <a:graphic>
          <a:graphicData uri="http://schemas.openxmlformats.org/presentationml/2006/ole">
            <p:oleObj spid="_x0000_s45063" name="Equation" r:id="rId9" imgW="1143000" imgH="355320" progId="Equation.DSMT4">
              <p:embed/>
            </p:oleObj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3182938" y="6053138"/>
          <a:ext cx="2613025" cy="688975"/>
        </p:xfrm>
        <a:graphic>
          <a:graphicData uri="http://schemas.openxmlformats.org/presentationml/2006/ole">
            <p:oleObj spid="_x0000_s45064" name="Equation" r:id="rId10" imgW="1002960" imgH="266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25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25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25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25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25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25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25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25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02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2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00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0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0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00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0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0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00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5.92593E-6 L 0.14183 -0.36735 " pathEditMode="relative" ptsTypes="AA">
                                      <p:cBhvr>
                                        <p:cTn id="51" dur="2000" fill="hold"/>
                                        <p:tgtEl>
                                          <p:spTgt spid="1002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0.11562 -0.5699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002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-28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0.5276 -0.3569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02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" y="-17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316 -0.55648 " pathEditMode="relative" ptsTypes="AA">
                                      <p:cBhvr>
                                        <p:cTn id="62" dur="2000" fill="hold"/>
                                        <p:tgtEl>
                                          <p:spTgt spid="1002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L 0.72674 -0.49259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002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" y="-2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0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00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578" grpId="0" animBg="1"/>
      <p:bldP spid="1002501" grpId="1"/>
      <p:bldP spid="1002501" grpId="2"/>
      <p:bldP spid="1002543" grpId="0"/>
      <p:bldP spid="1002498" grpId="0"/>
      <p:bldP spid="1002550" grpId="0"/>
      <p:bldP spid="1002551" grpId="0"/>
      <p:bldP spid="1002551" grpId="1"/>
      <p:bldP spid="1002502" grpId="0"/>
      <p:bldP spid="1002499" grpId="0"/>
      <p:bldP spid="1002499" grpId="1"/>
      <p:bldP spid="1002500" grpId="1"/>
      <p:bldP spid="1002577" grpId="0" animBg="1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0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Теорема синусов</a:t>
            </a:r>
            <a:endParaRPr lang="ru-RU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500042"/>
            <a:ext cx="8280920" cy="785818"/>
          </a:xfrm>
          <a:prstGeom prst="rect">
            <a:avLst/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Стороны треугольника пропорциональны синусам противолежащих углов.</a:t>
            </a:r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1702382" y="1676566"/>
            <a:ext cx="1584176" cy="1080120"/>
          </a:xfrm>
          <a:prstGeom prst="triangle">
            <a:avLst>
              <a:gd name="adj" fmla="val 27875"/>
            </a:avLst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380842" y="249681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ru-RU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6247" y="250180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ru-RU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712" y="143665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ru-RU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57018" y="1935723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ru-RU" sz="2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5382" y="198848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ru-RU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5103" y="265971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ru-RU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1628800"/>
            <a:ext cx="34563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Дано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∆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ABC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ru-RU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Доказать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6137275" y="2405063"/>
          <a:ext cx="2073275" cy="611187"/>
        </p:xfrm>
        <a:graphic>
          <a:graphicData uri="http://schemas.openxmlformats.org/presentationml/2006/ole">
            <p:oleObj spid="_x0000_s15362" name="Equation" r:id="rId3" imgW="1333440" imgH="393480" progId="Equation.DSMT4">
              <p:embed/>
            </p:oleObj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3037333" y="2856492"/>
            <a:ext cx="2095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Доказательство: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566863" y="3130550"/>
          <a:ext cx="1263650" cy="576263"/>
        </p:xfrm>
        <a:graphic>
          <a:graphicData uri="http://schemas.openxmlformats.org/presentationml/2006/ole">
            <p:oleObj spid="_x0000_s15363" name="Equation" r:id="rId4" imgW="863280" imgH="393480" progId="Equation.DSMT4">
              <p:embed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455988" y="3130550"/>
          <a:ext cx="1300162" cy="576263"/>
        </p:xfrm>
        <a:graphic>
          <a:graphicData uri="http://schemas.openxmlformats.org/presentationml/2006/ole">
            <p:oleObj spid="_x0000_s15364" name="Equation" r:id="rId5" imgW="888840" imgH="393480" progId="Equation.DSMT4">
              <p:embed/>
            </p:oleObj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5280025" y="3130550"/>
          <a:ext cx="1284288" cy="576263"/>
        </p:xfrm>
        <a:graphic>
          <a:graphicData uri="http://schemas.openxmlformats.org/presentationml/2006/ole">
            <p:oleObj spid="_x0000_s15365" name="Equation" r:id="rId6" imgW="876240" imgH="393480" progId="Equation.DSMT4">
              <p:embed/>
            </p:oleObj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360613" y="3571875"/>
          <a:ext cx="2008187" cy="576263"/>
        </p:xfrm>
        <a:graphic>
          <a:graphicData uri="http://schemas.openxmlformats.org/presentationml/2006/ole">
            <p:oleObj spid="_x0000_s15367" name="Equation" r:id="rId7" imgW="1371600" imgH="393480" progId="Equation.DSMT4">
              <p:embed/>
            </p:oleObj>
          </a:graphicData>
        </a:graphic>
      </p:graphicFrame>
      <p:cxnSp>
        <p:nvCxnSpPr>
          <p:cNvPr id="22" name="Прямая соединительная линия 21"/>
          <p:cNvCxnSpPr/>
          <p:nvPr/>
        </p:nvCxnSpPr>
        <p:spPr>
          <a:xfrm flipV="1">
            <a:off x="2428860" y="3643314"/>
            <a:ext cx="114423" cy="5418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3451260" y="3585479"/>
            <a:ext cx="143657" cy="5286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2571736" y="3714752"/>
            <a:ext cx="144016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3738933" y="3700620"/>
            <a:ext cx="144016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4665771" y="3667830"/>
            <a:ext cx="0" cy="36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4897438" y="3729038"/>
          <a:ext cx="1057275" cy="260350"/>
        </p:xfrm>
        <a:graphic>
          <a:graphicData uri="http://schemas.openxmlformats.org/presentationml/2006/ole">
            <p:oleObj spid="_x0000_s15368" name="Equation" r:id="rId8" imgW="723600" imgH="177480" progId="Equation.DSMT4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1790700" y="4152900"/>
          <a:ext cx="2173288" cy="576263"/>
        </p:xfrm>
        <a:graphic>
          <a:graphicData uri="http://schemas.openxmlformats.org/presentationml/2006/ole">
            <p:oleObj spid="_x0000_s15369" name="Equation" r:id="rId9" imgW="1485720" imgH="393480" progId="Equation.DSMT4">
              <p:embed/>
            </p:oleObj>
          </a:graphicData>
        </a:graphic>
      </p:graphicFrame>
      <p:sp>
        <p:nvSpPr>
          <p:cNvPr id="28" name="Штриховая стрелка вправо 27"/>
          <p:cNvSpPr/>
          <p:nvPr/>
        </p:nvSpPr>
        <p:spPr>
          <a:xfrm>
            <a:off x="4673242" y="4375088"/>
            <a:ext cx="648072" cy="144000"/>
          </a:xfrm>
          <a:prstGeom prst="stripedRight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5838825" y="4140200"/>
          <a:ext cx="1246188" cy="576263"/>
        </p:xfrm>
        <a:graphic>
          <a:graphicData uri="http://schemas.openxmlformats.org/presentationml/2006/ole">
            <p:oleObj spid="_x0000_s15370" name="Equation" r:id="rId10" imgW="850680" imgH="393480" progId="Equation.DSMT4">
              <p:embed/>
            </p:oleObj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2339975" y="4797425"/>
          <a:ext cx="2006600" cy="576263"/>
        </p:xfrm>
        <a:graphic>
          <a:graphicData uri="http://schemas.openxmlformats.org/presentationml/2006/ole">
            <p:oleObj spid="_x0000_s15371" name="Equation" r:id="rId11" imgW="1371600" imgH="393480" progId="Equation.DSMT4">
              <p:embed/>
            </p:oleObj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4930775" y="4941888"/>
          <a:ext cx="1057275" cy="260350"/>
        </p:xfrm>
        <a:graphic>
          <a:graphicData uri="http://schemas.openxmlformats.org/presentationml/2006/ole">
            <p:oleObj spid="_x0000_s15372" name="Equation" r:id="rId12" imgW="723600" imgH="177480" progId="Equation.DSMT4">
              <p:embed/>
            </p:oleObj>
          </a:graphicData>
        </a:graphic>
      </p:graphicFrame>
      <p:cxnSp>
        <p:nvCxnSpPr>
          <p:cNvPr id="30" name="Прямая соединительная линия 29"/>
          <p:cNvCxnSpPr/>
          <p:nvPr/>
        </p:nvCxnSpPr>
        <p:spPr>
          <a:xfrm>
            <a:off x="4654546" y="4878980"/>
            <a:ext cx="0" cy="36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1819275" y="5349875"/>
          <a:ext cx="2174875" cy="576263"/>
        </p:xfrm>
        <a:graphic>
          <a:graphicData uri="http://schemas.openxmlformats.org/presentationml/2006/ole">
            <p:oleObj spid="_x0000_s15373" name="Equation" r:id="rId13" imgW="1485720" imgH="393480" progId="Equation.DSMT4">
              <p:embed/>
            </p:oleObj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5891213" y="5357813"/>
          <a:ext cx="1244600" cy="576262"/>
        </p:xfrm>
        <a:graphic>
          <a:graphicData uri="http://schemas.openxmlformats.org/presentationml/2006/ole">
            <p:oleObj spid="_x0000_s15374" name="Equation" r:id="rId14" imgW="850680" imgH="393480" progId="Equation.DSMT4">
              <p:embed/>
            </p:oleObj>
          </a:graphicData>
        </a:graphic>
      </p:graphicFrame>
      <p:sp>
        <p:nvSpPr>
          <p:cNvPr id="33" name="Штриховая стрелка вправо 32"/>
          <p:cNvSpPr/>
          <p:nvPr/>
        </p:nvSpPr>
        <p:spPr>
          <a:xfrm>
            <a:off x="4682508" y="5584607"/>
            <a:ext cx="648072" cy="144000"/>
          </a:xfrm>
          <a:prstGeom prst="stripedRight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право 36"/>
          <p:cNvSpPr/>
          <p:nvPr/>
        </p:nvSpPr>
        <p:spPr>
          <a:xfrm>
            <a:off x="3874042" y="6261554"/>
            <a:ext cx="720080" cy="216000"/>
          </a:xfrm>
          <a:prstGeom prst="right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4843654" y="6025921"/>
            <a:ext cx="3240360" cy="764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5097819" y="6074046"/>
          <a:ext cx="2759075" cy="647700"/>
        </p:xfrm>
        <a:graphic>
          <a:graphicData uri="http://schemas.openxmlformats.org/presentationml/2006/ole">
            <p:oleObj spid="_x0000_s15375" name="Формула" r:id="rId15" imgW="1676160" imgH="393480" progId="Equation.3">
              <p:embed/>
            </p:oleObj>
          </a:graphicData>
        </a:graphic>
      </p:graphicFrame>
      <p:cxnSp>
        <p:nvCxnSpPr>
          <p:cNvPr id="40" name="Прямая соединительная линия 39"/>
          <p:cNvCxnSpPr/>
          <p:nvPr/>
        </p:nvCxnSpPr>
        <p:spPr>
          <a:xfrm rot="5400000" flipH="1" flipV="1">
            <a:off x="2157941" y="4985803"/>
            <a:ext cx="613276" cy="2143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V="1">
            <a:off x="3491880" y="4816402"/>
            <a:ext cx="114423" cy="5418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V="1">
            <a:off x="3635896" y="4941168"/>
            <a:ext cx="144016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rot="5400000" flipH="1" flipV="1">
            <a:off x="2465149" y="4964347"/>
            <a:ext cx="285752" cy="2154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2000232" y="4214818"/>
            <a:ext cx="647502" cy="2143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1714480" y="4500570"/>
            <a:ext cx="576064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V="1">
            <a:off x="3347864" y="4187580"/>
            <a:ext cx="576064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3428992" y="4500570"/>
            <a:ext cx="576064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2143108" y="5357826"/>
            <a:ext cx="576064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V="1">
            <a:off x="3055199" y="5694756"/>
            <a:ext cx="576064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2195736" y="5704381"/>
            <a:ext cx="576064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V="1">
            <a:off x="3286116" y="5357826"/>
            <a:ext cx="576064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rot="5400000">
            <a:off x="7179487" y="5036355"/>
            <a:ext cx="178595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Стрелка вправо 56"/>
          <p:cNvSpPr/>
          <p:nvPr/>
        </p:nvSpPr>
        <p:spPr>
          <a:xfrm>
            <a:off x="8215338" y="4927512"/>
            <a:ext cx="720080" cy="216000"/>
          </a:xfrm>
          <a:prstGeom prst="right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6" dur="1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D18"/>
                                      </p:to>
                                    </p:animClr>
                                    <p:animClr clrSpc="rgb">
                                      <p:cBhvr>
                                        <p:cTn id="237" dur="1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2D18"/>
                                      </p:to>
                                    </p:animClr>
                                    <p:set>
                                      <p:cBhvr>
                                        <p:cTn id="238" dur="1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1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28" grpId="0" animBg="1"/>
      <p:bldP spid="33" grpId="0" animBg="1"/>
      <p:bldP spid="37" grpId="0" animBg="1"/>
      <p:bldP spid="38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1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Теорема косинусов</a:t>
            </a:r>
            <a:endParaRPr lang="ru-RU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1349641" y="2631469"/>
            <a:ext cx="1826370" cy="1259470"/>
          </a:xfrm>
          <a:prstGeom prst="triangle">
            <a:avLst>
              <a:gd name="adj" fmla="val 71617"/>
            </a:avLst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66"/>
          <p:cNvSpPr>
            <a:spLocks/>
          </p:cNvSpPr>
          <p:nvPr/>
        </p:nvSpPr>
        <p:spPr bwMode="auto">
          <a:xfrm>
            <a:off x="1080750" y="3908394"/>
            <a:ext cx="2644794" cy="1353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04" y="0"/>
              </a:cxn>
            </a:cxnLst>
            <a:rect l="0" t="0" r="r" b="b"/>
            <a:pathLst>
              <a:path w="4104" h="1">
                <a:moveTo>
                  <a:pt x="0" y="0"/>
                </a:moveTo>
                <a:lnTo>
                  <a:pt x="4104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" name="Freeform 67"/>
          <p:cNvSpPr>
            <a:spLocks noChangeAspect="1"/>
          </p:cNvSpPr>
          <p:nvPr/>
        </p:nvSpPr>
        <p:spPr bwMode="auto">
          <a:xfrm>
            <a:off x="1333848" y="1787414"/>
            <a:ext cx="10053" cy="2910731"/>
          </a:xfrm>
          <a:custGeom>
            <a:avLst/>
            <a:gdLst/>
            <a:ahLst/>
            <a:cxnLst>
              <a:cxn ang="0">
                <a:pos x="8" y="2688"/>
              </a:cxn>
              <a:cxn ang="0">
                <a:pos x="0" y="0"/>
              </a:cxn>
            </a:cxnLst>
            <a:rect l="0" t="0" r="r" b="b"/>
            <a:pathLst>
              <a:path w="8" h="2688">
                <a:moveTo>
                  <a:pt x="8" y="2688"/>
                </a:move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042849" y="3840871"/>
            <a:ext cx="37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ru-RU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5584" y="2339501"/>
            <a:ext cx="377870" cy="34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0006" y="3860251"/>
            <a:ext cx="37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6678" y="3096987"/>
            <a:ext cx="25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ru-RU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2244" y="3803298"/>
            <a:ext cx="25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ru-RU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87340" y="2996952"/>
            <a:ext cx="25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ru-RU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5459" y="1705800"/>
            <a:ext cx="25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9549" y="3570587"/>
            <a:ext cx="25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0" y="1643050"/>
            <a:ext cx="34563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Дано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∆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ABC</a:t>
            </a:r>
          </a:p>
          <a:p>
            <a:pPr>
              <a:lnSpc>
                <a:spcPct val="125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ru-RU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Доказать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956300" y="2428875"/>
          <a:ext cx="2230438" cy="315913"/>
        </p:xfrm>
        <a:graphic>
          <a:graphicData uri="http://schemas.openxmlformats.org/presentationml/2006/ole">
            <p:oleObj spid="_x0000_s16387" name="Equation" r:id="rId3" imgW="1434960" imgH="203040" progId="Equation.DSMT4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286248" y="2928934"/>
            <a:ext cx="4714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Доказательство: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Доп. построение: система координат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Axy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(0; 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0),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6286512" y="3857628"/>
          <a:ext cx="1555750" cy="409575"/>
        </p:xfrm>
        <a:graphic>
          <a:graphicData uri="http://schemas.openxmlformats.org/presentationml/2006/ole">
            <p:oleObj spid="_x0000_s16388" name="Equation" r:id="rId4" imgW="1041120" imgH="253800" progId="Equation.DSMT4">
              <p:embed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857488" y="2357430"/>
          <a:ext cx="1471613" cy="396875"/>
        </p:xfrm>
        <a:graphic>
          <a:graphicData uri="http://schemas.openxmlformats.org/presentationml/2006/ole">
            <p:oleObj spid="_x0000_s16389" name="Equation" r:id="rId5" imgW="1015920" imgH="253800" progId="Equation.DSMT4">
              <p:embed/>
            </p:oleObj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3230962" y="386104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0) </a:t>
            </a:r>
            <a:endParaRPr lang="ru-RU" dirty="0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5430838" y="4338638"/>
          <a:ext cx="3111500" cy="500062"/>
        </p:xfrm>
        <a:graphic>
          <a:graphicData uri="http://schemas.openxmlformats.org/presentationml/2006/ole">
            <p:oleObj spid="_x0000_s16390" name="Equation" r:id="rId6" imgW="1866600" imgH="279360" progId="Equation.DSMT4">
              <p:embed/>
            </p:oleObj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639763" y="4949825"/>
          <a:ext cx="3798887" cy="360363"/>
        </p:xfrm>
        <a:graphic>
          <a:graphicData uri="http://schemas.openxmlformats.org/presentationml/2006/ole">
            <p:oleObj spid="_x0000_s16391" name="Equation" r:id="rId7" imgW="2311200" imgH="203040" progId="Equation.DSMT4">
              <p:embed/>
            </p:oleObj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4500562" y="4929198"/>
          <a:ext cx="3716337" cy="496887"/>
        </p:xfrm>
        <a:graphic>
          <a:graphicData uri="http://schemas.openxmlformats.org/presentationml/2006/ole">
            <p:oleObj spid="_x0000_s16392" name="Equation" r:id="rId8" imgW="2260440" imgH="279360" progId="Equation.DSMT4">
              <p:embed/>
            </p:oleObj>
          </a:graphicData>
        </a:graphic>
      </p:graphicFrame>
      <p:sp>
        <p:nvSpPr>
          <p:cNvPr id="54" name="Левая фигурная скобка 53"/>
          <p:cNvSpPr/>
          <p:nvPr/>
        </p:nvSpPr>
        <p:spPr>
          <a:xfrm rot="16200000">
            <a:off x="5679289" y="4536289"/>
            <a:ext cx="214314" cy="171451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6143636" y="550070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endParaRPr lang="ru-RU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2546151" y="5877272"/>
            <a:ext cx="3394001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2718500" y="5986463"/>
          <a:ext cx="3036888" cy="395287"/>
        </p:xfrm>
        <a:graphic>
          <a:graphicData uri="http://schemas.openxmlformats.org/presentationml/2006/ole">
            <p:oleObj spid="_x0000_s16394" name="Формула" r:id="rId9" imgW="1562040" imgH="203040" progId="Equation.3">
              <p:embed/>
            </p:oleObj>
          </a:graphicData>
        </a:graphic>
      </p:graphicFrame>
      <p:sp>
        <p:nvSpPr>
          <p:cNvPr id="58" name="Дуга 57"/>
          <p:cNvSpPr/>
          <p:nvPr/>
        </p:nvSpPr>
        <p:spPr>
          <a:xfrm>
            <a:off x="1278164" y="3621141"/>
            <a:ext cx="455572" cy="360040"/>
          </a:xfrm>
          <a:prstGeom prst="arc">
            <a:avLst>
              <a:gd name="adj1" fmla="val 18080461"/>
              <a:gd name="adj2" fmla="val 126371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142844" y="571480"/>
            <a:ext cx="8858312" cy="1000132"/>
          </a:xfrm>
          <a:prstGeom prst="rect">
            <a:avLst/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Квадрат стороны треугольника равен сумме квадратов двух других сторон минус удвоенное произведение этих сторон на косинус угла между ними.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4214810" y="4429132"/>
          <a:ext cx="1101725" cy="327025"/>
        </p:xfrm>
        <a:graphic>
          <a:graphicData uri="http://schemas.openxmlformats.org/presentationml/2006/ole">
            <p:oleObj spid="_x0000_s16395" name="Equation" r:id="rId10" imgW="736560" imgH="203040" progId="Equation.DSMT4">
              <p:embed/>
            </p:oleObj>
          </a:graphicData>
        </a:graphic>
      </p:graphicFrame>
      <p:cxnSp>
        <p:nvCxnSpPr>
          <p:cNvPr id="61" name="Прямая соединительная линия 60"/>
          <p:cNvCxnSpPr/>
          <p:nvPr/>
        </p:nvCxnSpPr>
        <p:spPr>
          <a:xfrm rot="16200000" flipH="1">
            <a:off x="5893603" y="5464983"/>
            <a:ext cx="142876" cy="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rot="16200000" flipH="1">
            <a:off x="5965041" y="5464983"/>
            <a:ext cx="142876" cy="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857224" y="4857760"/>
            <a:ext cx="100013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3500430" y="4857760"/>
            <a:ext cx="100013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4500562" y="4929198"/>
          <a:ext cx="2046288" cy="361950"/>
        </p:xfrm>
        <a:graphic>
          <a:graphicData uri="http://schemas.openxmlformats.org/presentationml/2006/ole">
            <p:oleObj spid="_x0000_s16397" name="Equation" r:id="rId11" imgW="12445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000"/>
                            </p:stCondLst>
                            <p:childTnLst>
                              <p:par>
                                <p:cTn id="18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7" dur="1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88" dur="1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9" dur="1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9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21" grpId="0"/>
      <p:bldP spid="22" grpId="0"/>
      <p:bldP spid="49" grpId="0"/>
      <p:bldP spid="54" grpId="0" animBg="1"/>
      <p:bldP spid="54" grpId="1" animBg="1"/>
      <p:bldP spid="55" grpId="0"/>
      <p:bldP spid="55" grpId="1"/>
      <p:bldP spid="57" grpId="0" animBg="1"/>
      <p:bldP spid="58" grpId="0" animBg="1"/>
      <p:bldP spid="59" grpId="0" animBg="1"/>
      <p:bldP spid="69" grpId="0" animBg="1"/>
      <p:bldP spid="69" grpId="1" animBg="1"/>
      <p:bldP spid="72" grpId="0" animBg="1"/>
      <p:bldP spid="7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9234" name="Object 50"/>
          <p:cNvGraphicFramePr>
            <a:graphicFrameLocks noChangeAspect="1"/>
          </p:cNvGraphicFramePr>
          <p:nvPr/>
        </p:nvGraphicFramePr>
        <p:xfrm>
          <a:off x="3000364" y="3571876"/>
          <a:ext cx="2590800" cy="584200"/>
        </p:xfrm>
        <a:graphic>
          <a:graphicData uri="http://schemas.openxmlformats.org/presentationml/2006/ole">
            <p:oleObj spid="_x0000_s40962" name="Формула" r:id="rId4" imgW="787320" imgH="177480" progId="Equation.3">
              <p:embed/>
            </p:oleObj>
          </a:graphicData>
        </a:graphic>
      </p:graphicFrame>
      <p:graphicFrame>
        <p:nvGraphicFramePr>
          <p:cNvPr id="989235" name="Object 51"/>
          <p:cNvGraphicFramePr>
            <a:graphicFrameLocks noChangeAspect="1"/>
          </p:cNvGraphicFramePr>
          <p:nvPr/>
        </p:nvGraphicFramePr>
        <p:xfrm>
          <a:off x="3071802" y="4500570"/>
          <a:ext cx="2362200" cy="531813"/>
        </p:xfrm>
        <a:graphic>
          <a:graphicData uri="http://schemas.openxmlformats.org/presentationml/2006/ole">
            <p:oleObj spid="_x0000_s40963" name="Формула" r:id="rId5" imgW="787320" imgH="177480" progId="Equation.3">
              <p:embed/>
            </p:oleObj>
          </a:graphicData>
        </a:graphic>
      </p:graphicFrame>
      <p:graphicFrame>
        <p:nvGraphicFramePr>
          <p:cNvPr id="989236" name="Object 52"/>
          <p:cNvGraphicFramePr>
            <a:graphicFrameLocks noChangeAspect="1"/>
          </p:cNvGraphicFramePr>
          <p:nvPr/>
        </p:nvGraphicFramePr>
        <p:xfrm>
          <a:off x="3143240" y="5357826"/>
          <a:ext cx="2417763" cy="554038"/>
        </p:xfrm>
        <a:graphic>
          <a:graphicData uri="http://schemas.openxmlformats.org/presentationml/2006/ole">
            <p:oleObj spid="_x0000_s40964" name="Формула" r:id="rId6" imgW="774360" imgH="177480" progId="Equation.3">
              <p:embed/>
            </p:oleObj>
          </a:graphicData>
        </a:graphic>
      </p:graphicFrame>
      <p:graphicFrame>
        <p:nvGraphicFramePr>
          <p:cNvPr id="989237" name="Object 53"/>
          <p:cNvGraphicFramePr>
            <a:graphicFrameLocks noChangeAspect="1"/>
          </p:cNvGraphicFramePr>
          <p:nvPr/>
        </p:nvGraphicFramePr>
        <p:xfrm>
          <a:off x="5786446" y="3500438"/>
          <a:ext cx="2286000" cy="706438"/>
        </p:xfrm>
        <a:graphic>
          <a:graphicData uri="http://schemas.openxmlformats.org/presentationml/2006/ole">
            <p:oleObj spid="_x0000_s40965" name="Формула" r:id="rId7" imgW="736560" imgH="228600" progId="Equation.3">
              <p:embed/>
            </p:oleObj>
          </a:graphicData>
        </a:graphic>
      </p:graphicFrame>
      <p:graphicFrame>
        <p:nvGraphicFramePr>
          <p:cNvPr id="989238" name="Object 54"/>
          <p:cNvGraphicFramePr>
            <a:graphicFrameLocks noChangeAspect="1"/>
          </p:cNvGraphicFramePr>
          <p:nvPr/>
        </p:nvGraphicFramePr>
        <p:xfrm>
          <a:off x="5857884" y="4500570"/>
          <a:ext cx="2941638" cy="593725"/>
        </p:xfrm>
        <a:graphic>
          <a:graphicData uri="http://schemas.openxmlformats.org/presentationml/2006/ole">
            <p:oleObj spid="_x0000_s40966" name="Формула" r:id="rId8" imgW="1002960" imgH="203040" progId="Equation.3">
              <p:embed/>
            </p:oleObj>
          </a:graphicData>
        </a:graphic>
      </p:graphicFrame>
      <p:graphicFrame>
        <p:nvGraphicFramePr>
          <p:cNvPr id="989239" name="Object 55"/>
          <p:cNvGraphicFramePr>
            <a:graphicFrameLocks noChangeAspect="1"/>
          </p:cNvGraphicFramePr>
          <p:nvPr/>
        </p:nvGraphicFramePr>
        <p:xfrm>
          <a:off x="5857884" y="5357826"/>
          <a:ext cx="2581275" cy="579438"/>
        </p:xfrm>
        <a:graphic>
          <a:graphicData uri="http://schemas.openxmlformats.org/presentationml/2006/ole">
            <p:oleObj spid="_x0000_s40967" name="Формула" r:id="rId9" imgW="901440" imgH="203040" progId="Equation.3">
              <p:embed/>
            </p:oleObj>
          </a:graphicData>
        </a:graphic>
      </p:graphicFrame>
      <p:graphicFrame>
        <p:nvGraphicFramePr>
          <p:cNvPr id="989241" name="Object 57"/>
          <p:cNvGraphicFramePr>
            <a:graphicFrameLocks noChangeAspect="1"/>
          </p:cNvGraphicFramePr>
          <p:nvPr/>
        </p:nvGraphicFramePr>
        <p:xfrm>
          <a:off x="285720" y="3571876"/>
          <a:ext cx="2460625" cy="666750"/>
        </p:xfrm>
        <a:graphic>
          <a:graphicData uri="http://schemas.openxmlformats.org/presentationml/2006/ole">
            <p:oleObj spid="_x0000_s40968" name="Формула" r:id="rId10" imgW="749160" imgH="203040" progId="Equation.3">
              <p:embed/>
            </p:oleObj>
          </a:graphicData>
        </a:graphic>
      </p:graphicFrame>
      <p:graphicFrame>
        <p:nvGraphicFramePr>
          <p:cNvPr id="989242" name="Object 58"/>
          <p:cNvGraphicFramePr>
            <a:graphicFrameLocks noChangeAspect="1"/>
          </p:cNvGraphicFramePr>
          <p:nvPr/>
        </p:nvGraphicFramePr>
        <p:xfrm>
          <a:off x="285720" y="4429132"/>
          <a:ext cx="2401888" cy="650875"/>
        </p:xfrm>
        <a:graphic>
          <a:graphicData uri="http://schemas.openxmlformats.org/presentationml/2006/ole">
            <p:oleObj spid="_x0000_s40969" name="Формула" r:id="rId11" imgW="749160" imgH="203040" progId="Equation.3">
              <p:embed/>
            </p:oleObj>
          </a:graphicData>
        </a:graphic>
      </p:graphicFrame>
      <p:graphicFrame>
        <p:nvGraphicFramePr>
          <p:cNvPr id="989243" name="Object 59"/>
          <p:cNvGraphicFramePr>
            <a:graphicFrameLocks noChangeAspect="1"/>
          </p:cNvGraphicFramePr>
          <p:nvPr/>
        </p:nvGraphicFramePr>
        <p:xfrm>
          <a:off x="357158" y="5357826"/>
          <a:ext cx="2365375" cy="641350"/>
        </p:xfrm>
        <a:graphic>
          <a:graphicData uri="http://schemas.openxmlformats.org/presentationml/2006/ole">
            <p:oleObj spid="_x0000_s40970" name="Формула" r:id="rId12" imgW="749160" imgH="203040" progId="Equation.3">
              <p:embed/>
            </p:oleObj>
          </a:graphicData>
        </a:graphic>
      </p:graphicFrame>
      <p:sp>
        <p:nvSpPr>
          <p:cNvPr id="989244" name="Text Box 60"/>
          <p:cNvSpPr txBox="1">
            <a:spLocks noChangeArrowheads="1"/>
          </p:cNvSpPr>
          <p:nvPr/>
        </p:nvSpPr>
        <p:spPr bwMode="auto">
          <a:xfrm>
            <a:off x="357158" y="2214554"/>
            <a:ext cx="8610600" cy="120032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Если в треугольнике, стороны которого равны а, </a:t>
            </a:r>
            <a:r>
              <a:rPr lang="en-US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с, выполнено условие:</a:t>
            </a:r>
          </a:p>
        </p:txBody>
      </p:sp>
      <p:sp>
        <p:nvSpPr>
          <p:cNvPr id="12" name="Text Box 75"/>
          <p:cNvSpPr txBox="1">
            <a:spLocks noChangeArrowheads="1"/>
          </p:cNvSpPr>
          <p:nvPr/>
        </p:nvSpPr>
        <p:spPr bwMode="auto">
          <a:xfrm>
            <a:off x="500034" y="428604"/>
            <a:ext cx="64540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ru-RU" sz="1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u-RU" altLang="ru-RU" sz="4800" b="1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+ 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ru-RU" sz="1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u-RU" altLang="ru-RU" sz="4800" b="1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– </a:t>
            </a:r>
            <a:r>
              <a:rPr lang="en-US" altLang="ru-RU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a·b·cosC = c</a:t>
            </a:r>
            <a:r>
              <a:rPr lang="ru-RU" altLang="ru-RU" sz="4800" b="1" i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ru-RU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ru-RU" altLang="ru-RU" sz="48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57"/>
          <p:cNvGraphicFramePr>
            <a:graphicFrameLocks noChangeAspect="1"/>
          </p:cNvGraphicFramePr>
          <p:nvPr/>
        </p:nvGraphicFramePr>
        <p:xfrm>
          <a:off x="5572133" y="1142984"/>
          <a:ext cx="2928958" cy="996627"/>
        </p:xfrm>
        <a:graphic>
          <a:graphicData uri="http://schemas.openxmlformats.org/presentationml/2006/ole">
            <p:oleObj spid="_x0000_s40971" name="Equation" r:id="rId13" imgW="123156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9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9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9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92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9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92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9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92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9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92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92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8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8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8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8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8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8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8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8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244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101" name="Object 61"/>
          <p:cNvGraphicFramePr>
            <a:graphicFrameLocks noChangeAspect="1"/>
          </p:cNvGraphicFramePr>
          <p:nvPr/>
        </p:nvGraphicFramePr>
        <p:xfrm>
          <a:off x="4876800" y="5089525"/>
          <a:ext cx="2489200" cy="1227138"/>
        </p:xfrm>
        <a:graphic>
          <a:graphicData uri="http://schemas.openxmlformats.org/presentationml/2006/ole">
            <p:oleObj spid="_x0000_s34818" name="Формула" r:id="rId4" imgW="952087" imgH="469696" progId="Equation.3">
              <p:embed/>
            </p:oleObj>
          </a:graphicData>
        </a:graphic>
      </p:graphicFrame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122363" y="1219200"/>
            <a:ext cx="1144587" cy="1325563"/>
            <a:chOff x="1270" y="1022"/>
            <a:chExt cx="721" cy="835"/>
          </a:xfrm>
        </p:grpSpPr>
        <p:sp>
          <p:nvSpPr>
            <p:cNvPr id="983054" name="Text Box 14"/>
            <p:cNvSpPr txBox="1">
              <a:spLocks noChangeArrowheads="1"/>
            </p:cNvSpPr>
            <p:nvPr/>
          </p:nvSpPr>
          <p:spPr bwMode="auto">
            <a:xfrm>
              <a:off x="1344" y="1022"/>
              <a:ext cx="54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AB</a:t>
              </a:r>
              <a:endParaRPr lang="ru-RU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983055" name="Freeform 15"/>
            <p:cNvSpPr>
              <a:spLocks/>
            </p:cNvSpPr>
            <p:nvPr/>
          </p:nvSpPr>
          <p:spPr bwMode="auto">
            <a:xfrm>
              <a:off x="1318" y="1440"/>
              <a:ext cx="664" cy="1"/>
            </a:xfrm>
            <a:custGeom>
              <a:avLst/>
              <a:gdLst>
                <a:gd name="T0" fmla="*/ 0 w 664"/>
                <a:gd name="T1" fmla="*/ 0 h 1"/>
                <a:gd name="T2" fmla="*/ 664 w 66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4" h="1">
                  <a:moveTo>
                    <a:pt x="0" y="0"/>
                  </a:moveTo>
                  <a:lnTo>
                    <a:pt x="664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83056" name="Text Box 16"/>
            <p:cNvSpPr txBox="1">
              <a:spLocks noChangeArrowheads="1"/>
            </p:cNvSpPr>
            <p:nvPr/>
          </p:nvSpPr>
          <p:spPr bwMode="auto">
            <a:xfrm>
              <a:off x="1270" y="1415"/>
              <a:ext cx="72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sinC</a:t>
              </a:r>
              <a:endParaRPr lang="ru-RU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2265363" y="1219200"/>
            <a:ext cx="1677987" cy="1325563"/>
            <a:chOff x="1200" y="768"/>
            <a:chExt cx="1057" cy="835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536" y="768"/>
              <a:ext cx="721" cy="835"/>
              <a:chOff x="2326" y="1022"/>
              <a:chExt cx="721" cy="835"/>
            </a:xfrm>
          </p:grpSpPr>
          <p:sp>
            <p:nvSpPr>
              <p:cNvPr id="983058" name="Text Box 18"/>
              <p:cNvSpPr txBox="1">
                <a:spLocks noChangeArrowheads="1"/>
              </p:cNvSpPr>
              <p:nvPr/>
            </p:nvSpPr>
            <p:spPr bwMode="auto">
              <a:xfrm>
                <a:off x="2400" y="1022"/>
                <a:ext cx="542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400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AC</a:t>
                </a:r>
                <a:endParaRPr lang="ru-RU" sz="4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059" name="Freeform 19"/>
              <p:cNvSpPr>
                <a:spLocks/>
              </p:cNvSpPr>
              <p:nvPr/>
            </p:nvSpPr>
            <p:spPr bwMode="auto">
              <a:xfrm>
                <a:off x="2374" y="1440"/>
                <a:ext cx="664" cy="1"/>
              </a:xfrm>
              <a:custGeom>
                <a:avLst/>
                <a:gdLst>
                  <a:gd name="T0" fmla="*/ 0 w 664"/>
                  <a:gd name="T1" fmla="*/ 0 h 1"/>
                  <a:gd name="T2" fmla="*/ 664 w 66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4" h="1">
                    <a:moveTo>
                      <a:pt x="0" y="0"/>
                    </a:moveTo>
                    <a:lnTo>
                      <a:pt x="66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983060" name="Text Box 20"/>
              <p:cNvSpPr txBox="1">
                <a:spLocks noChangeArrowheads="1"/>
              </p:cNvSpPr>
              <p:nvPr/>
            </p:nvSpPr>
            <p:spPr bwMode="auto">
              <a:xfrm>
                <a:off x="2326" y="1415"/>
                <a:ext cx="721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4000" b="1" i="1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sinB</a:t>
                </a:r>
                <a:endParaRPr lang="ru-RU" sz="4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83062" name="Text Box 22"/>
            <p:cNvSpPr txBox="1">
              <a:spLocks noChangeArrowheads="1"/>
            </p:cNvSpPr>
            <p:nvPr/>
          </p:nvSpPr>
          <p:spPr bwMode="auto">
            <a:xfrm>
              <a:off x="1200" y="960"/>
              <a:ext cx="2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</a:t>
              </a:r>
              <a:endParaRPr lang="ru-RU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983078" name="Freeform 38"/>
          <p:cNvSpPr>
            <a:spLocks/>
          </p:cNvSpPr>
          <p:nvPr/>
        </p:nvSpPr>
        <p:spPr bwMode="auto">
          <a:xfrm>
            <a:off x="1198563" y="3248025"/>
            <a:ext cx="3178175" cy="2578100"/>
          </a:xfrm>
          <a:custGeom>
            <a:avLst/>
            <a:gdLst>
              <a:gd name="T0" fmla="*/ 0 w 2002"/>
              <a:gd name="T1" fmla="*/ 1622 h 1624"/>
              <a:gd name="T2" fmla="*/ 2002 w 2002"/>
              <a:gd name="T3" fmla="*/ 1624 h 1624"/>
              <a:gd name="T4" fmla="*/ 1322 w 2002"/>
              <a:gd name="T5" fmla="*/ 0 h 1624"/>
              <a:gd name="T6" fmla="*/ 0 w 2002"/>
              <a:gd name="T7" fmla="*/ 1622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02" h="1624">
                <a:moveTo>
                  <a:pt x="0" y="1622"/>
                </a:moveTo>
                <a:lnTo>
                  <a:pt x="2002" y="1624"/>
                </a:lnTo>
                <a:lnTo>
                  <a:pt x="1322" y="0"/>
                </a:lnTo>
                <a:lnTo>
                  <a:pt x="0" y="162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FFFF">
                  <a:alpha val="64999"/>
                </a:srgbClr>
              </a:gs>
            </a:gsLst>
            <a:path path="rect">
              <a:fillToRect l="50000" t="50000" r="50000" b="50000"/>
            </a:path>
          </a:gradFill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83079" name="Text Box 39"/>
          <p:cNvSpPr txBox="1">
            <a:spLocks noChangeArrowheads="1"/>
          </p:cNvSpPr>
          <p:nvPr/>
        </p:nvSpPr>
        <p:spPr bwMode="auto">
          <a:xfrm>
            <a:off x="4246563" y="5715000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</a:t>
            </a:r>
            <a:endParaRPr lang="ru-RU" sz="3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83080" name="Text Box 40"/>
          <p:cNvSpPr txBox="1">
            <a:spLocks noChangeArrowheads="1"/>
          </p:cNvSpPr>
          <p:nvPr/>
        </p:nvSpPr>
        <p:spPr bwMode="auto">
          <a:xfrm>
            <a:off x="817563" y="5638800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endParaRPr lang="ru-RU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83081" name="Text Box 41"/>
          <p:cNvSpPr txBox="1">
            <a:spLocks noChangeArrowheads="1"/>
          </p:cNvSpPr>
          <p:nvPr/>
        </p:nvSpPr>
        <p:spPr bwMode="auto">
          <a:xfrm>
            <a:off x="2743200" y="2895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endParaRPr lang="ru-RU" sz="3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83084" name="Text Box 44"/>
          <p:cNvSpPr txBox="1">
            <a:spLocks noChangeArrowheads="1"/>
          </p:cNvSpPr>
          <p:nvPr/>
        </p:nvSpPr>
        <p:spPr bwMode="auto">
          <a:xfrm>
            <a:off x="1701800" y="5181600"/>
            <a:ext cx="715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75</a:t>
            </a:r>
            <a:r>
              <a:rPr lang="en-US" sz="28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3082" name="Freeform 42"/>
          <p:cNvSpPr>
            <a:spLocks/>
          </p:cNvSpPr>
          <p:nvPr/>
        </p:nvSpPr>
        <p:spPr bwMode="auto">
          <a:xfrm rot="6572199">
            <a:off x="1547813" y="5365750"/>
            <a:ext cx="330200" cy="419100"/>
          </a:xfrm>
          <a:custGeom>
            <a:avLst/>
            <a:gdLst>
              <a:gd name="T0" fmla="*/ 208 w 208"/>
              <a:gd name="T1" fmla="*/ 0 h 264"/>
              <a:gd name="T2" fmla="*/ 48 w 208"/>
              <a:gd name="T3" fmla="*/ 120 h 264"/>
              <a:gd name="T4" fmla="*/ 0 w 208"/>
              <a:gd name="T5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264">
                <a:moveTo>
                  <a:pt x="208" y="0"/>
                </a:moveTo>
                <a:cubicBezTo>
                  <a:pt x="184" y="20"/>
                  <a:pt x="83" y="76"/>
                  <a:pt x="48" y="120"/>
                </a:cubicBezTo>
                <a:cubicBezTo>
                  <a:pt x="13" y="164"/>
                  <a:pt x="8" y="212"/>
                  <a:pt x="0" y="264"/>
                </a:cubicBez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83085" name="Freeform 45"/>
          <p:cNvSpPr>
            <a:spLocks/>
          </p:cNvSpPr>
          <p:nvPr/>
        </p:nvSpPr>
        <p:spPr bwMode="auto">
          <a:xfrm rot="14080250">
            <a:off x="3071813" y="3460750"/>
            <a:ext cx="330200" cy="419100"/>
          </a:xfrm>
          <a:custGeom>
            <a:avLst/>
            <a:gdLst>
              <a:gd name="T0" fmla="*/ 208 w 208"/>
              <a:gd name="T1" fmla="*/ 0 h 264"/>
              <a:gd name="T2" fmla="*/ 48 w 208"/>
              <a:gd name="T3" fmla="*/ 120 h 264"/>
              <a:gd name="T4" fmla="*/ 0 w 208"/>
              <a:gd name="T5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264">
                <a:moveTo>
                  <a:pt x="208" y="0"/>
                </a:moveTo>
                <a:cubicBezTo>
                  <a:pt x="184" y="20"/>
                  <a:pt x="83" y="76"/>
                  <a:pt x="48" y="120"/>
                </a:cubicBezTo>
                <a:cubicBezTo>
                  <a:pt x="13" y="164"/>
                  <a:pt x="8" y="212"/>
                  <a:pt x="0" y="264"/>
                </a:cubicBez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83086" name="Freeform 46"/>
          <p:cNvSpPr>
            <a:spLocks/>
          </p:cNvSpPr>
          <p:nvPr/>
        </p:nvSpPr>
        <p:spPr bwMode="auto">
          <a:xfrm>
            <a:off x="3014663" y="3581400"/>
            <a:ext cx="444500" cy="101600"/>
          </a:xfrm>
          <a:custGeom>
            <a:avLst/>
            <a:gdLst>
              <a:gd name="T0" fmla="*/ 0 w 280"/>
              <a:gd name="T1" fmla="*/ 0 h 64"/>
              <a:gd name="T2" fmla="*/ 162 w 280"/>
              <a:gd name="T3" fmla="*/ 60 h 64"/>
              <a:gd name="T4" fmla="*/ 280 w 280"/>
              <a:gd name="T5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0" h="64">
                <a:moveTo>
                  <a:pt x="0" y="0"/>
                </a:moveTo>
                <a:cubicBezTo>
                  <a:pt x="26" y="11"/>
                  <a:pt x="115" y="56"/>
                  <a:pt x="162" y="60"/>
                </a:cubicBezTo>
                <a:cubicBezTo>
                  <a:pt x="209" y="64"/>
                  <a:pt x="256" y="31"/>
                  <a:pt x="280" y="24"/>
                </a:cubicBez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83087" name="Text Box 47"/>
          <p:cNvSpPr txBox="1">
            <a:spLocks noChangeArrowheads="1"/>
          </p:cNvSpPr>
          <p:nvPr/>
        </p:nvSpPr>
        <p:spPr bwMode="auto">
          <a:xfrm>
            <a:off x="2874963" y="3657600"/>
            <a:ext cx="715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60</a:t>
            </a:r>
            <a:r>
              <a:rPr lang="en-US" sz="28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3088" name="Text Box 48"/>
          <p:cNvSpPr txBox="1">
            <a:spLocks noChangeArrowheads="1"/>
          </p:cNvSpPr>
          <p:nvPr/>
        </p:nvSpPr>
        <p:spPr bwMode="auto">
          <a:xfrm>
            <a:off x="2874963" y="3657600"/>
            <a:ext cx="715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60</a:t>
            </a:r>
            <a:r>
              <a:rPr lang="en-US" sz="28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3089" name="Text Box 49"/>
          <p:cNvSpPr txBox="1">
            <a:spLocks noChangeArrowheads="1"/>
          </p:cNvSpPr>
          <p:nvPr/>
        </p:nvSpPr>
        <p:spPr bwMode="auto">
          <a:xfrm>
            <a:off x="2646363" y="5791200"/>
            <a:ext cx="38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983090" name="Text Box 50"/>
          <p:cNvSpPr txBox="1">
            <a:spLocks noChangeArrowheads="1"/>
          </p:cNvSpPr>
          <p:nvPr/>
        </p:nvSpPr>
        <p:spPr bwMode="auto">
          <a:xfrm>
            <a:off x="2646363" y="5791200"/>
            <a:ext cx="38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983091" name="Rectangle 51"/>
          <p:cNvSpPr>
            <a:spLocks noChangeArrowheads="1"/>
          </p:cNvSpPr>
          <p:nvPr/>
        </p:nvSpPr>
        <p:spPr bwMode="auto">
          <a:xfrm>
            <a:off x="1884363" y="41148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ru-RU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3092" name="Text Box 52"/>
          <p:cNvSpPr txBox="1">
            <a:spLocks noChangeArrowheads="1"/>
          </p:cNvSpPr>
          <p:nvPr/>
        </p:nvSpPr>
        <p:spPr bwMode="auto">
          <a:xfrm>
            <a:off x="3587185" y="5319549"/>
            <a:ext cx="715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45</a:t>
            </a:r>
            <a:r>
              <a:rPr lang="en-US" sz="2800" baseline="30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3093" name="Text Box 53"/>
          <p:cNvSpPr txBox="1">
            <a:spLocks noChangeArrowheads="1"/>
          </p:cNvSpPr>
          <p:nvPr/>
        </p:nvSpPr>
        <p:spPr bwMode="auto">
          <a:xfrm>
            <a:off x="3572574" y="5320245"/>
            <a:ext cx="715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45</a:t>
            </a:r>
            <a:r>
              <a:rPr lang="en-US" sz="2800" baseline="30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983094" name="Object 54"/>
          <p:cNvGraphicFramePr>
            <a:graphicFrameLocks noChangeAspect="1"/>
          </p:cNvGraphicFramePr>
          <p:nvPr/>
        </p:nvGraphicFramePr>
        <p:xfrm>
          <a:off x="5022850" y="1246188"/>
          <a:ext cx="2986088" cy="1128712"/>
        </p:xfrm>
        <a:graphic>
          <a:graphicData uri="http://schemas.openxmlformats.org/presentationml/2006/ole">
            <p:oleObj spid="_x0000_s34819" name="Формула" r:id="rId5" imgW="1143000" imgH="431800" progId="Equation.3">
              <p:embed/>
            </p:oleObj>
          </a:graphicData>
        </a:graphic>
      </p:graphicFrame>
      <p:graphicFrame>
        <p:nvGraphicFramePr>
          <p:cNvPr id="983095" name="Object 55"/>
          <p:cNvGraphicFramePr>
            <a:graphicFrameLocks noChangeAspect="1"/>
          </p:cNvGraphicFramePr>
          <p:nvPr/>
        </p:nvGraphicFramePr>
        <p:xfrm>
          <a:off x="5056188" y="2667000"/>
          <a:ext cx="3783012" cy="596900"/>
        </p:xfrm>
        <a:graphic>
          <a:graphicData uri="http://schemas.openxmlformats.org/presentationml/2006/ole">
            <p:oleObj spid="_x0000_s34820" name="Формула" r:id="rId6" imgW="1447800" imgH="228600" progId="Equation.3">
              <p:embed/>
            </p:oleObj>
          </a:graphicData>
        </a:graphic>
      </p:graphicFrame>
      <p:sp>
        <p:nvSpPr>
          <p:cNvPr id="983097" name="Freeform 57"/>
          <p:cNvSpPr>
            <a:spLocks/>
          </p:cNvSpPr>
          <p:nvPr/>
        </p:nvSpPr>
        <p:spPr bwMode="auto">
          <a:xfrm>
            <a:off x="6019800" y="1473200"/>
            <a:ext cx="825500" cy="660400"/>
          </a:xfrm>
          <a:custGeom>
            <a:avLst/>
            <a:gdLst>
              <a:gd name="T0" fmla="*/ 0 w 520"/>
              <a:gd name="T1" fmla="*/ 416 h 416"/>
              <a:gd name="T2" fmla="*/ 520 w 520"/>
              <a:gd name="T3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20" h="416">
                <a:moveTo>
                  <a:pt x="0" y="416"/>
                </a:moveTo>
                <a:lnTo>
                  <a:pt x="52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83098" name="Freeform 58"/>
          <p:cNvSpPr>
            <a:spLocks/>
          </p:cNvSpPr>
          <p:nvPr/>
        </p:nvSpPr>
        <p:spPr bwMode="auto">
          <a:xfrm>
            <a:off x="6057900" y="1511300"/>
            <a:ext cx="723900" cy="635000"/>
          </a:xfrm>
          <a:custGeom>
            <a:avLst/>
            <a:gdLst>
              <a:gd name="T0" fmla="*/ 0 w 456"/>
              <a:gd name="T1" fmla="*/ 0 h 400"/>
              <a:gd name="T2" fmla="*/ 456 w 456"/>
              <a:gd name="T3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6" h="400">
                <a:moveTo>
                  <a:pt x="0" y="0"/>
                </a:moveTo>
                <a:lnTo>
                  <a:pt x="456" y="400"/>
                </a:lnTo>
              </a:path>
            </a:pathLst>
          </a:custGeom>
          <a:noFill/>
          <a:ln w="28575" cap="flat" cmpd="sng">
            <a:solidFill>
              <a:srgbClr val="007CD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983099" name="Object 59"/>
          <p:cNvGraphicFramePr>
            <a:graphicFrameLocks noChangeAspect="1"/>
          </p:cNvGraphicFramePr>
          <p:nvPr/>
        </p:nvGraphicFramePr>
        <p:xfrm>
          <a:off x="4941888" y="3673475"/>
          <a:ext cx="2754312" cy="1127125"/>
        </p:xfrm>
        <a:graphic>
          <a:graphicData uri="http://schemas.openxmlformats.org/presentationml/2006/ole">
            <p:oleObj spid="_x0000_s34821" name="Формула" r:id="rId7" imgW="1054100" imgH="431800" progId="Equation.3">
              <p:embed/>
            </p:oleObj>
          </a:graphicData>
        </a:graphic>
      </p:graphicFrame>
      <p:graphicFrame>
        <p:nvGraphicFramePr>
          <p:cNvPr id="983102" name="Object 62"/>
          <p:cNvGraphicFramePr>
            <a:graphicFrameLocks noChangeAspect="1"/>
          </p:cNvGraphicFramePr>
          <p:nvPr/>
        </p:nvGraphicFramePr>
        <p:xfrm>
          <a:off x="7239000" y="5080000"/>
          <a:ext cx="1260475" cy="1127125"/>
        </p:xfrm>
        <a:graphic>
          <a:graphicData uri="http://schemas.openxmlformats.org/presentationml/2006/ole">
            <p:oleObj spid="_x0000_s34822" name="Формула" r:id="rId8" imgW="482391" imgH="431613" progId="Equation.3">
              <p:embed/>
            </p:oleObj>
          </a:graphicData>
        </a:graphic>
      </p:graphicFrame>
      <p:sp>
        <p:nvSpPr>
          <p:cNvPr id="983103" name="Freeform 63"/>
          <p:cNvSpPr>
            <a:spLocks/>
          </p:cNvSpPr>
          <p:nvPr/>
        </p:nvSpPr>
        <p:spPr bwMode="auto">
          <a:xfrm>
            <a:off x="6261100" y="5791200"/>
            <a:ext cx="292100" cy="533400"/>
          </a:xfrm>
          <a:custGeom>
            <a:avLst/>
            <a:gdLst>
              <a:gd name="T0" fmla="*/ 0 w 184"/>
              <a:gd name="T1" fmla="*/ 0 h 336"/>
              <a:gd name="T2" fmla="*/ 184 w 184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336">
                <a:moveTo>
                  <a:pt x="0" y="0"/>
                </a:moveTo>
                <a:lnTo>
                  <a:pt x="184" y="33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83104" name="Freeform 64"/>
          <p:cNvSpPr>
            <a:spLocks/>
          </p:cNvSpPr>
          <p:nvPr/>
        </p:nvSpPr>
        <p:spPr bwMode="auto">
          <a:xfrm>
            <a:off x="6934200" y="5181600"/>
            <a:ext cx="292100" cy="533400"/>
          </a:xfrm>
          <a:custGeom>
            <a:avLst/>
            <a:gdLst>
              <a:gd name="T0" fmla="*/ 0 w 184"/>
              <a:gd name="T1" fmla="*/ 0 h 336"/>
              <a:gd name="T2" fmla="*/ 184 w 184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336">
                <a:moveTo>
                  <a:pt x="0" y="0"/>
                </a:moveTo>
                <a:lnTo>
                  <a:pt x="184" y="33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83106" name="Rectangle 66"/>
          <p:cNvSpPr>
            <a:spLocks noChangeArrowheads="1"/>
          </p:cNvSpPr>
          <p:nvPr/>
        </p:nvSpPr>
        <p:spPr bwMode="auto">
          <a:xfrm>
            <a:off x="2071670" y="142852"/>
            <a:ext cx="25003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Найдите 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АВ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5720" y="142852"/>
            <a:ext cx="1747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Задача 1</a:t>
            </a:r>
            <a:endParaRPr lang="ru-RU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30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30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30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30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30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30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30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30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30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30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30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30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30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30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30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30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16962 -0.31736 L -0.20972 -0.41852 " pathEditMode="relative" rAng="0" ptsTypes="AAA">
                                      <p:cBhvr>
                                        <p:cTn id="50" dur="1000" fill="hold"/>
                                        <p:tgtEl>
                                          <p:spTgt spid="983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86" y="-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0625 -0.7044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983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3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415 -0.12847 L 0.06389 -0.18518 " pathEditMode="relative" rAng="0" ptsTypes="AAA">
                                      <p:cBhvr>
                                        <p:cTn id="58" dur="1000" fill="hold"/>
                                        <p:tgtEl>
                                          <p:spTgt spid="983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8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8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8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8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8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8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8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8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8" grpId="0"/>
      <p:bldP spid="983089" grpId="0"/>
      <p:bldP spid="983092" grpId="0"/>
      <p:bldP spid="983093" grpId="0"/>
      <p:bldP spid="983093" grpId="1"/>
      <p:bldP spid="983097" grpId="0" animBg="1"/>
      <p:bldP spid="983098" grpId="0" animBg="1"/>
      <p:bldP spid="983103" grpId="0" animBg="1"/>
      <p:bldP spid="983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09600" y="1219200"/>
            <a:ext cx="1144588" cy="1325563"/>
            <a:chOff x="1270" y="1022"/>
            <a:chExt cx="721" cy="835"/>
          </a:xfrm>
        </p:grpSpPr>
        <p:sp>
          <p:nvSpPr>
            <p:cNvPr id="987141" name="Text Box 5"/>
            <p:cNvSpPr txBox="1">
              <a:spLocks noChangeArrowheads="1"/>
            </p:cNvSpPr>
            <p:nvPr/>
          </p:nvSpPr>
          <p:spPr bwMode="auto">
            <a:xfrm>
              <a:off x="1344" y="1022"/>
              <a:ext cx="54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AB</a:t>
              </a:r>
              <a:endParaRPr lang="ru-RU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987142" name="Freeform 6"/>
            <p:cNvSpPr>
              <a:spLocks/>
            </p:cNvSpPr>
            <p:nvPr/>
          </p:nvSpPr>
          <p:spPr bwMode="auto">
            <a:xfrm>
              <a:off x="1318" y="1440"/>
              <a:ext cx="664" cy="1"/>
            </a:xfrm>
            <a:custGeom>
              <a:avLst/>
              <a:gdLst>
                <a:gd name="T0" fmla="*/ 0 w 664"/>
                <a:gd name="T1" fmla="*/ 0 h 1"/>
                <a:gd name="T2" fmla="*/ 664 w 66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4" h="1">
                  <a:moveTo>
                    <a:pt x="0" y="0"/>
                  </a:moveTo>
                  <a:lnTo>
                    <a:pt x="664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87143" name="Text Box 7"/>
            <p:cNvSpPr txBox="1">
              <a:spLocks noChangeArrowheads="1"/>
            </p:cNvSpPr>
            <p:nvPr/>
          </p:nvSpPr>
          <p:spPr bwMode="auto">
            <a:xfrm>
              <a:off x="1270" y="1415"/>
              <a:ext cx="72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sinC</a:t>
              </a:r>
              <a:endParaRPr lang="ru-RU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752600" y="1219200"/>
            <a:ext cx="1677988" cy="1325563"/>
            <a:chOff x="1200" y="768"/>
            <a:chExt cx="1057" cy="835"/>
          </a:xfrm>
        </p:grpSpPr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1536" y="768"/>
              <a:ext cx="721" cy="835"/>
              <a:chOff x="2326" y="1022"/>
              <a:chExt cx="721" cy="835"/>
            </a:xfrm>
          </p:grpSpPr>
          <p:sp>
            <p:nvSpPr>
              <p:cNvPr id="987146" name="Text Box 10"/>
              <p:cNvSpPr txBox="1">
                <a:spLocks noChangeArrowheads="1"/>
              </p:cNvSpPr>
              <p:nvPr/>
            </p:nvSpPr>
            <p:spPr bwMode="auto">
              <a:xfrm>
                <a:off x="2400" y="1022"/>
                <a:ext cx="542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400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BC</a:t>
                </a:r>
                <a:endParaRPr lang="ru-RU" sz="4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7147" name="Freeform 11"/>
              <p:cNvSpPr>
                <a:spLocks/>
              </p:cNvSpPr>
              <p:nvPr/>
            </p:nvSpPr>
            <p:spPr bwMode="auto">
              <a:xfrm>
                <a:off x="2374" y="1440"/>
                <a:ext cx="664" cy="1"/>
              </a:xfrm>
              <a:custGeom>
                <a:avLst/>
                <a:gdLst>
                  <a:gd name="T0" fmla="*/ 0 w 664"/>
                  <a:gd name="T1" fmla="*/ 0 h 1"/>
                  <a:gd name="T2" fmla="*/ 664 w 66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4" h="1">
                    <a:moveTo>
                      <a:pt x="0" y="0"/>
                    </a:moveTo>
                    <a:lnTo>
                      <a:pt x="66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987148" name="Text Box 12"/>
              <p:cNvSpPr txBox="1">
                <a:spLocks noChangeArrowheads="1"/>
              </p:cNvSpPr>
              <p:nvPr/>
            </p:nvSpPr>
            <p:spPr bwMode="auto">
              <a:xfrm>
                <a:off x="2326" y="1415"/>
                <a:ext cx="721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4000" b="1" i="1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sinA</a:t>
                </a:r>
                <a:endParaRPr lang="ru-RU" sz="4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87149" name="Text Box 13"/>
            <p:cNvSpPr txBox="1">
              <a:spLocks noChangeArrowheads="1"/>
            </p:cNvSpPr>
            <p:nvPr/>
          </p:nvSpPr>
          <p:spPr bwMode="auto">
            <a:xfrm>
              <a:off x="1200" y="960"/>
              <a:ext cx="2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</a:t>
              </a:r>
              <a:endParaRPr lang="ru-RU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987160" name="Freeform 24"/>
          <p:cNvSpPr>
            <a:spLocks/>
          </p:cNvSpPr>
          <p:nvPr/>
        </p:nvSpPr>
        <p:spPr bwMode="auto">
          <a:xfrm>
            <a:off x="685800" y="3248025"/>
            <a:ext cx="3178175" cy="2578100"/>
          </a:xfrm>
          <a:custGeom>
            <a:avLst/>
            <a:gdLst>
              <a:gd name="T0" fmla="*/ 0 w 2002"/>
              <a:gd name="T1" fmla="*/ 1622 h 1624"/>
              <a:gd name="T2" fmla="*/ 2002 w 2002"/>
              <a:gd name="T3" fmla="*/ 1624 h 1624"/>
              <a:gd name="T4" fmla="*/ 1322 w 2002"/>
              <a:gd name="T5" fmla="*/ 0 h 1624"/>
              <a:gd name="T6" fmla="*/ 0 w 2002"/>
              <a:gd name="T7" fmla="*/ 1622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02" h="1624">
                <a:moveTo>
                  <a:pt x="0" y="1622"/>
                </a:moveTo>
                <a:lnTo>
                  <a:pt x="2002" y="1624"/>
                </a:lnTo>
                <a:lnTo>
                  <a:pt x="1322" y="0"/>
                </a:lnTo>
                <a:lnTo>
                  <a:pt x="0" y="162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FFFF">
                  <a:alpha val="64999"/>
                </a:srgbClr>
              </a:gs>
            </a:gsLst>
            <a:path path="rect">
              <a:fillToRect l="50000" t="50000" r="50000" b="50000"/>
            </a:path>
          </a:gradFill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87161" name="Text Box 25"/>
          <p:cNvSpPr txBox="1">
            <a:spLocks noChangeArrowheads="1"/>
          </p:cNvSpPr>
          <p:nvPr/>
        </p:nvSpPr>
        <p:spPr bwMode="auto">
          <a:xfrm>
            <a:off x="3733800" y="57150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</a:t>
            </a:r>
            <a:endParaRPr lang="ru-RU" sz="3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87162" name="Text Box 26"/>
          <p:cNvSpPr txBox="1">
            <a:spLocks noChangeArrowheads="1"/>
          </p:cNvSpPr>
          <p:nvPr/>
        </p:nvSpPr>
        <p:spPr bwMode="auto">
          <a:xfrm>
            <a:off x="304800" y="56388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endParaRPr lang="ru-RU" sz="3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87163" name="Text Box 27"/>
          <p:cNvSpPr txBox="1">
            <a:spLocks noChangeArrowheads="1"/>
          </p:cNvSpPr>
          <p:nvPr/>
        </p:nvSpPr>
        <p:spPr bwMode="auto">
          <a:xfrm>
            <a:off x="2133600" y="2895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endParaRPr lang="ru-RU" sz="3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87164" name="Text Box 28"/>
          <p:cNvSpPr txBox="1">
            <a:spLocks noChangeArrowheads="1"/>
          </p:cNvSpPr>
          <p:nvPr/>
        </p:nvSpPr>
        <p:spPr bwMode="auto">
          <a:xfrm>
            <a:off x="1189038" y="5181600"/>
            <a:ext cx="715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60</a:t>
            </a:r>
            <a:r>
              <a:rPr lang="en-US" sz="28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7165" name="Freeform 29"/>
          <p:cNvSpPr>
            <a:spLocks/>
          </p:cNvSpPr>
          <p:nvPr/>
        </p:nvSpPr>
        <p:spPr bwMode="auto">
          <a:xfrm rot="6572199">
            <a:off x="1035050" y="5365750"/>
            <a:ext cx="330200" cy="419100"/>
          </a:xfrm>
          <a:custGeom>
            <a:avLst/>
            <a:gdLst>
              <a:gd name="T0" fmla="*/ 208 w 208"/>
              <a:gd name="T1" fmla="*/ 0 h 264"/>
              <a:gd name="T2" fmla="*/ 48 w 208"/>
              <a:gd name="T3" fmla="*/ 120 h 264"/>
              <a:gd name="T4" fmla="*/ 0 w 208"/>
              <a:gd name="T5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264">
                <a:moveTo>
                  <a:pt x="208" y="0"/>
                </a:moveTo>
                <a:cubicBezTo>
                  <a:pt x="184" y="20"/>
                  <a:pt x="83" y="76"/>
                  <a:pt x="48" y="120"/>
                </a:cubicBezTo>
                <a:cubicBezTo>
                  <a:pt x="13" y="164"/>
                  <a:pt x="8" y="212"/>
                  <a:pt x="0" y="264"/>
                </a:cubicBez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87169" name="Text Box 33"/>
          <p:cNvSpPr txBox="1">
            <a:spLocks noChangeArrowheads="1"/>
          </p:cNvSpPr>
          <p:nvPr/>
        </p:nvSpPr>
        <p:spPr bwMode="auto">
          <a:xfrm>
            <a:off x="1189038" y="5181600"/>
            <a:ext cx="715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60</a:t>
            </a:r>
            <a:r>
              <a:rPr lang="en-US" sz="28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7172" name="Rectangle 36"/>
          <p:cNvSpPr>
            <a:spLocks noChangeArrowheads="1"/>
          </p:cNvSpPr>
          <p:nvPr/>
        </p:nvSpPr>
        <p:spPr bwMode="auto">
          <a:xfrm>
            <a:off x="2514600" y="33528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ru-RU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987175" name="Object 39"/>
          <p:cNvGraphicFramePr>
            <a:graphicFrameLocks noChangeAspect="1"/>
          </p:cNvGraphicFramePr>
          <p:nvPr/>
        </p:nvGraphicFramePr>
        <p:xfrm>
          <a:off x="5172075" y="762000"/>
          <a:ext cx="2687638" cy="1228725"/>
        </p:xfrm>
        <a:graphic>
          <a:graphicData uri="http://schemas.openxmlformats.org/presentationml/2006/ole">
            <p:oleObj spid="_x0000_s35842" name="Формула" r:id="rId4" imgW="1028700" imgH="469900" progId="Equation.3">
              <p:embed/>
            </p:oleObj>
          </a:graphicData>
        </a:graphic>
      </p:graphicFrame>
      <p:graphicFrame>
        <p:nvGraphicFramePr>
          <p:cNvPr id="987176" name="Object 40"/>
          <p:cNvGraphicFramePr>
            <a:graphicFrameLocks noChangeAspect="1"/>
          </p:cNvGraphicFramePr>
          <p:nvPr/>
        </p:nvGraphicFramePr>
        <p:xfrm>
          <a:off x="4827588" y="2133600"/>
          <a:ext cx="3783012" cy="630238"/>
        </p:xfrm>
        <a:graphic>
          <a:graphicData uri="http://schemas.openxmlformats.org/presentationml/2006/ole">
            <p:oleObj spid="_x0000_s35843" name="Формула" r:id="rId5" imgW="1447800" imgH="241300" progId="Equation.3">
              <p:embed/>
            </p:oleObj>
          </a:graphicData>
        </a:graphic>
      </p:graphicFrame>
      <p:sp>
        <p:nvSpPr>
          <p:cNvPr id="987177" name="Freeform 41"/>
          <p:cNvSpPr>
            <a:spLocks/>
          </p:cNvSpPr>
          <p:nvPr/>
        </p:nvSpPr>
        <p:spPr bwMode="auto">
          <a:xfrm flipV="1">
            <a:off x="5943600" y="1012825"/>
            <a:ext cx="825500" cy="660400"/>
          </a:xfrm>
          <a:custGeom>
            <a:avLst/>
            <a:gdLst>
              <a:gd name="T0" fmla="*/ 0 w 520"/>
              <a:gd name="T1" fmla="*/ 416 h 416"/>
              <a:gd name="T2" fmla="*/ 520 w 520"/>
              <a:gd name="T3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20" h="416">
                <a:moveTo>
                  <a:pt x="0" y="416"/>
                </a:moveTo>
                <a:lnTo>
                  <a:pt x="52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87178" name="Freeform 42"/>
          <p:cNvSpPr>
            <a:spLocks/>
          </p:cNvSpPr>
          <p:nvPr/>
        </p:nvSpPr>
        <p:spPr bwMode="auto">
          <a:xfrm flipV="1">
            <a:off x="6057900" y="1012825"/>
            <a:ext cx="800100" cy="698500"/>
          </a:xfrm>
          <a:custGeom>
            <a:avLst/>
            <a:gdLst>
              <a:gd name="T0" fmla="*/ 0 w 456"/>
              <a:gd name="T1" fmla="*/ 0 h 400"/>
              <a:gd name="T2" fmla="*/ 456 w 456"/>
              <a:gd name="T3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6" h="400">
                <a:moveTo>
                  <a:pt x="0" y="0"/>
                </a:moveTo>
                <a:lnTo>
                  <a:pt x="456" y="400"/>
                </a:lnTo>
              </a:path>
            </a:pathLst>
          </a:custGeom>
          <a:noFill/>
          <a:ln w="28575" cap="flat" cmpd="sng">
            <a:solidFill>
              <a:srgbClr val="007CD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987179" name="Object 43"/>
          <p:cNvGraphicFramePr>
            <a:graphicFrameLocks noChangeAspect="1"/>
          </p:cNvGraphicFramePr>
          <p:nvPr/>
        </p:nvGraphicFramePr>
        <p:xfrm>
          <a:off x="4783138" y="2819400"/>
          <a:ext cx="3217862" cy="1127125"/>
        </p:xfrm>
        <a:graphic>
          <a:graphicData uri="http://schemas.openxmlformats.org/presentationml/2006/ole">
            <p:oleObj spid="_x0000_s35844" name="Формула" r:id="rId6" imgW="1231366" imgH="431613" progId="Equation.3">
              <p:embed/>
            </p:oleObj>
          </a:graphicData>
        </a:graphic>
      </p:graphicFrame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1295400" y="4129088"/>
            <a:ext cx="457200" cy="519112"/>
            <a:chOff x="501" y="2256"/>
            <a:chExt cx="288" cy="327"/>
          </a:xfrm>
        </p:grpSpPr>
        <p:sp>
          <p:nvSpPr>
            <p:cNvPr id="987184" name="Text Box 48"/>
            <p:cNvSpPr txBox="1">
              <a:spLocks noChangeArrowheads="1"/>
            </p:cNvSpPr>
            <p:nvPr/>
          </p:nvSpPr>
          <p:spPr bwMode="auto">
            <a:xfrm>
              <a:off x="528" y="2256"/>
              <a:ext cx="2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ru-RU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87185" name="Freeform 49"/>
            <p:cNvSpPr>
              <a:spLocks/>
            </p:cNvSpPr>
            <p:nvPr/>
          </p:nvSpPr>
          <p:spPr bwMode="auto">
            <a:xfrm>
              <a:off x="501" y="2282"/>
              <a:ext cx="224" cy="229"/>
            </a:xfrm>
            <a:custGeom>
              <a:avLst/>
              <a:gdLst>
                <a:gd name="T0" fmla="*/ 0 w 224"/>
                <a:gd name="T1" fmla="*/ 52 h 229"/>
                <a:gd name="T2" fmla="*/ 27 w 224"/>
                <a:gd name="T3" fmla="*/ 22 h 229"/>
                <a:gd name="T4" fmla="*/ 60 w 224"/>
                <a:gd name="T5" fmla="*/ 229 h 229"/>
                <a:gd name="T6" fmla="*/ 77 w 224"/>
                <a:gd name="T7" fmla="*/ 0 h 229"/>
                <a:gd name="T8" fmla="*/ 224 w 224"/>
                <a:gd name="T9" fmla="*/ 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9">
                  <a:moveTo>
                    <a:pt x="0" y="52"/>
                  </a:moveTo>
                  <a:lnTo>
                    <a:pt x="27" y="22"/>
                  </a:lnTo>
                  <a:lnTo>
                    <a:pt x="60" y="229"/>
                  </a:lnTo>
                  <a:lnTo>
                    <a:pt x="77" y="0"/>
                  </a:lnTo>
                  <a:lnTo>
                    <a:pt x="224" y="1"/>
                  </a:lnTo>
                </a:path>
              </a:pathLst>
            </a:custGeom>
            <a:noFill/>
            <a:ln w="1905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3352800" y="4129088"/>
            <a:ext cx="457200" cy="519112"/>
            <a:chOff x="501" y="2256"/>
            <a:chExt cx="288" cy="327"/>
          </a:xfrm>
        </p:grpSpPr>
        <p:sp>
          <p:nvSpPr>
            <p:cNvPr id="987188" name="Text Box 52"/>
            <p:cNvSpPr txBox="1">
              <a:spLocks noChangeArrowheads="1"/>
            </p:cNvSpPr>
            <p:nvPr/>
          </p:nvSpPr>
          <p:spPr bwMode="auto">
            <a:xfrm>
              <a:off x="528" y="2256"/>
              <a:ext cx="2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ru-RU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87189" name="Freeform 53"/>
            <p:cNvSpPr>
              <a:spLocks/>
            </p:cNvSpPr>
            <p:nvPr/>
          </p:nvSpPr>
          <p:spPr bwMode="auto">
            <a:xfrm>
              <a:off x="501" y="2282"/>
              <a:ext cx="224" cy="229"/>
            </a:xfrm>
            <a:custGeom>
              <a:avLst/>
              <a:gdLst>
                <a:gd name="T0" fmla="*/ 0 w 224"/>
                <a:gd name="T1" fmla="*/ 52 h 229"/>
                <a:gd name="T2" fmla="*/ 27 w 224"/>
                <a:gd name="T3" fmla="*/ 22 h 229"/>
                <a:gd name="T4" fmla="*/ 60 w 224"/>
                <a:gd name="T5" fmla="*/ 229 h 229"/>
                <a:gd name="T6" fmla="*/ 77 w 224"/>
                <a:gd name="T7" fmla="*/ 0 h 229"/>
                <a:gd name="T8" fmla="*/ 224 w 224"/>
                <a:gd name="T9" fmla="*/ 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9">
                  <a:moveTo>
                    <a:pt x="0" y="52"/>
                  </a:moveTo>
                  <a:lnTo>
                    <a:pt x="27" y="22"/>
                  </a:lnTo>
                  <a:lnTo>
                    <a:pt x="60" y="229"/>
                  </a:lnTo>
                  <a:lnTo>
                    <a:pt x="77" y="0"/>
                  </a:lnTo>
                  <a:lnTo>
                    <a:pt x="224" y="1"/>
                  </a:lnTo>
                </a:path>
              </a:pathLst>
            </a:custGeom>
            <a:noFill/>
            <a:ln w="1905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3352800" y="4129088"/>
            <a:ext cx="457200" cy="519112"/>
            <a:chOff x="501" y="2256"/>
            <a:chExt cx="288" cy="327"/>
          </a:xfrm>
        </p:grpSpPr>
        <p:sp>
          <p:nvSpPr>
            <p:cNvPr id="987191" name="Text Box 55"/>
            <p:cNvSpPr txBox="1">
              <a:spLocks noChangeArrowheads="1"/>
            </p:cNvSpPr>
            <p:nvPr/>
          </p:nvSpPr>
          <p:spPr bwMode="auto">
            <a:xfrm>
              <a:off x="528" y="2256"/>
              <a:ext cx="2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ru-RU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87192" name="Freeform 56"/>
            <p:cNvSpPr>
              <a:spLocks/>
            </p:cNvSpPr>
            <p:nvPr/>
          </p:nvSpPr>
          <p:spPr bwMode="auto">
            <a:xfrm>
              <a:off x="501" y="2282"/>
              <a:ext cx="224" cy="229"/>
            </a:xfrm>
            <a:custGeom>
              <a:avLst/>
              <a:gdLst>
                <a:gd name="T0" fmla="*/ 0 w 224"/>
                <a:gd name="T1" fmla="*/ 52 h 229"/>
                <a:gd name="T2" fmla="*/ 27 w 224"/>
                <a:gd name="T3" fmla="*/ 22 h 229"/>
                <a:gd name="T4" fmla="*/ 60 w 224"/>
                <a:gd name="T5" fmla="*/ 229 h 229"/>
                <a:gd name="T6" fmla="*/ 77 w 224"/>
                <a:gd name="T7" fmla="*/ 0 h 229"/>
                <a:gd name="T8" fmla="*/ 224 w 224"/>
                <a:gd name="T9" fmla="*/ 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9">
                  <a:moveTo>
                    <a:pt x="0" y="52"/>
                  </a:moveTo>
                  <a:lnTo>
                    <a:pt x="27" y="22"/>
                  </a:lnTo>
                  <a:lnTo>
                    <a:pt x="60" y="229"/>
                  </a:lnTo>
                  <a:lnTo>
                    <a:pt x="77" y="0"/>
                  </a:lnTo>
                  <a:lnTo>
                    <a:pt x="224" y="1"/>
                  </a:lnTo>
                </a:path>
              </a:pathLst>
            </a:custGeom>
            <a:noFill/>
            <a:ln w="1905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1295400" y="4129088"/>
            <a:ext cx="457200" cy="519112"/>
            <a:chOff x="501" y="2256"/>
            <a:chExt cx="288" cy="327"/>
          </a:xfrm>
        </p:grpSpPr>
        <p:sp>
          <p:nvSpPr>
            <p:cNvPr id="987194" name="Text Box 58"/>
            <p:cNvSpPr txBox="1">
              <a:spLocks noChangeArrowheads="1"/>
            </p:cNvSpPr>
            <p:nvPr/>
          </p:nvSpPr>
          <p:spPr bwMode="auto">
            <a:xfrm>
              <a:off x="528" y="2256"/>
              <a:ext cx="2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ru-RU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87195" name="Freeform 59"/>
            <p:cNvSpPr>
              <a:spLocks/>
            </p:cNvSpPr>
            <p:nvPr/>
          </p:nvSpPr>
          <p:spPr bwMode="auto">
            <a:xfrm>
              <a:off x="501" y="2282"/>
              <a:ext cx="224" cy="229"/>
            </a:xfrm>
            <a:custGeom>
              <a:avLst/>
              <a:gdLst>
                <a:gd name="T0" fmla="*/ 0 w 224"/>
                <a:gd name="T1" fmla="*/ 52 h 229"/>
                <a:gd name="T2" fmla="*/ 27 w 224"/>
                <a:gd name="T3" fmla="*/ 22 h 229"/>
                <a:gd name="T4" fmla="*/ 60 w 224"/>
                <a:gd name="T5" fmla="*/ 229 h 229"/>
                <a:gd name="T6" fmla="*/ 77 w 224"/>
                <a:gd name="T7" fmla="*/ 0 h 229"/>
                <a:gd name="T8" fmla="*/ 224 w 224"/>
                <a:gd name="T9" fmla="*/ 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9">
                  <a:moveTo>
                    <a:pt x="0" y="52"/>
                  </a:moveTo>
                  <a:lnTo>
                    <a:pt x="27" y="22"/>
                  </a:lnTo>
                  <a:lnTo>
                    <a:pt x="60" y="229"/>
                  </a:lnTo>
                  <a:lnTo>
                    <a:pt x="77" y="0"/>
                  </a:lnTo>
                  <a:lnTo>
                    <a:pt x="224" y="1"/>
                  </a:lnTo>
                </a:path>
              </a:pathLst>
            </a:custGeom>
            <a:noFill/>
            <a:ln w="1905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graphicFrame>
        <p:nvGraphicFramePr>
          <p:cNvPr id="987196" name="Object 60"/>
          <p:cNvGraphicFramePr>
            <a:graphicFrameLocks noChangeAspect="1"/>
          </p:cNvGraphicFramePr>
          <p:nvPr/>
        </p:nvGraphicFramePr>
        <p:xfrm>
          <a:off x="4800600" y="3810000"/>
          <a:ext cx="1957388" cy="1128713"/>
        </p:xfrm>
        <a:graphic>
          <a:graphicData uri="http://schemas.openxmlformats.org/presentationml/2006/ole">
            <p:oleObj spid="_x0000_s35845" name="Формула" r:id="rId7" imgW="748975" imgH="431613" progId="Equation.3">
              <p:embed/>
            </p:oleObj>
          </a:graphicData>
        </a:graphic>
      </p:graphicFrame>
      <p:graphicFrame>
        <p:nvGraphicFramePr>
          <p:cNvPr id="98719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75325807"/>
              </p:ext>
            </p:extLst>
          </p:nvPr>
        </p:nvGraphicFramePr>
        <p:xfrm>
          <a:off x="4722813" y="4919663"/>
          <a:ext cx="1760537" cy="665162"/>
        </p:xfrm>
        <a:graphic>
          <a:graphicData uri="http://schemas.openxmlformats.org/presentationml/2006/ole">
            <p:oleObj spid="_x0000_s35846" name="Уравнение" r:id="rId8" imgW="672840" imgH="253800" progId="Equation.3">
              <p:embed/>
            </p:oleObj>
          </a:graphicData>
        </a:graphic>
      </p:graphicFrame>
      <p:graphicFrame>
        <p:nvGraphicFramePr>
          <p:cNvPr id="98720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56356520"/>
              </p:ext>
            </p:extLst>
          </p:nvPr>
        </p:nvGraphicFramePr>
        <p:xfrm>
          <a:off x="6646863" y="4986338"/>
          <a:ext cx="2058987" cy="531812"/>
        </p:xfrm>
        <a:graphic>
          <a:graphicData uri="http://schemas.openxmlformats.org/presentationml/2006/ole">
            <p:oleObj spid="_x0000_s35847" name="Уравнение" r:id="rId9" imgW="787320" imgH="203040" progId="Equation.3">
              <p:embed/>
            </p:oleObj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85720" y="142852"/>
            <a:ext cx="1747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Задача 2</a:t>
            </a:r>
            <a:endParaRPr lang="ru-RU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66"/>
          <p:cNvSpPr>
            <a:spLocks noChangeArrowheads="1"/>
          </p:cNvSpPr>
          <p:nvPr/>
        </p:nvSpPr>
        <p:spPr bwMode="auto">
          <a:xfrm>
            <a:off x="2071670" y="142852"/>
            <a:ext cx="25003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Найдите </a:t>
            </a:r>
            <a:r>
              <a:rPr lang="ru-RU" sz="2800" b="1" dirty="0" smtClean="0"/>
              <a:t>∠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В</a:t>
            </a:r>
            <a:endParaRPr lang="ru-RU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48148E-6 C -0.05972 -0.14444 -0.11944 -0.28889 -0.12499 -0.36666 C -0.13055 -0.44444 -0.08194 -0.45555 -0.03333 -0.46666 " pathEditMode="relative" ptsTypes="aaA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C 0.00973 -0.15555 0.01945 -0.31111 0.00834 -0.38889 C -0.00277 -0.46666 -0.03472 -0.46666 -0.06666 -0.46666 " pathEditMode="relative" ptsTypes="aaA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0.13924 -0.19144 L 0.19757 -0.40625 " pathEditMode="relative" rAng="0" ptsTypes="AAA">
                                      <p:cBhvr>
                                        <p:cTn id="22" dur="1000" fill="hold"/>
                                        <p:tgtEl>
                                          <p:spTgt spid="987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-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8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8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8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8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8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69" grpId="0"/>
      <p:bldP spid="987177" grpId="0" animBg="1"/>
      <p:bldP spid="9871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123" name="Text Box 35"/>
          <p:cNvSpPr txBox="1">
            <a:spLocks noChangeArrowheads="1"/>
          </p:cNvSpPr>
          <p:nvPr/>
        </p:nvSpPr>
        <p:spPr bwMode="auto">
          <a:xfrm>
            <a:off x="1905000" y="57912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985090" name="Object 2"/>
          <p:cNvGraphicFramePr>
            <a:graphicFrameLocks noChangeAspect="1"/>
          </p:cNvGraphicFramePr>
          <p:nvPr/>
        </p:nvGraphicFramePr>
        <p:xfrm>
          <a:off x="5199063" y="3886200"/>
          <a:ext cx="1658937" cy="1028700"/>
        </p:xfrm>
        <a:graphic>
          <a:graphicData uri="http://schemas.openxmlformats.org/presentationml/2006/ole">
            <p:oleObj spid="_x0000_s36866" name="Формула" r:id="rId4" imgW="634725" imgH="393529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219200"/>
            <a:ext cx="1144588" cy="1325563"/>
            <a:chOff x="1270" y="1022"/>
            <a:chExt cx="721" cy="835"/>
          </a:xfrm>
        </p:grpSpPr>
        <p:sp>
          <p:nvSpPr>
            <p:cNvPr id="985093" name="Text Box 5"/>
            <p:cNvSpPr txBox="1">
              <a:spLocks noChangeArrowheads="1"/>
            </p:cNvSpPr>
            <p:nvPr/>
          </p:nvSpPr>
          <p:spPr bwMode="auto">
            <a:xfrm>
              <a:off x="1344" y="1022"/>
              <a:ext cx="54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AB</a:t>
              </a:r>
              <a:endParaRPr lang="ru-RU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985094" name="Freeform 6"/>
            <p:cNvSpPr>
              <a:spLocks/>
            </p:cNvSpPr>
            <p:nvPr/>
          </p:nvSpPr>
          <p:spPr bwMode="auto">
            <a:xfrm>
              <a:off x="1318" y="1440"/>
              <a:ext cx="664" cy="1"/>
            </a:xfrm>
            <a:custGeom>
              <a:avLst/>
              <a:gdLst>
                <a:gd name="T0" fmla="*/ 0 w 664"/>
                <a:gd name="T1" fmla="*/ 0 h 1"/>
                <a:gd name="T2" fmla="*/ 664 w 66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4" h="1">
                  <a:moveTo>
                    <a:pt x="0" y="0"/>
                  </a:moveTo>
                  <a:lnTo>
                    <a:pt x="664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85095" name="Text Box 7"/>
            <p:cNvSpPr txBox="1">
              <a:spLocks noChangeArrowheads="1"/>
            </p:cNvSpPr>
            <p:nvPr/>
          </p:nvSpPr>
          <p:spPr bwMode="auto">
            <a:xfrm>
              <a:off x="1270" y="1415"/>
              <a:ext cx="72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sinC</a:t>
              </a:r>
              <a:endParaRPr lang="ru-RU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905000" y="1219200"/>
            <a:ext cx="1677988" cy="1325563"/>
            <a:chOff x="1200" y="768"/>
            <a:chExt cx="1057" cy="835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536" y="768"/>
              <a:ext cx="721" cy="835"/>
              <a:chOff x="2326" y="1022"/>
              <a:chExt cx="721" cy="835"/>
            </a:xfrm>
          </p:grpSpPr>
          <p:sp>
            <p:nvSpPr>
              <p:cNvPr id="985098" name="Text Box 10"/>
              <p:cNvSpPr txBox="1">
                <a:spLocks noChangeArrowheads="1"/>
              </p:cNvSpPr>
              <p:nvPr/>
            </p:nvSpPr>
            <p:spPr bwMode="auto">
              <a:xfrm>
                <a:off x="2400" y="1022"/>
                <a:ext cx="542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400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AC</a:t>
                </a:r>
                <a:endParaRPr lang="ru-RU" sz="4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5099" name="Freeform 11"/>
              <p:cNvSpPr>
                <a:spLocks/>
              </p:cNvSpPr>
              <p:nvPr/>
            </p:nvSpPr>
            <p:spPr bwMode="auto">
              <a:xfrm>
                <a:off x="2374" y="1440"/>
                <a:ext cx="664" cy="1"/>
              </a:xfrm>
              <a:custGeom>
                <a:avLst/>
                <a:gdLst>
                  <a:gd name="T0" fmla="*/ 0 w 664"/>
                  <a:gd name="T1" fmla="*/ 0 h 1"/>
                  <a:gd name="T2" fmla="*/ 664 w 66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4" h="1">
                    <a:moveTo>
                      <a:pt x="0" y="0"/>
                    </a:moveTo>
                    <a:lnTo>
                      <a:pt x="66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985100" name="Text Box 12"/>
              <p:cNvSpPr txBox="1">
                <a:spLocks noChangeArrowheads="1"/>
              </p:cNvSpPr>
              <p:nvPr/>
            </p:nvSpPr>
            <p:spPr bwMode="auto">
              <a:xfrm>
                <a:off x="2326" y="1415"/>
                <a:ext cx="721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4000" b="1" i="1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sinB</a:t>
                </a:r>
                <a:endParaRPr lang="ru-RU" sz="4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85101" name="Text Box 13"/>
            <p:cNvSpPr txBox="1">
              <a:spLocks noChangeArrowheads="1"/>
            </p:cNvSpPr>
            <p:nvPr/>
          </p:nvSpPr>
          <p:spPr bwMode="auto">
            <a:xfrm>
              <a:off x="1200" y="960"/>
              <a:ext cx="2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</a:t>
              </a:r>
              <a:endParaRPr lang="ru-RU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985112" name="Freeform 24"/>
          <p:cNvSpPr>
            <a:spLocks/>
          </p:cNvSpPr>
          <p:nvPr/>
        </p:nvSpPr>
        <p:spPr bwMode="auto">
          <a:xfrm>
            <a:off x="457200" y="3060700"/>
            <a:ext cx="4318000" cy="2781300"/>
          </a:xfrm>
          <a:custGeom>
            <a:avLst/>
            <a:gdLst>
              <a:gd name="T0" fmla="*/ 0 w 2720"/>
              <a:gd name="T1" fmla="*/ 1740 h 1752"/>
              <a:gd name="T2" fmla="*/ 1808 w 2720"/>
              <a:gd name="T3" fmla="*/ 1752 h 1752"/>
              <a:gd name="T4" fmla="*/ 2720 w 2720"/>
              <a:gd name="T5" fmla="*/ 0 h 1752"/>
              <a:gd name="T6" fmla="*/ 0 w 2720"/>
              <a:gd name="T7" fmla="*/ 1740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0" h="1752">
                <a:moveTo>
                  <a:pt x="0" y="1740"/>
                </a:moveTo>
                <a:lnTo>
                  <a:pt x="1808" y="1752"/>
                </a:lnTo>
                <a:lnTo>
                  <a:pt x="2720" y="0"/>
                </a:lnTo>
                <a:lnTo>
                  <a:pt x="0" y="174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FFFF">
                  <a:alpha val="64999"/>
                </a:srgbClr>
              </a:gs>
            </a:gsLst>
            <a:path path="rect">
              <a:fillToRect l="50000" t="50000" r="50000" b="50000"/>
            </a:path>
          </a:gradFill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85113" name="Text Box 25"/>
          <p:cNvSpPr txBox="1">
            <a:spLocks noChangeArrowheads="1"/>
          </p:cNvSpPr>
          <p:nvPr/>
        </p:nvSpPr>
        <p:spPr bwMode="auto">
          <a:xfrm>
            <a:off x="3255963" y="5745163"/>
            <a:ext cx="477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</a:t>
            </a:r>
            <a:endParaRPr lang="ru-RU" sz="3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85114" name="Text Box 26"/>
          <p:cNvSpPr txBox="1">
            <a:spLocks noChangeArrowheads="1"/>
          </p:cNvSpPr>
          <p:nvPr/>
        </p:nvSpPr>
        <p:spPr bwMode="auto">
          <a:xfrm>
            <a:off x="304800" y="57150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endParaRPr lang="ru-RU" sz="3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85115" name="Text Box 27"/>
          <p:cNvSpPr txBox="1">
            <a:spLocks noChangeArrowheads="1"/>
          </p:cNvSpPr>
          <p:nvPr/>
        </p:nvSpPr>
        <p:spPr bwMode="auto">
          <a:xfrm>
            <a:off x="4419600" y="25908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endParaRPr lang="ru-RU" sz="3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85117" name="Freeform 29"/>
          <p:cNvSpPr>
            <a:spLocks/>
          </p:cNvSpPr>
          <p:nvPr/>
        </p:nvSpPr>
        <p:spPr bwMode="auto">
          <a:xfrm>
            <a:off x="1016000" y="5461000"/>
            <a:ext cx="117475" cy="339725"/>
          </a:xfrm>
          <a:custGeom>
            <a:avLst/>
            <a:gdLst>
              <a:gd name="T0" fmla="*/ 61 w 74"/>
              <a:gd name="T1" fmla="*/ 214 h 214"/>
              <a:gd name="T2" fmla="*/ 64 w 74"/>
              <a:gd name="T3" fmla="*/ 104 h 214"/>
              <a:gd name="T4" fmla="*/ 0 w 74"/>
              <a:gd name="T5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214">
                <a:moveTo>
                  <a:pt x="61" y="214"/>
                </a:moveTo>
                <a:cubicBezTo>
                  <a:pt x="62" y="196"/>
                  <a:pt x="74" y="140"/>
                  <a:pt x="64" y="104"/>
                </a:cubicBezTo>
                <a:cubicBezTo>
                  <a:pt x="54" y="68"/>
                  <a:pt x="13" y="22"/>
                  <a:pt x="0" y="0"/>
                </a:cubicBez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85124" name="Rectangle 36"/>
          <p:cNvSpPr>
            <a:spLocks noChangeArrowheads="1"/>
          </p:cNvSpPr>
          <p:nvPr/>
        </p:nvSpPr>
        <p:spPr bwMode="auto">
          <a:xfrm>
            <a:off x="1066800" y="52578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ru-RU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985127" name="Object 39"/>
          <p:cNvGraphicFramePr>
            <a:graphicFrameLocks noChangeAspect="1"/>
          </p:cNvGraphicFramePr>
          <p:nvPr/>
        </p:nvGraphicFramePr>
        <p:xfrm>
          <a:off x="5486400" y="609600"/>
          <a:ext cx="2820988" cy="1228725"/>
        </p:xfrm>
        <a:graphic>
          <a:graphicData uri="http://schemas.openxmlformats.org/presentationml/2006/ole">
            <p:oleObj spid="_x0000_s36867" name="Формула" r:id="rId5" imgW="1079500" imgH="469900" progId="Equation.3">
              <p:embed/>
            </p:oleObj>
          </a:graphicData>
        </a:graphic>
      </p:graphicFrame>
      <p:graphicFrame>
        <p:nvGraphicFramePr>
          <p:cNvPr id="985128" name="Object 40"/>
          <p:cNvGraphicFramePr>
            <a:graphicFrameLocks noChangeAspect="1"/>
          </p:cNvGraphicFramePr>
          <p:nvPr/>
        </p:nvGraphicFramePr>
        <p:xfrm>
          <a:off x="4953000" y="1905000"/>
          <a:ext cx="3948113" cy="630238"/>
        </p:xfrm>
        <a:graphic>
          <a:graphicData uri="http://schemas.openxmlformats.org/presentationml/2006/ole">
            <p:oleObj spid="_x0000_s36868" name="Формула" r:id="rId6" imgW="1511300" imgH="241300" progId="Equation.3">
              <p:embed/>
            </p:oleObj>
          </a:graphicData>
        </a:graphic>
      </p:graphicFrame>
      <p:sp>
        <p:nvSpPr>
          <p:cNvPr id="985129" name="Freeform 41"/>
          <p:cNvSpPr>
            <a:spLocks/>
          </p:cNvSpPr>
          <p:nvPr/>
        </p:nvSpPr>
        <p:spPr bwMode="auto">
          <a:xfrm>
            <a:off x="6711950" y="912813"/>
            <a:ext cx="825500" cy="660400"/>
          </a:xfrm>
          <a:custGeom>
            <a:avLst/>
            <a:gdLst>
              <a:gd name="T0" fmla="*/ 0 w 520"/>
              <a:gd name="T1" fmla="*/ 416 h 416"/>
              <a:gd name="T2" fmla="*/ 520 w 520"/>
              <a:gd name="T3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20" h="416">
                <a:moveTo>
                  <a:pt x="0" y="416"/>
                </a:moveTo>
                <a:lnTo>
                  <a:pt x="52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85130" name="Freeform 42"/>
          <p:cNvSpPr>
            <a:spLocks/>
          </p:cNvSpPr>
          <p:nvPr/>
        </p:nvSpPr>
        <p:spPr bwMode="auto">
          <a:xfrm flipH="1" flipV="1">
            <a:off x="6661150" y="950913"/>
            <a:ext cx="723900" cy="635000"/>
          </a:xfrm>
          <a:custGeom>
            <a:avLst/>
            <a:gdLst>
              <a:gd name="T0" fmla="*/ 0 w 456"/>
              <a:gd name="T1" fmla="*/ 0 h 400"/>
              <a:gd name="T2" fmla="*/ 456 w 456"/>
              <a:gd name="T3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6" h="400">
                <a:moveTo>
                  <a:pt x="0" y="0"/>
                </a:moveTo>
                <a:lnTo>
                  <a:pt x="456" y="400"/>
                </a:lnTo>
              </a:path>
            </a:pathLst>
          </a:custGeom>
          <a:noFill/>
          <a:ln w="28575" cap="flat" cmpd="sng">
            <a:solidFill>
              <a:srgbClr val="007CD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985131" name="Object 43"/>
          <p:cNvGraphicFramePr>
            <a:graphicFrameLocks noChangeAspect="1"/>
          </p:cNvGraphicFramePr>
          <p:nvPr/>
        </p:nvGraphicFramePr>
        <p:xfrm>
          <a:off x="5181600" y="2743200"/>
          <a:ext cx="3217863" cy="1193800"/>
        </p:xfrm>
        <a:graphic>
          <a:graphicData uri="http://schemas.openxmlformats.org/presentationml/2006/ole">
            <p:oleObj spid="_x0000_s36869" name="Формула" r:id="rId7" imgW="1231900" imgH="457200" progId="Equation.3">
              <p:embed/>
            </p:oleObj>
          </a:graphicData>
        </a:graphic>
      </p:graphicFrame>
      <p:sp>
        <p:nvSpPr>
          <p:cNvPr id="985122" name="Text Box 34"/>
          <p:cNvSpPr txBox="1">
            <a:spLocks noChangeArrowheads="1"/>
          </p:cNvSpPr>
          <p:nvPr/>
        </p:nvSpPr>
        <p:spPr bwMode="auto">
          <a:xfrm>
            <a:off x="1905000" y="57912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ru-RU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2133600" y="3886200"/>
            <a:ext cx="708025" cy="519113"/>
            <a:chOff x="2400" y="3792"/>
            <a:chExt cx="446" cy="327"/>
          </a:xfrm>
        </p:grpSpPr>
        <p:sp>
          <p:nvSpPr>
            <p:cNvPr id="985135" name="Text Box 47"/>
            <p:cNvSpPr txBox="1">
              <a:spLocks noChangeArrowheads="1"/>
            </p:cNvSpPr>
            <p:nvPr/>
          </p:nvSpPr>
          <p:spPr bwMode="auto">
            <a:xfrm>
              <a:off x="2400" y="3792"/>
              <a:ext cx="4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sz="9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</a:t>
              </a: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ru-RU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85136" name="Freeform 48"/>
            <p:cNvSpPr>
              <a:spLocks/>
            </p:cNvSpPr>
            <p:nvPr/>
          </p:nvSpPr>
          <p:spPr bwMode="auto">
            <a:xfrm>
              <a:off x="2565" y="3818"/>
              <a:ext cx="224" cy="229"/>
            </a:xfrm>
            <a:custGeom>
              <a:avLst/>
              <a:gdLst>
                <a:gd name="T0" fmla="*/ 0 w 224"/>
                <a:gd name="T1" fmla="*/ 52 h 229"/>
                <a:gd name="T2" fmla="*/ 27 w 224"/>
                <a:gd name="T3" fmla="*/ 22 h 229"/>
                <a:gd name="T4" fmla="*/ 60 w 224"/>
                <a:gd name="T5" fmla="*/ 229 h 229"/>
                <a:gd name="T6" fmla="*/ 77 w 224"/>
                <a:gd name="T7" fmla="*/ 0 h 229"/>
                <a:gd name="T8" fmla="*/ 224 w 224"/>
                <a:gd name="T9" fmla="*/ 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9">
                  <a:moveTo>
                    <a:pt x="0" y="52"/>
                  </a:moveTo>
                  <a:lnTo>
                    <a:pt x="27" y="22"/>
                  </a:lnTo>
                  <a:lnTo>
                    <a:pt x="60" y="229"/>
                  </a:lnTo>
                  <a:lnTo>
                    <a:pt x="77" y="0"/>
                  </a:lnTo>
                  <a:lnTo>
                    <a:pt x="224" y="1"/>
                  </a:lnTo>
                </a:path>
              </a:pathLst>
            </a:custGeom>
            <a:noFill/>
            <a:ln w="1905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2133600" y="3886200"/>
            <a:ext cx="708025" cy="519113"/>
            <a:chOff x="2400" y="3792"/>
            <a:chExt cx="446" cy="327"/>
          </a:xfrm>
        </p:grpSpPr>
        <p:sp>
          <p:nvSpPr>
            <p:cNvPr id="985139" name="Text Box 51"/>
            <p:cNvSpPr txBox="1">
              <a:spLocks noChangeArrowheads="1"/>
            </p:cNvSpPr>
            <p:nvPr/>
          </p:nvSpPr>
          <p:spPr bwMode="auto">
            <a:xfrm>
              <a:off x="2400" y="3792"/>
              <a:ext cx="4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sz="9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</a:t>
              </a: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ru-RU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85140" name="Freeform 52"/>
            <p:cNvSpPr>
              <a:spLocks/>
            </p:cNvSpPr>
            <p:nvPr/>
          </p:nvSpPr>
          <p:spPr bwMode="auto">
            <a:xfrm>
              <a:off x="2565" y="3818"/>
              <a:ext cx="224" cy="229"/>
            </a:xfrm>
            <a:custGeom>
              <a:avLst/>
              <a:gdLst>
                <a:gd name="T0" fmla="*/ 0 w 224"/>
                <a:gd name="T1" fmla="*/ 52 h 229"/>
                <a:gd name="T2" fmla="*/ 27 w 224"/>
                <a:gd name="T3" fmla="*/ 22 h 229"/>
                <a:gd name="T4" fmla="*/ 60 w 224"/>
                <a:gd name="T5" fmla="*/ 229 h 229"/>
                <a:gd name="T6" fmla="*/ 77 w 224"/>
                <a:gd name="T7" fmla="*/ 0 h 229"/>
                <a:gd name="T8" fmla="*/ 224 w 224"/>
                <a:gd name="T9" fmla="*/ 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9">
                  <a:moveTo>
                    <a:pt x="0" y="52"/>
                  </a:moveTo>
                  <a:lnTo>
                    <a:pt x="27" y="22"/>
                  </a:lnTo>
                  <a:lnTo>
                    <a:pt x="60" y="229"/>
                  </a:lnTo>
                  <a:lnTo>
                    <a:pt x="77" y="0"/>
                  </a:lnTo>
                  <a:lnTo>
                    <a:pt x="224" y="1"/>
                  </a:lnTo>
                </a:path>
              </a:pathLst>
            </a:custGeom>
            <a:noFill/>
            <a:ln w="1905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sp>
        <p:nvSpPr>
          <p:cNvPr id="985126" name="Text Box 38"/>
          <p:cNvSpPr txBox="1">
            <a:spLocks noChangeArrowheads="1"/>
          </p:cNvSpPr>
          <p:nvPr/>
        </p:nvSpPr>
        <p:spPr bwMode="auto">
          <a:xfrm>
            <a:off x="2570163" y="536416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13</a:t>
            </a: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sz="28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5125" name="Text Box 37"/>
          <p:cNvSpPr txBox="1">
            <a:spLocks noChangeArrowheads="1"/>
          </p:cNvSpPr>
          <p:nvPr/>
        </p:nvSpPr>
        <p:spPr bwMode="auto">
          <a:xfrm>
            <a:off x="2570163" y="536416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13</a:t>
            </a: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sz="28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98514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84561280"/>
              </p:ext>
            </p:extLst>
          </p:nvPr>
        </p:nvGraphicFramePr>
        <p:xfrm>
          <a:off x="4346575" y="5106988"/>
          <a:ext cx="1593850" cy="531812"/>
        </p:xfrm>
        <a:graphic>
          <a:graphicData uri="http://schemas.openxmlformats.org/presentationml/2006/ole">
            <p:oleObj spid="_x0000_s36870" name="Уравнение" r:id="rId8" imgW="609480" imgH="203040" progId="Equation.3">
              <p:embed/>
            </p:oleObj>
          </a:graphicData>
        </a:graphic>
      </p:graphicFrame>
      <p:graphicFrame>
        <p:nvGraphicFramePr>
          <p:cNvPr id="985146" name="Object 58"/>
          <p:cNvGraphicFramePr>
            <a:graphicFrameLocks noChangeAspect="1"/>
          </p:cNvGraphicFramePr>
          <p:nvPr/>
        </p:nvGraphicFramePr>
        <p:xfrm>
          <a:off x="6205538" y="5106988"/>
          <a:ext cx="2025650" cy="531812"/>
        </p:xfrm>
        <a:graphic>
          <a:graphicData uri="http://schemas.openxmlformats.org/presentationml/2006/ole">
            <p:oleObj spid="_x0000_s36871" name="Формула" r:id="rId9" imgW="774364" imgH="203112" progId="Equation.3">
              <p:embed/>
            </p:oleObj>
          </a:graphicData>
        </a:graphic>
      </p:graphicFrame>
      <p:sp>
        <p:nvSpPr>
          <p:cNvPr id="51" name="Rectangle 66"/>
          <p:cNvSpPr>
            <a:spLocks noChangeArrowheads="1"/>
          </p:cNvSpPr>
          <p:nvPr/>
        </p:nvSpPr>
        <p:spPr bwMode="auto">
          <a:xfrm>
            <a:off x="2143108" y="142852"/>
            <a:ext cx="25003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Найдите </a:t>
            </a:r>
            <a:r>
              <a:rPr lang="ru-RU" sz="2800" b="1" dirty="0" smtClean="0"/>
              <a:t>∠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ru-RU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5720" y="142852"/>
            <a:ext cx="1747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Задача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ru-RU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-0.09167 -0.42222 L -0.13177 -0.43033 " pathEditMode="relative" rAng="0" ptsTypes="A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97" y="-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-0.14775 -0.44213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9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-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0416 -0.7044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98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3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8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8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8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8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8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8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8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8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129" grpId="0" animBg="1"/>
      <p:bldP spid="985130" grpId="0" animBg="1"/>
      <p:bldP spid="985122" grpId="0"/>
      <p:bldP spid="9851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68" name="Freeform 24"/>
          <p:cNvSpPr>
            <a:spLocks/>
          </p:cNvSpPr>
          <p:nvPr/>
        </p:nvSpPr>
        <p:spPr bwMode="auto">
          <a:xfrm>
            <a:off x="969963" y="3205163"/>
            <a:ext cx="4318000" cy="2819400"/>
          </a:xfrm>
          <a:custGeom>
            <a:avLst/>
            <a:gdLst>
              <a:gd name="T0" fmla="*/ 0 w 2720"/>
              <a:gd name="T1" fmla="*/ 1764 h 1776"/>
              <a:gd name="T2" fmla="*/ 1808 w 2720"/>
              <a:gd name="T3" fmla="*/ 1776 h 1776"/>
              <a:gd name="T4" fmla="*/ 2720 w 2720"/>
              <a:gd name="T5" fmla="*/ 24 h 1776"/>
              <a:gd name="T6" fmla="*/ 888 w 2720"/>
              <a:gd name="T7" fmla="*/ 0 h 1776"/>
              <a:gd name="T8" fmla="*/ 0 w 2720"/>
              <a:gd name="T9" fmla="*/ 1764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0" h="1776">
                <a:moveTo>
                  <a:pt x="0" y="1764"/>
                </a:moveTo>
                <a:lnTo>
                  <a:pt x="1808" y="1776"/>
                </a:lnTo>
                <a:lnTo>
                  <a:pt x="2720" y="24"/>
                </a:lnTo>
                <a:lnTo>
                  <a:pt x="888" y="0"/>
                </a:lnTo>
                <a:lnTo>
                  <a:pt x="0" y="176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FFFF">
                  <a:alpha val="64999"/>
                </a:srgbClr>
              </a:gs>
            </a:gsLst>
            <a:path path="rect">
              <a:fillToRect l="50000" t="50000" r="50000" b="50000"/>
            </a:path>
          </a:gradFill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04616" name="Freeform 72"/>
          <p:cNvSpPr>
            <a:spLocks/>
          </p:cNvSpPr>
          <p:nvPr/>
        </p:nvSpPr>
        <p:spPr bwMode="auto">
          <a:xfrm>
            <a:off x="1009650" y="3238500"/>
            <a:ext cx="4286250" cy="2771775"/>
          </a:xfrm>
          <a:custGeom>
            <a:avLst/>
            <a:gdLst>
              <a:gd name="T0" fmla="*/ 0 w 2700"/>
              <a:gd name="T1" fmla="*/ 1734 h 1746"/>
              <a:gd name="T2" fmla="*/ 1776 w 2700"/>
              <a:gd name="T3" fmla="*/ 1746 h 1746"/>
              <a:gd name="T4" fmla="*/ 2700 w 2700"/>
              <a:gd name="T5" fmla="*/ 0 h 1746"/>
              <a:gd name="T6" fmla="*/ 0 w 2700"/>
              <a:gd name="T7" fmla="*/ 1734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00" h="1746">
                <a:moveTo>
                  <a:pt x="0" y="1734"/>
                </a:moveTo>
                <a:lnTo>
                  <a:pt x="1776" y="1746"/>
                </a:lnTo>
                <a:lnTo>
                  <a:pt x="2700" y="0"/>
                </a:lnTo>
                <a:lnTo>
                  <a:pt x="0" y="1734"/>
                </a:lnTo>
                <a:close/>
              </a:path>
            </a:pathLst>
          </a:custGeom>
          <a:solidFill>
            <a:srgbClr val="FF7C80">
              <a:alpha val="53999"/>
            </a:srgbClr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004591" name="Text Box 47"/>
          <p:cNvSpPr txBox="1">
            <a:spLocks noChangeArrowheads="1"/>
          </p:cNvSpPr>
          <p:nvPr/>
        </p:nvSpPr>
        <p:spPr bwMode="auto">
          <a:xfrm>
            <a:off x="3048000" y="554196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120</a:t>
            </a:r>
            <a:r>
              <a:rPr lang="en-US" sz="28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63920" y="1812128"/>
            <a:ext cx="1130300" cy="1208088"/>
            <a:chOff x="1270" y="1022"/>
            <a:chExt cx="712" cy="761"/>
          </a:xfrm>
        </p:grpSpPr>
        <p:sp>
          <p:nvSpPr>
            <p:cNvPr id="1004549" name="Text Box 5"/>
            <p:cNvSpPr txBox="1">
              <a:spLocks noChangeArrowheads="1"/>
            </p:cNvSpPr>
            <p:nvPr/>
          </p:nvSpPr>
          <p:spPr bwMode="auto">
            <a:xfrm>
              <a:off x="1344" y="1022"/>
              <a:ext cx="4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AC</a:t>
              </a:r>
              <a:endParaRPr lang="ru-RU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04550" name="Freeform 6"/>
            <p:cNvSpPr>
              <a:spLocks/>
            </p:cNvSpPr>
            <p:nvPr/>
          </p:nvSpPr>
          <p:spPr bwMode="auto">
            <a:xfrm>
              <a:off x="1318" y="1440"/>
              <a:ext cx="664" cy="233"/>
            </a:xfrm>
            <a:custGeom>
              <a:avLst/>
              <a:gdLst>
                <a:gd name="T0" fmla="*/ 0 w 664"/>
                <a:gd name="T1" fmla="*/ 0 h 1"/>
                <a:gd name="T2" fmla="*/ 664 w 66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4" h="1">
                  <a:moveTo>
                    <a:pt x="0" y="0"/>
                  </a:moveTo>
                  <a:lnTo>
                    <a:pt x="664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 sz="1800"/>
            </a:p>
          </p:txBody>
        </p:sp>
        <p:sp>
          <p:nvSpPr>
            <p:cNvPr id="1004551" name="Text Box 7"/>
            <p:cNvSpPr txBox="1">
              <a:spLocks noChangeArrowheads="1"/>
            </p:cNvSpPr>
            <p:nvPr/>
          </p:nvSpPr>
          <p:spPr bwMode="auto">
            <a:xfrm>
              <a:off x="1270" y="1415"/>
              <a:ext cx="61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sinD</a:t>
              </a:r>
              <a:endParaRPr lang="ru-RU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95327" y="1858962"/>
            <a:ext cx="1663700" cy="1208088"/>
            <a:chOff x="1200" y="768"/>
            <a:chExt cx="1048" cy="761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536" y="768"/>
              <a:ext cx="712" cy="761"/>
              <a:chOff x="2326" y="1022"/>
              <a:chExt cx="712" cy="761"/>
            </a:xfrm>
          </p:grpSpPr>
          <p:sp>
            <p:nvSpPr>
              <p:cNvPr id="1004554" name="Text Box 10"/>
              <p:cNvSpPr txBox="1">
                <a:spLocks noChangeArrowheads="1"/>
              </p:cNvSpPr>
              <p:nvPr/>
            </p:nvSpPr>
            <p:spPr bwMode="auto">
              <a:xfrm>
                <a:off x="2400" y="1022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AD</a:t>
                </a:r>
                <a:endParaRPr lang="ru-RU" sz="32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555" name="Freeform 11"/>
              <p:cNvSpPr>
                <a:spLocks/>
              </p:cNvSpPr>
              <p:nvPr/>
            </p:nvSpPr>
            <p:spPr bwMode="auto">
              <a:xfrm>
                <a:off x="2374" y="1440"/>
                <a:ext cx="664" cy="233"/>
              </a:xfrm>
              <a:custGeom>
                <a:avLst/>
                <a:gdLst>
                  <a:gd name="T0" fmla="*/ 0 w 664"/>
                  <a:gd name="T1" fmla="*/ 0 h 1"/>
                  <a:gd name="T2" fmla="*/ 664 w 66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4" h="1">
                    <a:moveTo>
                      <a:pt x="0" y="0"/>
                    </a:moveTo>
                    <a:lnTo>
                      <a:pt x="66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ru-RU" sz="1800"/>
              </a:p>
            </p:txBody>
          </p:sp>
          <p:sp>
            <p:nvSpPr>
              <p:cNvPr id="1004556" name="Text Box 12"/>
              <p:cNvSpPr txBox="1">
                <a:spLocks noChangeArrowheads="1"/>
              </p:cNvSpPr>
              <p:nvPr/>
            </p:nvSpPr>
            <p:spPr bwMode="auto">
              <a:xfrm>
                <a:off x="2326" y="1415"/>
                <a:ext cx="605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 b="1" i="1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sinC</a:t>
                </a:r>
                <a:endParaRPr lang="ru-RU" sz="32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04557" name="Text Box 13"/>
            <p:cNvSpPr txBox="1">
              <a:spLocks noChangeArrowheads="1"/>
            </p:cNvSpPr>
            <p:nvPr/>
          </p:nvSpPr>
          <p:spPr bwMode="auto">
            <a:xfrm>
              <a:off x="1200" y="960"/>
              <a:ext cx="26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</a:t>
              </a:r>
              <a:endParaRPr lang="ru-RU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004567" name="Rectangle 23"/>
          <p:cNvSpPr>
            <a:spLocks noChangeArrowheads="1"/>
          </p:cNvSpPr>
          <p:nvPr/>
        </p:nvSpPr>
        <p:spPr bwMode="auto">
          <a:xfrm>
            <a:off x="2000232" y="142852"/>
            <a:ext cx="5791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sz="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– параллелограмм. Найти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04569" name="Text Box 25"/>
          <p:cNvSpPr txBox="1">
            <a:spLocks noChangeArrowheads="1"/>
          </p:cNvSpPr>
          <p:nvPr/>
        </p:nvSpPr>
        <p:spPr bwMode="auto">
          <a:xfrm>
            <a:off x="3581400" y="597376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</a:t>
            </a:r>
            <a:endParaRPr lang="ru-RU" sz="3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04570" name="Text Box 26"/>
          <p:cNvSpPr txBox="1">
            <a:spLocks noChangeArrowheads="1"/>
          </p:cNvSpPr>
          <p:nvPr/>
        </p:nvSpPr>
        <p:spPr bwMode="auto">
          <a:xfrm>
            <a:off x="817563" y="5897563"/>
            <a:ext cx="477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endParaRPr lang="ru-RU" sz="3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04571" name="Text Box 27"/>
          <p:cNvSpPr txBox="1">
            <a:spLocks noChangeArrowheads="1"/>
          </p:cNvSpPr>
          <p:nvPr/>
        </p:nvSpPr>
        <p:spPr bwMode="auto">
          <a:xfrm>
            <a:off x="1848426" y="2997668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endParaRPr lang="ru-RU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100457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6855122"/>
              </p:ext>
            </p:extLst>
          </p:nvPr>
        </p:nvGraphicFramePr>
        <p:xfrm>
          <a:off x="5576478" y="1754345"/>
          <a:ext cx="3117850" cy="1128712"/>
        </p:xfrm>
        <a:graphic>
          <a:graphicData uri="http://schemas.openxmlformats.org/presentationml/2006/ole">
            <p:oleObj spid="_x0000_s37890" name="Формула" r:id="rId4" imgW="1193800" imgH="431800" progId="Equation.3">
              <p:embed/>
            </p:oleObj>
          </a:graphicData>
        </a:graphic>
      </p:graphicFrame>
      <p:graphicFrame>
        <p:nvGraphicFramePr>
          <p:cNvPr id="100457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61195127"/>
              </p:ext>
            </p:extLst>
          </p:nvPr>
        </p:nvGraphicFramePr>
        <p:xfrm>
          <a:off x="5295900" y="3089243"/>
          <a:ext cx="3783013" cy="596900"/>
        </p:xfrm>
        <a:graphic>
          <a:graphicData uri="http://schemas.openxmlformats.org/presentationml/2006/ole">
            <p:oleObj spid="_x0000_s37891" name="Формула" r:id="rId5" imgW="1447800" imgH="228600" progId="Equation.3">
              <p:embed/>
            </p:oleObj>
          </a:graphicData>
        </a:graphic>
      </p:graphicFrame>
      <p:sp>
        <p:nvSpPr>
          <p:cNvPr id="1004574" name="Freeform 30"/>
          <p:cNvSpPr>
            <a:spLocks/>
          </p:cNvSpPr>
          <p:nvPr/>
        </p:nvSpPr>
        <p:spPr bwMode="auto">
          <a:xfrm flipH="1" flipV="1">
            <a:off x="6857796" y="2036763"/>
            <a:ext cx="825500" cy="660400"/>
          </a:xfrm>
          <a:custGeom>
            <a:avLst/>
            <a:gdLst>
              <a:gd name="T0" fmla="*/ 0 w 520"/>
              <a:gd name="T1" fmla="*/ 416 h 416"/>
              <a:gd name="T2" fmla="*/ 520 w 520"/>
              <a:gd name="T3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20" h="416">
                <a:moveTo>
                  <a:pt x="0" y="416"/>
                </a:moveTo>
                <a:lnTo>
                  <a:pt x="52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004575" name="Freeform 31"/>
          <p:cNvSpPr>
            <a:spLocks/>
          </p:cNvSpPr>
          <p:nvPr/>
        </p:nvSpPr>
        <p:spPr bwMode="auto">
          <a:xfrm>
            <a:off x="6786290" y="2049000"/>
            <a:ext cx="723900" cy="635000"/>
          </a:xfrm>
          <a:custGeom>
            <a:avLst/>
            <a:gdLst>
              <a:gd name="T0" fmla="*/ 0 w 456"/>
              <a:gd name="T1" fmla="*/ 0 h 400"/>
              <a:gd name="T2" fmla="*/ 456 w 456"/>
              <a:gd name="T3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6" h="400">
                <a:moveTo>
                  <a:pt x="0" y="0"/>
                </a:moveTo>
                <a:lnTo>
                  <a:pt x="456" y="400"/>
                </a:lnTo>
              </a:path>
            </a:pathLst>
          </a:custGeom>
          <a:noFill/>
          <a:ln w="28575" cap="flat" cmpd="sng">
            <a:solidFill>
              <a:srgbClr val="007CD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00457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00580825"/>
              </p:ext>
            </p:extLst>
          </p:nvPr>
        </p:nvGraphicFramePr>
        <p:xfrm>
          <a:off x="5929248" y="3644342"/>
          <a:ext cx="2487613" cy="1128713"/>
        </p:xfrm>
        <a:graphic>
          <a:graphicData uri="http://schemas.openxmlformats.org/presentationml/2006/ole">
            <p:oleObj spid="_x0000_s37892" name="Формула" r:id="rId6" imgW="952087" imgH="431613" progId="Equation.3">
              <p:embed/>
            </p:oleObj>
          </a:graphicData>
        </a:graphic>
      </p:graphicFrame>
      <p:sp>
        <p:nvSpPr>
          <p:cNvPr id="1004582" name="Freeform 38"/>
          <p:cNvSpPr>
            <a:spLocks/>
          </p:cNvSpPr>
          <p:nvPr/>
        </p:nvSpPr>
        <p:spPr bwMode="auto">
          <a:xfrm>
            <a:off x="977900" y="3243263"/>
            <a:ext cx="4297363" cy="2768600"/>
          </a:xfrm>
          <a:custGeom>
            <a:avLst/>
            <a:gdLst>
              <a:gd name="T0" fmla="*/ 0 w 2707"/>
              <a:gd name="T1" fmla="*/ 1744 h 1744"/>
              <a:gd name="T2" fmla="*/ 2707 w 2707"/>
              <a:gd name="T3" fmla="*/ 0 h 17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07" h="1744">
                <a:moveTo>
                  <a:pt x="0" y="1744"/>
                </a:moveTo>
                <a:lnTo>
                  <a:pt x="2707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004584" name="Text Box 40"/>
          <p:cNvSpPr txBox="1">
            <a:spLocks noChangeArrowheads="1"/>
          </p:cNvSpPr>
          <p:nvPr/>
        </p:nvSpPr>
        <p:spPr bwMode="auto">
          <a:xfrm>
            <a:off x="5008563" y="2697163"/>
            <a:ext cx="477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</a:t>
            </a:r>
            <a:endParaRPr lang="ru-RU" sz="3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04588" name="Freeform 44"/>
          <p:cNvSpPr>
            <a:spLocks/>
          </p:cNvSpPr>
          <p:nvPr/>
        </p:nvSpPr>
        <p:spPr bwMode="auto">
          <a:xfrm>
            <a:off x="1268413" y="5789613"/>
            <a:ext cx="133350" cy="222250"/>
          </a:xfrm>
          <a:custGeom>
            <a:avLst/>
            <a:gdLst>
              <a:gd name="T0" fmla="*/ 65 w 84"/>
              <a:gd name="T1" fmla="*/ 140 h 140"/>
              <a:gd name="T2" fmla="*/ 73 w 84"/>
              <a:gd name="T3" fmla="*/ 68 h 140"/>
              <a:gd name="T4" fmla="*/ 0 w 84"/>
              <a:gd name="T5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140">
                <a:moveTo>
                  <a:pt x="65" y="140"/>
                </a:moveTo>
                <a:cubicBezTo>
                  <a:pt x="66" y="127"/>
                  <a:pt x="84" y="91"/>
                  <a:pt x="73" y="68"/>
                </a:cubicBezTo>
                <a:cubicBezTo>
                  <a:pt x="62" y="45"/>
                  <a:pt x="15" y="14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004590" name="Text Box 46"/>
          <p:cNvSpPr txBox="1">
            <a:spLocks noChangeArrowheads="1"/>
          </p:cNvSpPr>
          <p:nvPr/>
        </p:nvSpPr>
        <p:spPr bwMode="auto">
          <a:xfrm>
            <a:off x="1346200" y="5570538"/>
            <a:ext cx="71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28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00459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8729886"/>
              </p:ext>
            </p:extLst>
          </p:nvPr>
        </p:nvGraphicFramePr>
        <p:xfrm>
          <a:off x="1577975" y="1487606"/>
          <a:ext cx="3397250" cy="481013"/>
        </p:xfrm>
        <a:graphic>
          <a:graphicData uri="http://schemas.openxmlformats.org/presentationml/2006/ole">
            <p:oleObj spid="_x0000_s37893" name="Формула" r:id="rId7" imgW="1435100" imgH="203200" progId="Equation.3">
              <p:embed/>
            </p:oleObj>
          </a:graphicData>
        </a:graphic>
      </p:graphicFrame>
      <p:sp>
        <p:nvSpPr>
          <p:cNvPr id="1004600" name="Text Box 56"/>
          <p:cNvSpPr txBox="1">
            <a:spLocks noChangeArrowheads="1"/>
          </p:cNvSpPr>
          <p:nvPr/>
        </p:nvSpPr>
        <p:spPr bwMode="auto">
          <a:xfrm>
            <a:off x="4313238" y="3657600"/>
            <a:ext cx="715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28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00460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46697101"/>
              </p:ext>
            </p:extLst>
          </p:nvPr>
        </p:nvGraphicFramePr>
        <p:xfrm>
          <a:off x="6000750" y="4634543"/>
          <a:ext cx="2389188" cy="1228725"/>
        </p:xfrm>
        <a:graphic>
          <a:graphicData uri="http://schemas.openxmlformats.org/presentationml/2006/ole">
            <p:oleObj spid="_x0000_s37894" name="Формула" r:id="rId8" imgW="914400" imgH="469900" progId="Equation.3">
              <p:embed/>
            </p:oleObj>
          </a:graphicData>
        </a:graphic>
      </p:graphicFrame>
      <p:sp>
        <p:nvSpPr>
          <p:cNvPr id="1004602" name="Freeform 58"/>
          <p:cNvSpPr>
            <a:spLocks/>
          </p:cNvSpPr>
          <p:nvPr/>
        </p:nvSpPr>
        <p:spPr bwMode="auto">
          <a:xfrm>
            <a:off x="3836988" y="6021388"/>
            <a:ext cx="1349375" cy="1587"/>
          </a:xfrm>
          <a:custGeom>
            <a:avLst/>
            <a:gdLst>
              <a:gd name="T0" fmla="*/ 0 w 850"/>
              <a:gd name="T1" fmla="*/ 0 h 1"/>
              <a:gd name="T2" fmla="*/ 850 w 85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50" h="1">
                <a:moveTo>
                  <a:pt x="0" y="0"/>
                </a:moveTo>
                <a:lnTo>
                  <a:pt x="85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004603" name="Text Box 59"/>
          <p:cNvSpPr txBox="1">
            <a:spLocks noChangeArrowheads="1"/>
          </p:cNvSpPr>
          <p:nvPr/>
        </p:nvSpPr>
        <p:spPr bwMode="auto">
          <a:xfrm>
            <a:off x="4084638" y="5516563"/>
            <a:ext cx="715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28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3956050" y="5710238"/>
            <a:ext cx="234950" cy="311150"/>
            <a:chOff x="2500" y="3482"/>
            <a:chExt cx="148" cy="196"/>
          </a:xfrm>
        </p:grpSpPr>
        <p:sp>
          <p:nvSpPr>
            <p:cNvPr id="1004604" name="Freeform 60"/>
            <p:cNvSpPr>
              <a:spLocks/>
            </p:cNvSpPr>
            <p:nvPr/>
          </p:nvSpPr>
          <p:spPr bwMode="auto">
            <a:xfrm>
              <a:off x="2524" y="3482"/>
              <a:ext cx="124" cy="196"/>
            </a:xfrm>
            <a:custGeom>
              <a:avLst/>
              <a:gdLst>
                <a:gd name="T0" fmla="*/ 0 w 124"/>
                <a:gd name="T1" fmla="*/ 0 h 196"/>
                <a:gd name="T2" fmla="*/ 84 w 124"/>
                <a:gd name="T3" fmla="*/ 70 h 196"/>
                <a:gd name="T4" fmla="*/ 124 w 124"/>
                <a:gd name="T5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" h="196">
                  <a:moveTo>
                    <a:pt x="0" y="0"/>
                  </a:moveTo>
                  <a:cubicBezTo>
                    <a:pt x="14" y="11"/>
                    <a:pt x="63" y="38"/>
                    <a:pt x="84" y="70"/>
                  </a:cubicBezTo>
                  <a:cubicBezTo>
                    <a:pt x="105" y="102"/>
                    <a:pt x="116" y="170"/>
                    <a:pt x="124" y="196"/>
                  </a:cubicBez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1004605" name="Freeform 61"/>
            <p:cNvSpPr>
              <a:spLocks/>
            </p:cNvSpPr>
            <p:nvPr/>
          </p:nvSpPr>
          <p:spPr bwMode="auto">
            <a:xfrm>
              <a:off x="2500" y="3532"/>
              <a:ext cx="90" cy="146"/>
            </a:xfrm>
            <a:custGeom>
              <a:avLst/>
              <a:gdLst>
                <a:gd name="T0" fmla="*/ 0 w 90"/>
                <a:gd name="T1" fmla="*/ 0 h 146"/>
                <a:gd name="T2" fmla="*/ 64 w 90"/>
                <a:gd name="T3" fmla="*/ 58 h 146"/>
                <a:gd name="T4" fmla="*/ 90 w 90"/>
                <a:gd name="T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46">
                  <a:moveTo>
                    <a:pt x="0" y="0"/>
                  </a:moveTo>
                  <a:cubicBezTo>
                    <a:pt x="11" y="10"/>
                    <a:pt x="49" y="34"/>
                    <a:pt x="64" y="58"/>
                  </a:cubicBezTo>
                  <a:cubicBezTo>
                    <a:pt x="79" y="82"/>
                    <a:pt x="85" y="128"/>
                    <a:pt x="90" y="146"/>
                  </a:cubicBez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sp>
        <p:nvSpPr>
          <p:cNvPr id="1004606" name="Text Box 62"/>
          <p:cNvSpPr txBox="1">
            <a:spLocks noChangeArrowheads="1"/>
          </p:cNvSpPr>
          <p:nvPr/>
        </p:nvSpPr>
        <p:spPr bwMode="auto">
          <a:xfrm>
            <a:off x="2286000" y="59737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1004607" name="Text Box 63"/>
          <p:cNvSpPr txBox="1">
            <a:spLocks noChangeArrowheads="1"/>
          </p:cNvSpPr>
          <p:nvPr/>
        </p:nvSpPr>
        <p:spPr bwMode="auto">
          <a:xfrm>
            <a:off x="2286000" y="59737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1004611" name="Rectangle 67"/>
          <p:cNvSpPr>
            <a:spLocks noChangeArrowheads="1"/>
          </p:cNvSpPr>
          <p:nvPr/>
        </p:nvSpPr>
        <p:spPr bwMode="auto">
          <a:xfrm>
            <a:off x="2743200" y="4098925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ru-RU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4612" name="Text Box 68"/>
          <p:cNvSpPr txBox="1">
            <a:spLocks noChangeArrowheads="1"/>
          </p:cNvSpPr>
          <p:nvPr/>
        </p:nvSpPr>
        <p:spPr bwMode="auto">
          <a:xfrm>
            <a:off x="3048000" y="553085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120</a:t>
            </a:r>
            <a:r>
              <a:rPr lang="en-US" sz="2800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4614" name="Text Box 70"/>
          <p:cNvSpPr txBox="1">
            <a:spLocks noChangeArrowheads="1"/>
          </p:cNvSpPr>
          <p:nvPr/>
        </p:nvSpPr>
        <p:spPr bwMode="auto">
          <a:xfrm>
            <a:off x="4313238" y="3657600"/>
            <a:ext cx="715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28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00461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81669460"/>
              </p:ext>
            </p:extLst>
          </p:nvPr>
        </p:nvGraphicFramePr>
        <p:xfrm>
          <a:off x="6006964" y="5730364"/>
          <a:ext cx="1758950" cy="596900"/>
        </p:xfrm>
        <a:graphic>
          <a:graphicData uri="http://schemas.openxmlformats.org/presentationml/2006/ole">
            <p:oleObj spid="_x0000_s37895" name="Формула" r:id="rId9" imgW="672808" imgH="228501" progId="Equation.3">
              <p:embed/>
            </p:oleObj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85720" y="142852"/>
            <a:ext cx="1747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Задача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ru-RU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0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0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0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00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0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00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46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46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46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46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46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46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46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46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46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46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46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46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46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46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46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46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16198 -0.42152 L -0.22014 -0.42824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10046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7" y="-2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0.08611 -0.6125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10046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6" y="-3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313 -0.14144 L -0.00504 -0.14769 " pathEditMode="relative" rAng="0" ptsTypes="AAA">
                                      <p:cBhvr>
                                        <p:cTn id="78" dur="1000" fill="hold"/>
                                        <p:tgtEl>
                                          <p:spTgt spid="1004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0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0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0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0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0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0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0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616" grpId="0" animBg="1"/>
      <p:bldP spid="1004591" grpId="0"/>
      <p:bldP spid="1004574" grpId="0" animBg="1"/>
      <p:bldP spid="1004575" grpId="0" animBg="1"/>
      <p:bldP spid="1004600" grpId="0"/>
      <p:bldP spid="1004606" grpId="0"/>
      <p:bldP spid="1004612" grpId="0"/>
      <p:bldP spid="1004612" grpId="1"/>
      <p:bldP spid="1004614" grpId="0"/>
      <p:bldP spid="100461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Freeform 2"/>
          <p:cNvSpPr>
            <a:spLocks/>
          </p:cNvSpPr>
          <p:nvPr/>
        </p:nvSpPr>
        <p:spPr bwMode="auto">
          <a:xfrm>
            <a:off x="969963" y="3205163"/>
            <a:ext cx="4318000" cy="2819400"/>
          </a:xfrm>
          <a:custGeom>
            <a:avLst/>
            <a:gdLst>
              <a:gd name="T0" fmla="*/ 0 w 2720"/>
              <a:gd name="T1" fmla="*/ 1764 h 1776"/>
              <a:gd name="T2" fmla="*/ 1808 w 2720"/>
              <a:gd name="T3" fmla="*/ 1776 h 1776"/>
              <a:gd name="T4" fmla="*/ 2720 w 2720"/>
              <a:gd name="T5" fmla="*/ 24 h 1776"/>
              <a:gd name="T6" fmla="*/ 888 w 2720"/>
              <a:gd name="T7" fmla="*/ 0 h 1776"/>
              <a:gd name="T8" fmla="*/ 0 w 2720"/>
              <a:gd name="T9" fmla="*/ 1764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0" h="1776">
                <a:moveTo>
                  <a:pt x="0" y="1764"/>
                </a:moveTo>
                <a:lnTo>
                  <a:pt x="1808" y="1776"/>
                </a:lnTo>
                <a:lnTo>
                  <a:pt x="2720" y="24"/>
                </a:lnTo>
                <a:lnTo>
                  <a:pt x="888" y="0"/>
                </a:lnTo>
                <a:lnTo>
                  <a:pt x="0" y="176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FFFF">
                  <a:alpha val="64999"/>
                </a:srgbClr>
              </a:gs>
            </a:gsLst>
            <a:path path="rect">
              <a:fillToRect l="50000" t="50000" r="50000" b="50000"/>
            </a:path>
          </a:gradFill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06644" name="Freeform 52"/>
          <p:cNvSpPr>
            <a:spLocks/>
          </p:cNvSpPr>
          <p:nvPr/>
        </p:nvSpPr>
        <p:spPr bwMode="auto">
          <a:xfrm>
            <a:off x="2362200" y="3200400"/>
            <a:ext cx="1460500" cy="2819400"/>
          </a:xfrm>
          <a:custGeom>
            <a:avLst/>
            <a:gdLst>
              <a:gd name="T0" fmla="*/ 0 w 920"/>
              <a:gd name="T1" fmla="*/ 0 h 1776"/>
              <a:gd name="T2" fmla="*/ 920 w 920"/>
              <a:gd name="T3" fmla="*/ 1776 h 177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20" h="1776">
                <a:moveTo>
                  <a:pt x="0" y="0"/>
                </a:moveTo>
                <a:lnTo>
                  <a:pt x="920" y="177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006646" name="Freeform 54"/>
          <p:cNvSpPr>
            <a:spLocks/>
          </p:cNvSpPr>
          <p:nvPr/>
        </p:nvSpPr>
        <p:spPr bwMode="auto">
          <a:xfrm>
            <a:off x="962025" y="3214688"/>
            <a:ext cx="4333875" cy="2800350"/>
          </a:xfrm>
          <a:custGeom>
            <a:avLst/>
            <a:gdLst>
              <a:gd name="T0" fmla="*/ 0 w 2730"/>
              <a:gd name="T1" fmla="*/ 1764 h 1764"/>
              <a:gd name="T2" fmla="*/ 2730 w 2730"/>
              <a:gd name="T3" fmla="*/ 15 h 1764"/>
              <a:gd name="T4" fmla="*/ 888 w 2730"/>
              <a:gd name="T5" fmla="*/ 0 h 1764"/>
              <a:gd name="T6" fmla="*/ 0 w 2730"/>
              <a:gd name="T7" fmla="*/ 1764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30" h="1764">
                <a:moveTo>
                  <a:pt x="0" y="1764"/>
                </a:moveTo>
                <a:lnTo>
                  <a:pt x="2730" y="15"/>
                </a:lnTo>
                <a:lnTo>
                  <a:pt x="888" y="0"/>
                </a:lnTo>
                <a:lnTo>
                  <a:pt x="0" y="1764"/>
                </a:lnTo>
                <a:close/>
              </a:path>
            </a:pathLst>
          </a:custGeom>
          <a:solidFill>
            <a:srgbClr val="FF7C80">
              <a:alpha val="53999"/>
            </a:srgbClr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006645" name="Text Box 53"/>
          <p:cNvSpPr txBox="1">
            <a:spLocks noChangeArrowheads="1"/>
          </p:cNvSpPr>
          <p:nvPr/>
        </p:nvSpPr>
        <p:spPr bwMode="auto">
          <a:xfrm>
            <a:off x="1219200" y="5181600"/>
            <a:ext cx="715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45</a:t>
            </a:r>
            <a:r>
              <a:rPr lang="en-US" sz="28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6638" name="Text Box 46"/>
          <p:cNvSpPr txBox="1">
            <a:spLocks noChangeArrowheads="1"/>
          </p:cNvSpPr>
          <p:nvPr/>
        </p:nvSpPr>
        <p:spPr bwMode="auto">
          <a:xfrm>
            <a:off x="1370013" y="42052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6595" name="Text Box 3"/>
          <p:cNvSpPr txBox="1">
            <a:spLocks noChangeArrowheads="1"/>
          </p:cNvSpPr>
          <p:nvPr/>
        </p:nvSpPr>
        <p:spPr bwMode="auto">
          <a:xfrm>
            <a:off x="1219200" y="5181600"/>
            <a:ext cx="715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45</a:t>
            </a:r>
            <a:r>
              <a:rPr lang="en-US" sz="28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29244" y="1842110"/>
            <a:ext cx="1130300" cy="1117300"/>
            <a:chOff x="1270" y="1022"/>
            <a:chExt cx="712" cy="824"/>
          </a:xfrm>
        </p:grpSpPr>
        <p:sp>
          <p:nvSpPr>
            <p:cNvPr id="1006598" name="Text Box 6"/>
            <p:cNvSpPr txBox="1">
              <a:spLocks noChangeArrowheads="1"/>
            </p:cNvSpPr>
            <p:nvPr/>
          </p:nvSpPr>
          <p:spPr bwMode="auto">
            <a:xfrm>
              <a:off x="1344" y="1022"/>
              <a:ext cx="462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BC</a:t>
              </a:r>
              <a:endParaRPr lang="ru-RU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06599" name="Freeform 7"/>
            <p:cNvSpPr>
              <a:spLocks/>
            </p:cNvSpPr>
            <p:nvPr/>
          </p:nvSpPr>
          <p:spPr bwMode="auto">
            <a:xfrm>
              <a:off x="1318" y="1440"/>
              <a:ext cx="664" cy="233"/>
            </a:xfrm>
            <a:custGeom>
              <a:avLst/>
              <a:gdLst>
                <a:gd name="T0" fmla="*/ 0 w 664"/>
                <a:gd name="T1" fmla="*/ 0 h 1"/>
                <a:gd name="T2" fmla="*/ 664 w 66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4" h="1">
                  <a:moveTo>
                    <a:pt x="0" y="0"/>
                  </a:moveTo>
                  <a:lnTo>
                    <a:pt x="664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 sz="1800"/>
            </a:p>
          </p:txBody>
        </p:sp>
        <p:sp>
          <p:nvSpPr>
            <p:cNvPr id="1006600" name="Text Box 8"/>
            <p:cNvSpPr txBox="1">
              <a:spLocks noChangeArrowheads="1"/>
            </p:cNvSpPr>
            <p:nvPr/>
          </p:nvSpPr>
          <p:spPr bwMode="auto">
            <a:xfrm>
              <a:off x="1270" y="1415"/>
              <a:ext cx="605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sinA</a:t>
              </a:r>
              <a:endParaRPr lang="ru-RU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462465" y="1832425"/>
            <a:ext cx="1594359" cy="1119337"/>
            <a:chOff x="1200" y="768"/>
            <a:chExt cx="1048" cy="823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536" y="768"/>
              <a:ext cx="712" cy="823"/>
              <a:chOff x="2326" y="1022"/>
              <a:chExt cx="712" cy="823"/>
            </a:xfrm>
          </p:grpSpPr>
          <p:sp>
            <p:nvSpPr>
              <p:cNvPr id="1006603" name="Text Box 11"/>
              <p:cNvSpPr txBox="1">
                <a:spLocks noChangeArrowheads="1"/>
              </p:cNvSpPr>
              <p:nvPr/>
            </p:nvSpPr>
            <p:spPr bwMode="auto">
              <a:xfrm>
                <a:off x="2400" y="1022"/>
                <a:ext cx="482" cy="4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AB</a:t>
                </a:r>
                <a:endParaRPr lang="ru-RU" sz="32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6604" name="Freeform 12"/>
              <p:cNvSpPr>
                <a:spLocks/>
              </p:cNvSpPr>
              <p:nvPr/>
            </p:nvSpPr>
            <p:spPr bwMode="auto">
              <a:xfrm>
                <a:off x="2374" y="1440"/>
                <a:ext cx="664" cy="233"/>
              </a:xfrm>
              <a:custGeom>
                <a:avLst/>
                <a:gdLst>
                  <a:gd name="T0" fmla="*/ 0 w 664"/>
                  <a:gd name="T1" fmla="*/ 0 h 1"/>
                  <a:gd name="T2" fmla="*/ 664 w 66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4" h="1">
                    <a:moveTo>
                      <a:pt x="0" y="0"/>
                    </a:moveTo>
                    <a:lnTo>
                      <a:pt x="66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ru-RU" sz="1800"/>
              </a:p>
            </p:txBody>
          </p:sp>
          <p:sp>
            <p:nvSpPr>
              <p:cNvPr id="1006605" name="Text Box 13"/>
              <p:cNvSpPr txBox="1">
                <a:spLocks noChangeArrowheads="1"/>
              </p:cNvSpPr>
              <p:nvPr/>
            </p:nvSpPr>
            <p:spPr bwMode="auto">
              <a:xfrm>
                <a:off x="2326" y="1415"/>
                <a:ext cx="631" cy="4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 b="1" i="1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sinC</a:t>
                </a:r>
                <a:endParaRPr lang="ru-RU" sz="32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06606" name="Text Box 14"/>
            <p:cNvSpPr txBox="1">
              <a:spLocks noChangeArrowheads="1"/>
            </p:cNvSpPr>
            <p:nvPr/>
          </p:nvSpPr>
          <p:spPr bwMode="auto">
            <a:xfrm>
              <a:off x="1200" y="960"/>
              <a:ext cx="26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</a:t>
              </a:r>
              <a:endParaRPr lang="ru-RU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006616" name="Rectangle 24"/>
          <p:cNvSpPr>
            <a:spLocks noChangeArrowheads="1"/>
          </p:cNvSpPr>
          <p:nvPr/>
        </p:nvSpPr>
        <p:spPr bwMode="auto">
          <a:xfrm>
            <a:off x="2000232" y="142852"/>
            <a:ext cx="5791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sz="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– параллелограмм. Найти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06617" name="Text Box 25"/>
          <p:cNvSpPr txBox="1">
            <a:spLocks noChangeArrowheads="1"/>
          </p:cNvSpPr>
          <p:nvPr/>
        </p:nvSpPr>
        <p:spPr bwMode="auto">
          <a:xfrm>
            <a:off x="3581400" y="597376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</a:t>
            </a:r>
            <a:endParaRPr lang="ru-RU" sz="3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06618" name="Text Box 26"/>
          <p:cNvSpPr txBox="1">
            <a:spLocks noChangeArrowheads="1"/>
          </p:cNvSpPr>
          <p:nvPr/>
        </p:nvSpPr>
        <p:spPr bwMode="auto">
          <a:xfrm>
            <a:off x="609600" y="58674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endParaRPr lang="ru-RU" sz="3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06619" name="Text Box 27"/>
          <p:cNvSpPr txBox="1">
            <a:spLocks noChangeArrowheads="1"/>
          </p:cNvSpPr>
          <p:nvPr/>
        </p:nvSpPr>
        <p:spPr bwMode="auto">
          <a:xfrm>
            <a:off x="1905000" y="2895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endParaRPr lang="ru-RU" sz="3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10066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55559401"/>
              </p:ext>
            </p:extLst>
          </p:nvPr>
        </p:nvGraphicFramePr>
        <p:xfrm>
          <a:off x="5751978" y="2114438"/>
          <a:ext cx="2984500" cy="1128712"/>
        </p:xfrm>
        <a:graphic>
          <a:graphicData uri="http://schemas.openxmlformats.org/presentationml/2006/ole">
            <p:oleObj spid="_x0000_s38914" name="Формула" r:id="rId4" imgW="1143000" imgH="431800" progId="Equation.3">
              <p:embed/>
            </p:oleObj>
          </a:graphicData>
        </a:graphic>
      </p:graphicFrame>
      <p:graphicFrame>
        <p:nvGraphicFramePr>
          <p:cNvPr id="10066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05539999"/>
              </p:ext>
            </p:extLst>
          </p:nvPr>
        </p:nvGraphicFramePr>
        <p:xfrm>
          <a:off x="5280273" y="3214978"/>
          <a:ext cx="3783013" cy="596900"/>
        </p:xfrm>
        <a:graphic>
          <a:graphicData uri="http://schemas.openxmlformats.org/presentationml/2006/ole">
            <p:oleObj spid="_x0000_s38915" name="Формула" r:id="rId5" imgW="1447800" imgH="228600" progId="Equation.3">
              <p:embed/>
            </p:oleObj>
          </a:graphicData>
        </a:graphic>
      </p:graphicFrame>
      <p:sp>
        <p:nvSpPr>
          <p:cNvPr id="1006622" name="Freeform 30"/>
          <p:cNvSpPr>
            <a:spLocks/>
          </p:cNvSpPr>
          <p:nvPr/>
        </p:nvSpPr>
        <p:spPr bwMode="auto">
          <a:xfrm flipH="1" flipV="1">
            <a:off x="6892653" y="2340755"/>
            <a:ext cx="825500" cy="660400"/>
          </a:xfrm>
          <a:custGeom>
            <a:avLst/>
            <a:gdLst>
              <a:gd name="T0" fmla="*/ 0 w 520"/>
              <a:gd name="T1" fmla="*/ 416 h 416"/>
              <a:gd name="T2" fmla="*/ 520 w 520"/>
              <a:gd name="T3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20" h="416">
                <a:moveTo>
                  <a:pt x="0" y="416"/>
                </a:moveTo>
                <a:lnTo>
                  <a:pt x="52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006623" name="Freeform 31"/>
          <p:cNvSpPr>
            <a:spLocks/>
          </p:cNvSpPr>
          <p:nvPr/>
        </p:nvSpPr>
        <p:spPr bwMode="auto">
          <a:xfrm>
            <a:off x="6751108" y="2340755"/>
            <a:ext cx="723900" cy="635000"/>
          </a:xfrm>
          <a:custGeom>
            <a:avLst/>
            <a:gdLst>
              <a:gd name="T0" fmla="*/ 0 w 456"/>
              <a:gd name="T1" fmla="*/ 0 h 400"/>
              <a:gd name="T2" fmla="*/ 456 w 456"/>
              <a:gd name="T3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6" h="400">
                <a:moveTo>
                  <a:pt x="0" y="0"/>
                </a:moveTo>
                <a:lnTo>
                  <a:pt x="456" y="400"/>
                </a:lnTo>
              </a:path>
            </a:pathLst>
          </a:custGeom>
          <a:noFill/>
          <a:ln w="28575" cap="flat" cmpd="sng">
            <a:solidFill>
              <a:srgbClr val="007CD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00662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98663447"/>
              </p:ext>
            </p:extLst>
          </p:nvPr>
        </p:nvGraphicFramePr>
        <p:xfrm>
          <a:off x="5537655" y="3730907"/>
          <a:ext cx="2520950" cy="1128713"/>
        </p:xfrm>
        <a:graphic>
          <a:graphicData uri="http://schemas.openxmlformats.org/presentationml/2006/ole">
            <p:oleObj spid="_x0000_s38916" name="Формула" r:id="rId6" imgW="965200" imgH="431800" progId="Equation.3">
              <p:embed/>
            </p:oleObj>
          </a:graphicData>
        </a:graphic>
      </p:graphicFrame>
      <p:sp>
        <p:nvSpPr>
          <p:cNvPr id="1006625" name="Freeform 33"/>
          <p:cNvSpPr>
            <a:spLocks/>
          </p:cNvSpPr>
          <p:nvPr/>
        </p:nvSpPr>
        <p:spPr bwMode="auto">
          <a:xfrm>
            <a:off x="977900" y="3243263"/>
            <a:ext cx="4297363" cy="2768600"/>
          </a:xfrm>
          <a:custGeom>
            <a:avLst/>
            <a:gdLst>
              <a:gd name="T0" fmla="*/ 0 w 2707"/>
              <a:gd name="T1" fmla="*/ 1744 h 1744"/>
              <a:gd name="T2" fmla="*/ 2707 w 2707"/>
              <a:gd name="T3" fmla="*/ 0 h 17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07" h="1744">
                <a:moveTo>
                  <a:pt x="0" y="1744"/>
                </a:moveTo>
                <a:lnTo>
                  <a:pt x="2707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006626" name="Text Box 34"/>
          <p:cNvSpPr txBox="1">
            <a:spLocks noChangeArrowheads="1"/>
          </p:cNvSpPr>
          <p:nvPr/>
        </p:nvSpPr>
        <p:spPr bwMode="auto">
          <a:xfrm>
            <a:off x="5008563" y="2697163"/>
            <a:ext cx="477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</a:t>
            </a:r>
            <a:endParaRPr lang="ru-RU" sz="3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06628" name="Text Box 36"/>
          <p:cNvSpPr txBox="1">
            <a:spLocks noChangeArrowheads="1"/>
          </p:cNvSpPr>
          <p:nvPr/>
        </p:nvSpPr>
        <p:spPr bwMode="auto">
          <a:xfrm>
            <a:off x="1346200" y="5570538"/>
            <a:ext cx="71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28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00662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56037684"/>
              </p:ext>
            </p:extLst>
          </p:nvPr>
        </p:nvGraphicFramePr>
        <p:xfrm>
          <a:off x="571472" y="1214422"/>
          <a:ext cx="3367088" cy="481013"/>
        </p:xfrm>
        <a:graphic>
          <a:graphicData uri="http://schemas.openxmlformats.org/presentationml/2006/ole">
            <p:oleObj spid="_x0000_s38917" name="Формула" r:id="rId7" imgW="1422400" imgH="203200" progId="Equation.3">
              <p:embed/>
            </p:oleObj>
          </a:graphicData>
        </a:graphic>
      </p:graphicFrame>
      <p:sp>
        <p:nvSpPr>
          <p:cNvPr id="1006630" name="Text Box 38"/>
          <p:cNvSpPr txBox="1">
            <a:spLocks noChangeArrowheads="1"/>
          </p:cNvSpPr>
          <p:nvPr/>
        </p:nvSpPr>
        <p:spPr bwMode="auto">
          <a:xfrm>
            <a:off x="1341438" y="5562600"/>
            <a:ext cx="715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28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00663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63692165"/>
              </p:ext>
            </p:extLst>
          </p:nvPr>
        </p:nvGraphicFramePr>
        <p:xfrm>
          <a:off x="4994796" y="4843870"/>
          <a:ext cx="2422525" cy="1228725"/>
        </p:xfrm>
        <a:graphic>
          <a:graphicData uri="http://schemas.openxmlformats.org/presentationml/2006/ole">
            <p:oleObj spid="_x0000_s38918" name="Формула" r:id="rId8" imgW="927100" imgH="469900" progId="Equation.3">
              <p:embed/>
            </p:oleObj>
          </a:graphicData>
        </a:graphic>
      </p:graphicFrame>
      <p:sp>
        <p:nvSpPr>
          <p:cNvPr id="1006637" name="Text Box 45"/>
          <p:cNvSpPr txBox="1">
            <a:spLocks noChangeArrowheads="1"/>
          </p:cNvSpPr>
          <p:nvPr/>
        </p:nvSpPr>
        <p:spPr bwMode="auto">
          <a:xfrm>
            <a:off x="1370013" y="42052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6639" name="Rectangle 47"/>
          <p:cNvSpPr>
            <a:spLocks noChangeArrowheads="1"/>
          </p:cNvSpPr>
          <p:nvPr/>
        </p:nvSpPr>
        <p:spPr bwMode="auto">
          <a:xfrm>
            <a:off x="3505200" y="27432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6640" name="Text Box 48"/>
          <p:cNvSpPr txBox="1">
            <a:spLocks noChangeArrowheads="1"/>
          </p:cNvSpPr>
          <p:nvPr/>
        </p:nvSpPr>
        <p:spPr bwMode="auto">
          <a:xfrm rot="-1284778">
            <a:off x="2209800" y="336708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105</a:t>
            </a:r>
            <a:r>
              <a:rPr lang="en-US" sz="28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6641" name="Text Box 49"/>
          <p:cNvSpPr txBox="1">
            <a:spLocks noChangeArrowheads="1"/>
          </p:cNvSpPr>
          <p:nvPr/>
        </p:nvSpPr>
        <p:spPr bwMode="auto">
          <a:xfrm>
            <a:off x="1341438" y="5562600"/>
            <a:ext cx="715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28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00664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5936143"/>
              </p:ext>
            </p:extLst>
          </p:nvPr>
        </p:nvGraphicFramePr>
        <p:xfrm>
          <a:off x="4653756" y="5883275"/>
          <a:ext cx="1792288" cy="563563"/>
        </p:xfrm>
        <a:graphic>
          <a:graphicData uri="http://schemas.openxmlformats.org/presentationml/2006/ole">
            <p:oleObj spid="_x0000_s38919" name="Формула" r:id="rId9" imgW="685502" imgH="215806" progId="Equation.3">
              <p:embed/>
            </p:oleObj>
          </a:graphicData>
        </a:graphic>
      </p:graphicFrame>
      <p:sp>
        <p:nvSpPr>
          <p:cNvPr id="1006643" name="Freeform 51"/>
          <p:cNvSpPr>
            <a:spLocks/>
          </p:cNvSpPr>
          <p:nvPr/>
        </p:nvSpPr>
        <p:spPr bwMode="auto">
          <a:xfrm>
            <a:off x="2209800" y="3200400"/>
            <a:ext cx="609600" cy="304800"/>
          </a:xfrm>
          <a:custGeom>
            <a:avLst/>
            <a:gdLst>
              <a:gd name="T0" fmla="*/ 0 w 384"/>
              <a:gd name="T1" fmla="*/ 192 h 192"/>
              <a:gd name="T2" fmla="*/ 232 w 384"/>
              <a:gd name="T3" fmla="*/ 160 h 192"/>
              <a:gd name="T4" fmla="*/ 384 w 384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192">
                <a:moveTo>
                  <a:pt x="0" y="192"/>
                </a:moveTo>
                <a:cubicBezTo>
                  <a:pt x="39" y="187"/>
                  <a:pt x="168" y="192"/>
                  <a:pt x="232" y="160"/>
                </a:cubicBezTo>
                <a:cubicBezTo>
                  <a:pt x="296" y="128"/>
                  <a:pt x="352" y="33"/>
                  <a:pt x="38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1257300" y="5800725"/>
            <a:ext cx="120650" cy="211138"/>
            <a:chOff x="792" y="3654"/>
            <a:chExt cx="76" cy="133"/>
          </a:xfrm>
        </p:grpSpPr>
        <p:sp>
          <p:nvSpPr>
            <p:cNvPr id="1006627" name="Freeform 35"/>
            <p:cNvSpPr>
              <a:spLocks/>
            </p:cNvSpPr>
            <p:nvPr/>
          </p:nvSpPr>
          <p:spPr bwMode="auto">
            <a:xfrm>
              <a:off x="819" y="3654"/>
              <a:ext cx="49" cy="133"/>
            </a:xfrm>
            <a:custGeom>
              <a:avLst/>
              <a:gdLst>
                <a:gd name="T0" fmla="*/ 45 w 49"/>
                <a:gd name="T1" fmla="*/ 133 h 133"/>
                <a:gd name="T2" fmla="*/ 42 w 49"/>
                <a:gd name="T3" fmla="*/ 51 h 133"/>
                <a:gd name="T4" fmla="*/ 0 w 49"/>
                <a:gd name="T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133">
                  <a:moveTo>
                    <a:pt x="45" y="133"/>
                  </a:moveTo>
                  <a:cubicBezTo>
                    <a:pt x="45" y="119"/>
                    <a:pt x="49" y="73"/>
                    <a:pt x="42" y="51"/>
                  </a:cubicBezTo>
                  <a:cubicBezTo>
                    <a:pt x="35" y="29"/>
                    <a:pt x="9" y="11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1006647" name="Freeform 55"/>
            <p:cNvSpPr>
              <a:spLocks/>
            </p:cNvSpPr>
            <p:nvPr/>
          </p:nvSpPr>
          <p:spPr bwMode="auto">
            <a:xfrm>
              <a:off x="792" y="3678"/>
              <a:ext cx="42" cy="108"/>
            </a:xfrm>
            <a:custGeom>
              <a:avLst/>
              <a:gdLst>
                <a:gd name="T0" fmla="*/ 39 w 42"/>
                <a:gd name="T1" fmla="*/ 108 h 108"/>
                <a:gd name="T2" fmla="*/ 36 w 42"/>
                <a:gd name="T3" fmla="*/ 39 h 108"/>
                <a:gd name="T4" fmla="*/ 0 w 42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8">
                  <a:moveTo>
                    <a:pt x="39" y="108"/>
                  </a:moveTo>
                  <a:cubicBezTo>
                    <a:pt x="39" y="97"/>
                    <a:pt x="42" y="57"/>
                    <a:pt x="36" y="39"/>
                  </a:cubicBezTo>
                  <a:cubicBezTo>
                    <a:pt x="30" y="21"/>
                    <a:pt x="8" y="8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 rot="10800000">
            <a:off x="4908550" y="3217863"/>
            <a:ext cx="120650" cy="211137"/>
            <a:chOff x="792" y="3654"/>
            <a:chExt cx="76" cy="133"/>
          </a:xfrm>
        </p:grpSpPr>
        <p:sp>
          <p:nvSpPr>
            <p:cNvPr id="1006650" name="Freeform 58"/>
            <p:cNvSpPr>
              <a:spLocks/>
            </p:cNvSpPr>
            <p:nvPr/>
          </p:nvSpPr>
          <p:spPr bwMode="auto">
            <a:xfrm>
              <a:off x="819" y="3654"/>
              <a:ext cx="49" cy="133"/>
            </a:xfrm>
            <a:custGeom>
              <a:avLst/>
              <a:gdLst>
                <a:gd name="T0" fmla="*/ 45 w 49"/>
                <a:gd name="T1" fmla="*/ 133 h 133"/>
                <a:gd name="T2" fmla="*/ 42 w 49"/>
                <a:gd name="T3" fmla="*/ 51 h 133"/>
                <a:gd name="T4" fmla="*/ 0 w 49"/>
                <a:gd name="T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133">
                  <a:moveTo>
                    <a:pt x="45" y="133"/>
                  </a:moveTo>
                  <a:cubicBezTo>
                    <a:pt x="45" y="119"/>
                    <a:pt x="49" y="73"/>
                    <a:pt x="42" y="51"/>
                  </a:cubicBezTo>
                  <a:cubicBezTo>
                    <a:pt x="35" y="29"/>
                    <a:pt x="9" y="11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1006651" name="Freeform 59"/>
            <p:cNvSpPr>
              <a:spLocks/>
            </p:cNvSpPr>
            <p:nvPr/>
          </p:nvSpPr>
          <p:spPr bwMode="auto">
            <a:xfrm>
              <a:off x="792" y="3678"/>
              <a:ext cx="42" cy="108"/>
            </a:xfrm>
            <a:custGeom>
              <a:avLst/>
              <a:gdLst>
                <a:gd name="T0" fmla="*/ 39 w 42"/>
                <a:gd name="T1" fmla="*/ 108 h 108"/>
                <a:gd name="T2" fmla="*/ 36 w 42"/>
                <a:gd name="T3" fmla="*/ 39 h 108"/>
                <a:gd name="T4" fmla="*/ 0 w 42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8">
                  <a:moveTo>
                    <a:pt x="39" y="108"/>
                  </a:moveTo>
                  <a:cubicBezTo>
                    <a:pt x="39" y="97"/>
                    <a:pt x="42" y="57"/>
                    <a:pt x="36" y="39"/>
                  </a:cubicBezTo>
                  <a:cubicBezTo>
                    <a:pt x="30" y="21"/>
                    <a:pt x="8" y="8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1143000" y="5594350"/>
            <a:ext cx="214313" cy="255588"/>
            <a:chOff x="720" y="3524"/>
            <a:chExt cx="135" cy="161"/>
          </a:xfrm>
        </p:grpSpPr>
        <p:grpSp>
          <p:nvGrpSpPr>
            <p:cNvPr id="9" name="Group 60"/>
            <p:cNvGrpSpPr>
              <a:grpSpLocks/>
            </p:cNvGrpSpPr>
            <p:nvPr/>
          </p:nvGrpSpPr>
          <p:grpSpPr bwMode="auto">
            <a:xfrm rot="-1753155">
              <a:off x="720" y="3552"/>
              <a:ext cx="76" cy="133"/>
              <a:chOff x="792" y="3654"/>
              <a:chExt cx="76" cy="133"/>
            </a:xfrm>
          </p:grpSpPr>
          <p:sp>
            <p:nvSpPr>
              <p:cNvPr id="1006653" name="Freeform 61"/>
              <p:cNvSpPr>
                <a:spLocks/>
              </p:cNvSpPr>
              <p:nvPr/>
            </p:nvSpPr>
            <p:spPr bwMode="auto">
              <a:xfrm>
                <a:off x="819" y="3654"/>
                <a:ext cx="49" cy="133"/>
              </a:xfrm>
              <a:custGeom>
                <a:avLst/>
                <a:gdLst>
                  <a:gd name="T0" fmla="*/ 45 w 49"/>
                  <a:gd name="T1" fmla="*/ 133 h 133"/>
                  <a:gd name="T2" fmla="*/ 42 w 49"/>
                  <a:gd name="T3" fmla="*/ 51 h 133"/>
                  <a:gd name="T4" fmla="*/ 0 w 49"/>
                  <a:gd name="T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133">
                    <a:moveTo>
                      <a:pt x="45" y="133"/>
                    </a:moveTo>
                    <a:cubicBezTo>
                      <a:pt x="45" y="119"/>
                      <a:pt x="49" y="73"/>
                      <a:pt x="42" y="51"/>
                    </a:cubicBezTo>
                    <a:cubicBezTo>
                      <a:pt x="35" y="29"/>
                      <a:pt x="9" y="11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1006654" name="Freeform 62"/>
              <p:cNvSpPr>
                <a:spLocks/>
              </p:cNvSpPr>
              <p:nvPr/>
            </p:nvSpPr>
            <p:spPr bwMode="auto">
              <a:xfrm>
                <a:off x="792" y="3678"/>
                <a:ext cx="42" cy="108"/>
              </a:xfrm>
              <a:custGeom>
                <a:avLst/>
                <a:gdLst>
                  <a:gd name="T0" fmla="*/ 39 w 42"/>
                  <a:gd name="T1" fmla="*/ 108 h 108"/>
                  <a:gd name="T2" fmla="*/ 36 w 42"/>
                  <a:gd name="T3" fmla="*/ 39 h 108"/>
                  <a:gd name="T4" fmla="*/ 0 w 42"/>
                  <a:gd name="T5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8">
                    <a:moveTo>
                      <a:pt x="39" y="108"/>
                    </a:moveTo>
                    <a:cubicBezTo>
                      <a:pt x="39" y="97"/>
                      <a:pt x="42" y="57"/>
                      <a:pt x="36" y="39"/>
                    </a:cubicBezTo>
                    <a:cubicBezTo>
                      <a:pt x="30" y="21"/>
                      <a:pt x="8" y="8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ru-RU"/>
              </a:p>
            </p:txBody>
          </p:sp>
        </p:grpSp>
        <p:sp>
          <p:nvSpPr>
            <p:cNvPr id="1006656" name="Freeform 64"/>
            <p:cNvSpPr>
              <a:spLocks/>
            </p:cNvSpPr>
            <p:nvPr/>
          </p:nvSpPr>
          <p:spPr bwMode="auto">
            <a:xfrm>
              <a:off x="738" y="3524"/>
              <a:ext cx="117" cy="103"/>
            </a:xfrm>
            <a:custGeom>
              <a:avLst/>
              <a:gdLst>
                <a:gd name="T0" fmla="*/ 117 w 117"/>
                <a:gd name="T1" fmla="*/ 103 h 103"/>
                <a:gd name="T2" fmla="*/ 62 w 117"/>
                <a:gd name="T3" fmla="*/ 24 h 103"/>
                <a:gd name="T4" fmla="*/ 0 w 117"/>
                <a:gd name="T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103">
                  <a:moveTo>
                    <a:pt x="117" y="103"/>
                  </a:moveTo>
                  <a:cubicBezTo>
                    <a:pt x="108" y="90"/>
                    <a:pt x="81" y="41"/>
                    <a:pt x="62" y="24"/>
                  </a:cubicBezTo>
                  <a:cubicBezTo>
                    <a:pt x="43" y="7"/>
                    <a:pt x="13" y="5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85720" y="142852"/>
            <a:ext cx="1747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Задача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ru-RU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0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0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59259E-6 L 0.30591 -0.3488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6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5" y="-1745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59259E-6 L 0.30591 -0.3488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006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5" y="-1745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66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66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66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66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66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66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66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66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6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6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6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65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65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65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65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65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65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65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65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C 4.16667E-6 -0.0044 4.16667E-6 -0.00834 4.16667E-6 -0.0125 L 0.01388 -0.34306 L 0.05763 -0.38611 " pathEditMode="relative" rAng="0" ptsTypes="AAAA">
                                      <p:cBhvr>
                                        <p:cTn id="98" dur="1000" fill="hold"/>
                                        <p:tgtEl>
                                          <p:spTgt spid="1006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2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7407E-6 L 0.37292 -0.3513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46" y="-1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91 -0.34884 L 0.33594 -0.44745 L 0.37327 -0.44884 " pathEditMode="relative" rAng="0" ptsTypes="AAA">
                                      <p:cBhvr>
                                        <p:cTn id="104" dur="1000" fill="hold"/>
                                        <p:tgtEl>
                                          <p:spTgt spid="1006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0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0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0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0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0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0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0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646" grpId="0" animBg="1"/>
      <p:bldP spid="1006645" grpId="0"/>
      <p:bldP spid="1006595" grpId="0"/>
      <p:bldP spid="1006595" grpId="1"/>
      <p:bldP spid="1006622" grpId="0" animBg="1"/>
      <p:bldP spid="1006623" grpId="0" animBg="1"/>
      <p:bldP spid="1006630" grpId="0"/>
      <p:bldP spid="1006637" grpId="0"/>
      <p:bldP spid="1006641" grpId="0"/>
      <p:bldP spid="1006641" grpId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</TotalTime>
  <Words>451</Words>
  <Application>Microsoft Office PowerPoint</Application>
  <PresentationFormat>Экран (4:3)</PresentationFormat>
  <Paragraphs>216</Paragraphs>
  <Slides>14</Slides>
  <Notes>11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Тема Office</vt:lpstr>
      <vt:lpstr>Equation</vt:lpstr>
      <vt:lpstr>Формула</vt:lpstr>
      <vt:lpstr>Уравнение</vt:lpstr>
      <vt:lpstr>MathType 6.0 Equation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Luda</dc:creator>
  <cp:lastModifiedBy>Саша Солдатова</cp:lastModifiedBy>
  <cp:revision>90</cp:revision>
  <dcterms:created xsi:type="dcterms:W3CDTF">2013-03-09T18:58:25Z</dcterms:created>
  <dcterms:modified xsi:type="dcterms:W3CDTF">2020-12-10T08:51:24Z</dcterms:modified>
</cp:coreProperties>
</file>