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69" r:id="rId3"/>
    <p:sldId id="277" r:id="rId4"/>
    <p:sldId id="280" r:id="rId5"/>
    <p:sldId id="271" r:id="rId6"/>
    <p:sldId id="278" r:id="rId7"/>
    <p:sldId id="285" r:id="rId8"/>
    <p:sldId id="259" r:id="rId9"/>
    <p:sldId id="279" r:id="rId10"/>
    <p:sldId id="282" r:id="rId11"/>
    <p:sldId id="284" r:id="rId12"/>
    <p:sldId id="283" r:id="rId13"/>
    <p:sldId id="281" r:id="rId14"/>
  </p:sldIdLst>
  <p:sldSz cx="11520488" cy="648017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35" autoAdjust="0"/>
  </p:normalViewPr>
  <p:slideViewPr>
    <p:cSldViewPr>
      <p:cViewPr varScale="1">
        <p:scale>
          <a:sx n="91" d="100"/>
          <a:sy n="91" d="100"/>
        </p:scale>
        <p:origin x="56" y="536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25F3D-9A80-4D92-945A-F11D191A7EE8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FEAB-387B-4FD9-AAD4-454094CE7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4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Северная Америка в 1750</a:t>
            </a:r>
          </a:p>
          <a:p>
            <a:r>
              <a:rPr lang="ru-RU" dirty="0"/>
              <a:t>1759 – поражение Франции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FEAB-387B-4FD9-AAD4-454094CE73C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Провозглашение независимости</a:t>
            </a:r>
            <a:r>
              <a:rPr lang="ru-RU" baseline="0" dirty="0"/>
              <a:t> в 1776 г.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FEAB-387B-4FD9-AAD4-454094CE73C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Кадисская</a:t>
            </a:r>
            <a:r>
              <a:rPr lang="ru-RU" dirty="0"/>
              <a:t> конституция (1812) давала американским колониям только 25 мест в Кортесах (парламенте) против 120 мест у метрополии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1FEAB-387B-4FD9-AAD4-454094CE73C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8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verOver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0488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/>
          <p:nvPr/>
        </p:nvGrpSpPr>
        <p:grpSpPr>
          <a:xfrm>
            <a:off x="1504443" y="2728448"/>
            <a:ext cx="8540973" cy="877484"/>
            <a:chOff x="1172584" y="1381459"/>
            <a:chExt cx="6779110" cy="928646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6" name="TextBox 5"/>
            <p:cNvSpPr txBox="1"/>
            <p:nvPr/>
          </p:nvSpPr>
          <p:spPr>
            <a:xfrm>
              <a:off x="4147073" y="1381459"/>
              <a:ext cx="665683" cy="9286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102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887" y="1311283"/>
            <a:ext cx="8538715" cy="1636563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3" y="3560281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F03580-DE82-4E16-90B1-2C45CCC7F98F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28F5E6-5148-428B-9B04-15A93A9376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478064" y="1315536"/>
            <a:ext cx="8540362" cy="877484"/>
            <a:chOff x="1172584" y="1381459"/>
            <a:chExt cx="6779110" cy="928048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147772" y="1381459"/>
              <a:ext cx="665730" cy="928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102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5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03580-DE82-4E16-90B1-2C45CCC7F98F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8F5E6-5148-428B-9B04-15A93A9376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00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 rot="5400000">
            <a:off x="5787537" y="2719594"/>
            <a:ext cx="5179639" cy="877484"/>
            <a:chOff x="1815339" y="1494512"/>
            <a:chExt cx="5480154" cy="697223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141894" y="1494512"/>
              <a:ext cx="887351" cy="69722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102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2"/>
            <p:cNvCxnSpPr/>
            <p:nvPr/>
          </p:nvCxnSpPr>
          <p:spPr>
            <a:xfrm flipH="1" flipV="1">
              <a:off x="1815339" y="1924967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3"/>
            <p:cNvCxnSpPr/>
            <p:nvPr/>
          </p:nvCxnSpPr>
          <p:spPr>
            <a:xfrm rot="10800000">
              <a:off x="4826011" y="1928146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25162" y="528580"/>
            <a:ext cx="2114348" cy="52600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7424" y="803034"/>
            <a:ext cx="6939402" cy="474704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03580-DE82-4E16-90B1-2C45CCC7F98F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8F5E6-5148-428B-9B04-15A93A9376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4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478064" y="1315536"/>
            <a:ext cx="8540362" cy="877484"/>
            <a:chOff x="1172584" y="1381459"/>
            <a:chExt cx="6779110" cy="928048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147772" y="1381459"/>
              <a:ext cx="665730" cy="928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102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4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03580-DE82-4E16-90B1-2C45CCC7F98F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8F5E6-5148-428B-9B04-15A93A9376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22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overOverla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0488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478064" y="2728574"/>
            <a:ext cx="8540362" cy="877484"/>
            <a:chOff x="1172584" y="1381459"/>
            <a:chExt cx="6779110" cy="928048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4147772" y="1381459"/>
              <a:ext cx="665730" cy="928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102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2033" y="1927207"/>
              <a:ext cx="3119661" cy="158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79" y="1138478"/>
            <a:ext cx="9770131" cy="1805450"/>
          </a:xfrm>
        </p:spPr>
        <p:txBody>
          <a:bodyPr anchor="b"/>
          <a:lstStyle>
            <a:lvl1pPr algn="ctr">
              <a:defRPr sz="5102" b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980" y="3559765"/>
            <a:ext cx="9744976" cy="1417538"/>
          </a:xfrm>
        </p:spPr>
        <p:txBody>
          <a:bodyPr/>
          <a:lstStyle>
            <a:lvl1pPr marL="0" indent="0" algn="ctr">
              <a:buNone/>
              <a:defRPr sz="1890">
                <a:solidFill>
                  <a:schemeClr val="tx2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03580-DE82-4E16-90B1-2C45CCC7F98F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8F5E6-5148-428B-9B04-15A93A9376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71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478064" y="1315536"/>
            <a:ext cx="8540362" cy="877484"/>
            <a:chOff x="1172584" y="1381459"/>
            <a:chExt cx="6779110" cy="928048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4147772" y="1381459"/>
              <a:ext cx="665730" cy="928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102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64037" y="2116857"/>
            <a:ext cx="4792523" cy="36634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5852407" y="2116857"/>
            <a:ext cx="4792523" cy="36634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1EF03580-DE82-4E16-90B1-2C45CCC7F98F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A628F5E6-5148-428B-9B04-15A93A9376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55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478064" y="1315536"/>
            <a:ext cx="8540362" cy="877484"/>
            <a:chOff x="1172584" y="1381459"/>
            <a:chExt cx="6779110" cy="928048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147772" y="1381459"/>
              <a:ext cx="665730" cy="928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102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9" name="Straight Connector 16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856" y="2116857"/>
            <a:ext cx="4337124" cy="622097"/>
          </a:xfrm>
        </p:spPr>
        <p:txBody>
          <a:bodyPr anchor="b"/>
          <a:lstStyle>
            <a:lvl1pPr marL="0" indent="0" algn="ctr">
              <a:buNone/>
              <a:defRPr sz="2268" b="0">
                <a:solidFill>
                  <a:schemeClr val="tx2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423" y="2785204"/>
            <a:ext cx="4792523" cy="2998161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2385" y="2116857"/>
            <a:ext cx="4343224" cy="622097"/>
          </a:xfrm>
        </p:spPr>
        <p:txBody>
          <a:bodyPr anchor="b"/>
          <a:lstStyle>
            <a:lvl1pPr marL="0" indent="0" algn="ctr">
              <a:buNone/>
              <a:defRPr sz="2268" b="0">
                <a:solidFill>
                  <a:schemeClr val="tx2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2249" y="2782155"/>
            <a:ext cx="4787262" cy="2998161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03580-DE82-4E16-90B1-2C45CCC7F98F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8F5E6-5148-428B-9B04-15A93A9376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8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478064" y="1315536"/>
            <a:ext cx="8540362" cy="877484"/>
            <a:chOff x="1172584" y="1381459"/>
            <a:chExt cx="6779110" cy="928048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4147772" y="1381459"/>
              <a:ext cx="665730" cy="928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102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5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03580-DE82-4E16-90B1-2C45CCC7F98F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8F5E6-5148-428B-9B04-15A93A9376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7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03580-DE82-4E16-90B1-2C45CCC7F98F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8F5E6-5148-428B-9B04-15A93A9376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4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046" y="1585739"/>
            <a:ext cx="4311972" cy="1782966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850" y="528580"/>
            <a:ext cx="5186572" cy="5260077"/>
          </a:xfrm>
        </p:spPr>
        <p:txBody>
          <a:bodyPr anchor="ctr"/>
          <a:lstStyle>
            <a:lvl1pPr>
              <a:defRPr sz="2268"/>
            </a:lvl1pPr>
            <a:lvl2pPr>
              <a:defRPr sz="2079"/>
            </a:lvl2pPr>
            <a:lvl3pPr>
              <a:defRPr sz="1890"/>
            </a:lvl3pPr>
            <a:lvl4pPr>
              <a:defRPr sz="1701"/>
            </a:lvl4pPr>
            <a:lvl5pPr>
              <a:defRPr sz="1512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046" y="3405269"/>
            <a:ext cx="4298418" cy="2378605"/>
          </a:xfrm>
        </p:spPr>
        <p:txBody>
          <a:bodyPr>
            <a:normAutofit/>
          </a:bodyPr>
          <a:lstStyle>
            <a:lvl1pPr marL="0" indent="0">
              <a:buNone/>
              <a:defRPr sz="1512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03580-DE82-4E16-90B1-2C45CCC7F98F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8F5E6-5148-428B-9B04-15A93A9376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61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871" y="4411601"/>
            <a:ext cx="9785638" cy="609209"/>
          </a:xfrm>
        </p:spPr>
        <p:txBody>
          <a:bodyPr anchor="b"/>
          <a:lstStyle>
            <a:lvl1pPr algn="ctr">
              <a:defRPr sz="2646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751350" y="630220"/>
            <a:ext cx="6012420" cy="339979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425" y="5030976"/>
            <a:ext cx="9772085" cy="760520"/>
          </a:xfrm>
        </p:spPr>
        <p:txBody>
          <a:bodyPr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03580-DE82-4E16-90B1-2C45CCC7F98F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8F5E6-5148-428B-9B04-15A93A9376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4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1520488" cy="6480175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701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868037" y="538515"/>
            <a:ext cx="9772414" cy="99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0038" y="2124058"/>
            <a:ext cx="9760413" cy="366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4020" y="5821658"/>
            <a:ext cx="268811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2"/>
                </a:solidFill>
              </a:defRPr>
            </a:lvl1pPr>
          </a:lstStyle>
          <a:p>
            <a:fld id="{1EF03580-DE82-4E16-90B1-2C45CCC7F98F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167" y="5821658"/>
            <a:ext cx="364815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4354" y="5821658"/>
            <a:ext cx="268811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2"/>
                </a:solidFill>
              </a:defRPr>
            </a:lvl1pPr>
          </a:lstStyle>
          <a:p>
            <a:fld id="{A628F5E6-5148-428B-9B04-15A93A937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2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2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2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2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2">
          <a:solidFill>
            <a:schemeClr val="tx2"/>
          </a:solidFill>
          <a:latin typeface="Times New Roman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5007" indent="-34500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268" kern="1200">
          <a:solidFill>
            <a:srgbClr val="262626"/>
          </a:solidFill>
          <a:latin typeface="+mn-lt"/>
          <a:ea typeface="+mn-ea"/>
          <a:cs typeface="+mn-cs"/>
        </a:defRPr>
      </a:lvl1pPr>
      <a:lvl2pPr marL="733515" indent="-34500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"/>
        <a:defRPr sz="2079" kern="1200">
          <a:solidFill>
            <a:srgbClr val="262626"/>
          </a:solidFill>
          <a:latin typeface="+mn-lt"/>
          <a:ea typeface="+mn-ea"/>
          <a:cs typeface="+mn-cs"/>
        </a:defRPr>
      </a:lvl2pPr>
      <a:lvl3pPr marL="1080021" indent="-34500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1890" kern="1200">
          <a:solidFill>
            <a:srgbClr val="262626"/>
          </a:solidFill>
          <a:latin typeface="+mn-lt"/>
          <a:ea typeface="+mn-ea"/>
          <a:cs typeface="+mn-cs"/>
        </a:defRPr>
      </a:lvl3pPr>
      <a:lvl4pPr marL="1425027" indent="-30150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1890" kern="1200">
          <a:solidFill>
            <a:srgbClr val="262626"/>
          </a:solidFill>
          <a:latin typeface="+mn-lt"/>
          <a:ea typeface="+mn-ea"/>
          <a:cs typeface="+mn-cs"/>
        </a:defRPr>
      </a:lvl4pPr>
      <a:lvl5pPr marL="1728033" indent="-30150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1512" kern="1200">
          <a:solidFill>
            <a:srgbClr val="262626"/>
          </a:solidFill>
          <a:latin typeface="+mn-lt"/>
          <a:ea typeface="+mn-ea"/>
          <a:cs typeface="+mn-cs"/>
        </a:defRPr>
      </a:lvl5pPr>
      <a:lvl6pPr marL="2030439" indent="-259205" algn="l" defTabSz="864017" rtl="0" eaLnBrk="1" latinLnBrk="0" hangingPunct="1">
        <a:spcBef>
          <a:spcPts val="378"/>
        </a:spcBef>
        <a:buClr>
          <a:schemeClr val="accent1"/>
        </a:buClr>
        <a:buFont typeface="Wingdings" pitchFamily="2" charset="2"/>
        <a:buChar char="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332845" indent="-259205" algn="l" defTabSz="864017" rtl="0" eaLnBrk="1" latinLnBrk="0" hangingPunct="1">
        <a:spcBef>
          <a:spcPts val="378"/>
        </a:spcBef>
        <a:buClr>
          <a:schemeClr val="accent1"/>
        </a:buClr>
        <a:buFont typeface="Wingdings" pitchFamily="2" charset="2"/>
        <a:buChar char="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635251" indent="-259205" algn="l" defTabSz="864017" rtl="0" eaLnBrk="1" latinLnBrk="0" hangingPunct="1">
        <a:spcBef>
          <a:spcPts val="378"/>
        </a:spcBef>
        <a:buClr>
          <a:schemeClr val="accent1"/>
        </a:buClr>
        <a:buFont typeface="Wingdings" pitchFamily="2" charset="2"/>
        <a:buChar char="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937656" indent="-259205" algn="l" defTabSz="864017" rtl="0" eaLnBrk="1" latinLnBrk="0" hangingPunct="1">
        <a:spcBef>
          <a:spcPts val="378"/>
        </a:spcBef>
        <a:buClr>
          <a:schemeClr val="accent1"/>
        </a:buClr>
        <a:buFont typeface="Wingdings" pitchFamily="2" charset="2"/>
        <a:buChar char="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511772" y="2124058"/>
            <a:ext cx="8496944" cy="3664599"/>
          </a:xfrm>
        </p:spPr>
        <p:txBody>
          <a:bodyPr/>
          <a:lstStyle/>
          <a:p>
            <a:pPr marL="576011" indent="-576011">
              <a:lnSpc>
                <a:spcPct val="90000"/>
              </a:lnSpc>
              <a:buFontTx/>
              <a:buAutoNum type="arabicPeriod"/>
            </a:pPr>
            <a:r>
              <a:rPr lang="ru-RU" sz="3000" dirty="0">
                <a:latin typeface="Book Antiqua" pitchFamily="18" charset="0"/>
              </a:rPr>
              <a:t>Латинская Америка под властью Испании</a:t>
            </a:r>
          </a:p>
          <a:p>
            <a:pPr marL="576011" indent="-576011">
              <a:lnSpc>
                <a:spcPct val="90000"/>
              </a:lnSpc>
              <a:buFontTx/>
              <a:buAutoNum type="arabicPeriod"/>
            </a:pPr>
            <a:r>
              <a:rPr lang="ru-RU" sz="3000" dirty="0">
                <a:latin typeface="Book Antiqua" pitchFamily="18" charset="0"/>
              </a:rPr>
              <a:t>Борьба за независимость</a:t>
            </a:r>
          </a:p>
          <a:p>
            <a:pPr marL="576011" indent="-576011">
              <a:lnSpc>
                <a:spcPct val="90000"/>
              </a:lnSpc>
              <a:buFontTx/>
              <a:buAutoNum type="arabicPeriod"/>
            </a:pPr>
            <a:r>
              <a:rPr lang="ru-RU" sz="3000" dirty="0">
                <a:latin typeface="Book Antiqua" pitchFamily="18" charset="0"/>
              </a:rPr>
              <a:t>Итоги освободительной деятельности</a:t>
            </a:r>
          </a:p>
          <a:p>
            <a:pPr marL="0" indent="0">
              <a:lnSpc>
                <a:spcPct val="90000"/>
              </a:lnSpc>
              <a:buNone/>
            </a:pPr>
            <a:endParaRPr lang="ru-RU" dirty="0">
              <a:latin typeface="Book Antiqua" pitchFamily="18" charset="0"/>
            </a:endParaRPr>
          </a:p>
          <a:p>
            <a:pPr marL="576011" indent="-576011">
              <a:lnSpc>
                <a:spcPct val="90000"/>
              </a:lnSpc>
              <a:buNone/>
            </a:pPr>
            <a:endParaRPr lang="ru-RU" dirty="0">
              <a:solidFill>
                <a:schemeClr val="tx2"/>
              </a:solidFill>
              <a:latin typeface="Book Antiqua" pitchFamily="18" charset="0"/>
            </a:endParaRPr>
          </a:p>
          <a:p>
            <a:pPr marL="576011" indent="-576011">
              <a:lnSpc>
                <a:spcPct val="90000"/>
              </a:lnSpc>
              <a:buNone/>
            </a:pPr>
            <a:endParaRPr lang="ru-RU" dirty="0">
              <a:solidFill>
                <a:schemeClr val="tx2"/>
              </a:solidFill>
              <a:latin typeface="Book Antiqua" pitchFamily="18" charset="0"/>
            </a:endParaRPr>
          </a:p>
          <a:p>
            <a:pPr marL="576011" indent="-576011">
              <a:lnSpc>
                <a:spcPct val="90000"/>
              </a:lnSpc>
              <a:buNone/>
            </a:pPr>
            <a:endParaRPr lang="ru-RU" dirty="0">
              <a:solidFill>
                <a:schemeClr val="tx2"/>
              </a:solidFill>
              <a:latin typeface="Book Antiqua" pitchFamily="18" charset="0"/>
            </a:endParaRPr>
          </a:p>
          <a:p>
            <a:pPr marL="576011" indent="-576011">
              <a:lnSpc>
                <a:spcPct val="90000"/>
              </a:lnSpc>
              <a:buNone/>
            </a:pPr>
            <a:r>
              <a:rPr lang="ru-RU" sz="2400" dirty="0">
                <a:solidFill>
                  <a:schemeClr val="tx2"/>
                </a:solidFill>
                <a:latin typeface="Book Antiqua" pitchFamily="18" charset="0"/>
              </a:rPr>
              <a:t>Домашнее задание: </a:t>
            </a:r>
            <a:r>
              <a:rPr lang="ru-RU" sz="2400" dirty="0">
                <a:solidFill>
                  <a:schemeClr val="tx1"/>
                </a:solidFill>
                <a:latin typeface="Book Antiqua" pitchFamily="18" charset="0"/>
              </a:rPr>
              <a:t>параграф 26</a:t>
            </a: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  <a:p>
            <a:pPr marL="576011" indent="-576011">
              <a:lnSpc>
                <a:spcPct val="90000"/>
              </a:lnSpc>
              <a:buNone/>
            </a:pP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marL="576011" indent="-576011">
              <a:lnSpc>
                <a:spcPct val="90000"/>
              </a:lnSpc>
              <a:buNone/>
            </a:pP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latin typeface="Book Antiqua" panose="02040602050305030304" pitchFamily="18" charset="0"/>
              </a:rPr>
              <a:t>Урок 12</a:t>
            </a:r>
            <a:br>
              <a:rPr lang="ru-RU" sz="4400" dirty="0">
                <a:latin typeface="Book Antiqua" panose="02040602050305030304" pitchFamily="18" charset="0"/>
              </a:rPr>
            </a:br>
            <a:r>
              <a:rPr lang="ru-RU" sz="4400" dirty="0">
                <a:latin typeface="Book Antiqua" panose="02040602050305030304" pitchFamily="18" charset="0"/>
              </a:rPr>
              <a:t>Латинская Америка в </a:t>
            </a:r>
            <a:r>
              <a:rPr lang="en-US" sz="4400" dirty="0">
                <a:latin typeface="Book Antiqua" panose="02040602050305030304" pitchFamily="18" charset="0"/>
              </a:rPr>
              <a:t>XIX</a:t>
            </a:r>
            <a:r>
              <a:rPr lang="ru-RU" sz="4400" dirty="0">
                <a:latin typeface="Book Antiqua" panose="02040602050305030304" pitchFamily="18" charset="0"/>
              </a:rPr>
              <a:t> в.</a:t>
            </a:r>
          </a:p>
        </p:txBody>
      </p:sp>
    </p:spTree>
    <p:extLst>
      <p:ext uri="{BB962C8B-B14F-4D97-AF65-F5344CB8AC3E}">
        <p14:creationId xmlns:p14="http://schemas.microsoft.com/office/powerpoint/2010/main" val="33998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Book Antiqua" panose="02040602050305030304" pitchFamily="18" charset="0"/>
              </a:rPr>
              <a:t>Хосе де Сан-Мартин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67423" y="2087959"/>
            <a:ext cx="6549005" cy="4085270"/>
          </a:xfrm>
        </p:spPr>
        <p:txBody>
          <a:bodyPr/>
          <a:lstStyle/>
          <a:p>
            <a:r>
              <a:rPr lang="ru-RU" sz="2600" dirty="0">
                <a:latin typeface="Garamond" panose="02020404030301010803" pitchFamily="18" charset="0"/>
              </a:rPr>
              <a:t>Знатный креол, родился в Аргентине</a:t>
            </a:r>
          </a:p>
          <a:p>
            <a:r>
              <a:rPr lang="ru-RU" sz="2600" dirty="0">
                <a:latin typeface="Garamond" panose="02020404030301010803" pitchFamily="18" charset="0"/>
              </a:rPr>
              <a:t>Учился в Испании, участвовал в партизанском движении против французов</a:t>
            </a:r>
          </a:p>
          <a:p>
            <a:r>
              <a:rPr lang="ru-RU" sz="2600" b="1" dirty="0">
                <a:solidFill>
                  <a:srgbClr val="C00000"/>
                </a:solidFill>
                <a:latin typeface="Garamond" panose="02020404030301010803" pitchFamily="18" charset="0"/>
              </a:rPr>
              <a:t>В 1813 г. </a:t>
            </a:r>
            <a:r>
              <a:rPr lang="ru-RU" sz="2600" dirty="0">
                <a:solidFill>
                  <a:schemeClr val="tx1"/>
                </a:solidFill>
                <a:latin typeface="Garamond" panose="02020404030301010803" pitchFamily="18" charset="0"/>
              </a:rPr>
              <a:t>прибыл на родину и </a:t>
            </a:r>
            <a:r>
              <a:rPr lang="ru-RU" sz="2600" b="1" dirty="0">
                <a:solidFill>
                  <a:srgbClr val="C00000"/>
                </a:solidFill>
                <a:latin typeface="Garamond" panose="02020404030301010803" pitchFamily="18" charset="0"/>
              </a:rPr>
              <a:t>возглавил борьбу за независимость</a:t>
            </a:r>
          </a:p>
          <a:p>
            <a:r>
              <a:rPr lang="ru-RU" sz="2600" dirty="0">
                <a:solidFill>
                  <a:schemeClr val="tx1"/>
                </a:solidFill>
                <a:latin typeface="Garamond" panose="02020404030301010803" pitchFamily="18" charset="0"/>
              </a:rPr>
              <a:t>Разбил испанцев в </a:t>
            </a:r>
            <a:r>
              <a:rPr lang="ru-RU" sz="2600" b="1" dirty="0">
                <a:solidFill>
                  <a:srgbClr val="C00000"/>
                </a:solidFill>
                <a:latin typeface="Garamond" panose="02020404030301010803" pitchFamily="18" charset="0"/>
              </a:rPr>
              <a:t>Аргентине, Чили и Перу </a:t>
            </a:r>
            <a:r>
              <a:rPr lang="ru-RU" sz="2600" dirty="0">
                <a:solidFill>
                  <a:schemeClr val="tx1"/>
                </a:solidFill>
                <a:latin typeface="Garamond" panose="02020404030301010803" pitchFamily="18" charset="0"/>
              </a:rPr>
              <a:t>и способствовал провозглашению их независимости</a:t>
            </a:r>
          </a:p>
          <a:p>
            <a:r>
              <a:rPr lang="ru-RU" sz="2600" dirty="0">
                <a:solidFill>
                  <a:schemeClr val="tx1"/>
                </a:solidFill>
                <a:latin typeface="Garamond" panose="02020404030301010803" pitchFamily="18" charset="0"/>
              </a:rPr>
              <a:t>В 1822 г. подчинился С. Боливару</a:t>
            </a:r>
          </a:p>
        </p:txBody>
      </p:sp>
      <p:pic>
        <p:nvPicPr>
          <p:cNvPr id="1026" name="Picture 2" descr="Хосе де Сан-Мартин">
            <a:extLst>
              <a:ext uri="{FF2B5EF4-FFF2-40B4-BE49-F238E27FC236}">
                <a16:creationId xmlns:a16="http://schemas.microsoft.com/office/drawing/2014/main" id="{44FB0533-549F-418A-905B-CDCC08FBB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436" y="2087959"/>
            <a:ext cx="333494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1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91692" y="2124058"/>
            <a:ext cx="9865096" cy="3664599"/>
          </a:xfrm>
        </p:spPr>
        <p:txBody>
          <a:bodyPr/>
          <a:lstStyle/>
          <a:p>
            <a:r>
              <a:rPr lang="ru-RU" sz="2646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ru-RU" sz="2646" dirty="0">
                <a:solidFill>
                  <a:schemeClr val="tx1"/>
                </a:solidFill>
                <a:latin typeface="Book Antiqua" pitchFamily="18" charset="0"/>
              </a:rPr>
              <a:t>Последние очаги сопротивления испанцев были ликвидированы в 1826 г. </a:t>
            </a:r>
          </a:p>
          <a:p>
            <a:r>
              <a:rPr lang="ru-RU" sz="2646" dirty="0">
                <a:solidFill>
                  <a:schemeClr val="tx1"/>
                </a:solidFill>
                <a:latin typeface="Book Antiqua" pitchFamily="18" charset="0"/>
              </a:rPr>
              <a:t> В 1822 г. независимость от Португалии провозгласила </a:t>
            </a:r>
            <a:r>
              <a:rPr lang="ru-RU" sz="2646" b="1" dirty="0">
                <a:solidFill>
                  <a:srgbClr val="C00000"/>
                </a:solidFill>
                <a:latin typeface="Book Antiqua" pitchFamily="18" charset="0"/>
              </a:rPr>
              <a:t>Бразилия</a:t>
            </a:r>
          </a:p>
          <a:p>
            <a:r>
              <a:rPr lang="ru-RU" sz="2646" b="1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ru-RU" sz="2646" dirty="0">
                <a:solidFill>
                  <a:schemeClr val="tx1"/>
                </a:solidFill>
                <a:latin typeface="Book Antiqua" pitchFamily="18" charset="0"/>
              </a:rPr>
              <a:t>Предложенная Боливаром идея </a:t>
            </a:r>
            <a:r>
              <a:rPr lang="ru-RU" sz="2646" b="1" dirty="0">
                <a:solidFill>
                  <a:srgbClr val="C00000"/>
                </a:solidFill>
                <a:latin typeface="Book Antiqua" pitchFamily="18" charset="0"/>
              </a:rPr>
              <a:t>Южных Соединенных Штатов</a:t>
            </a:r>
            <a:r>
              <a:rPr lang="ru-RU" sz="2646" dirty="0">
                <a:solidFill>
                  <a:schemeClr val="tx1"/>
                </a:solidFill>
                <a:latin typeface="Book Antiqua" pitchFamily="18" charset="0"/>
              </a:rPr>
              <a:t> поддержки не нашла</a:t>
            </a:r>
          </a:p>
          <a:p>
            <a:pPr marL="0" indent="0">
              <a:buNone/>
            </a:pPr>
            <a:endParaRPr lang="ru-RU" sz="2646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538514"/>
            <a:ext cx="11520488" cy="996027"/>
          </a:xfrm>
        </p:spPr>
        <p:txBody>
          <a:bodyPr/>
          <a:lstStyle/>
          <a:p>
            <a:r>
              <a:rPr lang="ru-RU" sz="4400" dirty="0">
                <a:latin typeface="Book Antiqua" panose="02040602050305030304" pitchFamily="18" charset="0"/>
              </a:rPr>
              <a:t>Окончание освободительных войн</a:t>
            </a:r>
          </a:p>
        </p:txBody>
      </p:sp>
    </p:spTree>
    <p:extLst>
      <p:ext uri="{BB962C8B-B14F-4D97-AF65-F5344CB8AC3E}">
        <p14:creationId xmlns:p14="http://schemas.microsoft.com/office/powerpoint/2010/main" val="249102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19684" y="2124058"/>
            <a:ext cx="10009112" cy="3664599"/>
          </a:xfrm>
        </p:spPr>
        <p:txBody>
          <a:bodyPr/>
          <a:lstStyle/>
          <a:p>
            <a:r>
              <a:rPr lang="ru-RU" sz="2646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Book Antiqua" pitchFamily="18" charset="0"/>
              </a:rPr>
              <a:t>Во всех новых государствах, кроме Бразилии, </a:t>
            </a:r>
            <a:r>
              <a:rPr lang="ru-RU" sz="2800" b="1" dirty="0">
                <a:solidFill>
                  <a:srgbClr val="C00000"/>
                </a:solidFill>
                <a:latin typeface="Book Antiqua" pitchFamily="18" charset="0"/>
              </a:rPr>
              <a:t>установились республики</a:t>
            </a:r>
          </a:p>
          <a:p>
            <a:r>
              <a:rPr lang="ru-RU" sz="2800" dirty="0">
                <a:solidFill>
                  <a:schemeClr val="tx1"/>
                </a:solidFill>
                <a:latin typeface="Book Antiqua" pitchFamily="18" charset="0"/>
              </a:rPr>
              <a:t> Политическая независимость </a:t>
            </a:r>
            <a:r>
              <a:rPr lang="ru-RU" sz="2800" b="1" dirty="0">
                <a:solidFill>
                  <a:srgbClr val="C00000"/>
                </a:solidFill>
                <a:latin typeface="Book Antiqua" pitchFamily="18" charset="0"/>
              </a:rPr>
              <a:t>покончила с многочисленными ограничениями</a:t>
            </a:r>
            <a:r>
              <a:rPr lang="ru-RU" sz="2800" dirty="0">
                <a:solidFill>
                  <a:schemeClr val="tx1"/>
                </a:solidFill>
                <a:latin typeface="Book Antiqua" pitchFamily="18" charset="0"/>
              </a:rPr>
              <a:t>, сковывавшими экономическое развитие</a:t>
            </a:r>
          </a:p>
          <a:p>
            <a:r>
              <a:rPr lang="ru-RU" sz="2800" dirty="0">
                <a:solidFill>
                  <a:schemeClr val="tx1"/>
                </a:solidFill>
                <a:latin typeface="Book Antiqua" pitchFamily="18" charset="0"/>
              </a:rPr>
              <a:t> Были</a:t>
            </a:r>
            <a:r>
              <a:rPr lang="en-US" sz="28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Book Antiqua" pitchFamily="18" charset="0"/>
              </a:rPr>
              <a:t>созданы </a:t>
            </a:r>
            <a:r>
              <a:rPr lang="ru-RU" sz="2800" b="1" dirty="0">
                <a:solidFill>
                  <a:srgbClr val="C00000"/>
                </a:solidFill>
                <a:latin typeface="Book Antiqua" pitchFamily="18" charset="0"/>
              </a:rPr>
              <a:t>более благоприятные условия для развития капиталистического хозяйства</a:t>
            </a:r>
          </a:p>
          <a:p>
            <a:r>
              <a:rPr lang="ru-RU" sz="2800" dirty="0">
                <a:solidFill>
                  <a:schemeClr val="tx1"/>
                </a:solidFill>
                <a:latin typeface="Book Antiqua" pitchFamily="18" charset="0"/>
              </a:rPr>
              <a:t> В независимых государствах (в Бразилии – только в 1888 г.) было </a:t>
            </a:r>
            <a:r>
              <a:rPr lang="ru-RU" sz="2800" b="1" dirty="0">
                <a:solidFill>
                  <a:srgbClr val="C00000"/>
                </a:solidFill>
                <a:latin typeface="Book Antiqua" pitchFamily="18" charset="0"/>
              </a:rPr>
              <a:t>уничтожено рабство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40128" y="538514"/>
            <a:ext cx="8640232" cy="996027"/>
          </a:xfrm>
        </p:spPr>
        <p:txBody>
          <a:bodyPr/>
          <a:lstStyle/>
          <a:p>
            <a:r>
              <a:rPr lang="ru-RU" sz="4400" dirty="0">
                <a:latin typeface="Book Antiqua" panose="02040602050305030304" pitchFamily="18" charset="0"/>
              </a:rPr>
              <a:t>Итоги освободительных войн</a:t>
            </a:r>
          </a:p>
        </p:txBody>
      </p:sp>
    </p:spTree>
    <p:extLst>
      <p:ext uri="{BB962C8B-B14F-4D97-AF65-F5344CB8AC3E}">
        <p14:creationId xmlns:p14="http://schemas.microsoft.com/office/powerpoint/2010/main" val="352944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32" y="24218"/>
            <a:ext cx="5134397" cy="6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5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120285" y="503783"/>
            <a:ext cx="4608512" cy="1079500"/>
          </a:xfrm>
        </p:spPr>
        <p:txBody>
          <a:bodyPr>
            <a:noAutofit/>
          </a:bodyPr>
          <a:lstStyle/>
          <a:p>
            <a:r>
              <a:rPr lang="ru-RU" sz="3402" dirty="0"/>
              <a:t>Латинская Америка </a:t>
            </a:r>
            <a:br>
              <a:rPr lang="ru-RU" sz="3402" dirty="0"/>
            </a:br>
            <a:r>
              <a:rPr lang="ru-RU" sz="3402" dirty="0"/>
              <a:t>в конце </a:t>
            </a:r>
            <a:r>
              <a:rPr lang="en-US" sz="3402" dirty="0"/>
              <a:t>XVIII </a:t>
            </a:r>
            <a:r>
              <a:rPr lang="ru-RU" sz="3402" dirty="0"/>
              <a:t>– </a:t>
            </a:r>
            <a:r>
              <a:rPr lang="en-US" sz="3402" dirty="0"/>
              <a:t>XIX </a:t>
            </a:r>
            <a:r>
              <a:rPr lang="ru-RU" sz="3402" dirty="0"/>
              <a:t>вв.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0" y="-1481"/>
            <a:ext cx="5152137" cy="648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2"/>
          <p:cNvSpPr txBox="1">
            <a:spLocks/>
          </p:cNvSpPr>
          <p:nvPr/>
        </p:nvSpPr>
        <p:spPr bwMode="auto">
          <a:xfrm>
            <a:off x="5904261" y="2083392"/>
            <a:ext cx="4824536" cy="439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Times New Roman" pitchFamily="18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32008" indent="-432008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Garamond" panose="02020404030301010803" pitchFamily="18" charset="0"/>
              </a:rPr>
              <a:t>Огромная территория</a:t>
            </a:r>
          </a:p>
          <a:p>
            <a:pPr marL="432008" indent="-432008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Garamond" panose="02020404030301010803" pitchFamily="18" charset="0"/>
              </a:rPr>
              <a:t>Правящая верхушка – белые из метрополии</a:t>
            </a:r>
          </a:p>
          <a:p>
            <a:pPr marL="432008" indent="-432008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Garamond" panose="02020404030301010803" pitchFamily="18" charset="0"/>
              </a:rPr>
              <a:t>Ниже стояли </a:t>
            </a:r>
            <a:r>
              <a:rPr lang="ru-RU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креолы </a:t>
            </a:r>
            <a:r>
              <a:rPr lang="ru-RU" sz="2800" dirty="0">
                <a:solidFill>
                  <a:schemeClr val="tx1"/>
                </a:solidFill>
                <a:latin typeface="Garamond" panose="02020404030301010803" pitchFamily="18" charset="0"/>
              </a:rPr>
              <a:t>– белые местные уроженцы</a:t>
            </a:r>
          </a:p>
          <a:p>
            <a:pPr marL="432008" indent="-432008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Garamond" panose="02020404030301010803" pitchFamily="18" charset="0"/>
              </a:rPr>
              <a:t>Еще ниже – </a:t>
            </a:r>
            <a:r>
              <a:rPr lang="ru-RU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метисы</a:t>
            </a:r>
            <a:r>
              <a:rPr lang="ru-RU" sz="2800" dirty="0">
                <a:latin typeface="Garamond" panose="02020404030301010803" pitchFamily="18" charset="0"/>
              </a:rPr>
              <a:t>, </a:t>
            </a:r>
            <a:r>
              <a:rPr lang="ru-RU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мулаты</a:t>
            </a:r>
            <a:r>
              <a:rPr lang="ru-RU" sz="2800" dirty="0">
                <a:latin typeface="Garamond" panose="02020404030301010803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aramond" panose="02020404030301010803" pitchFamily="18" charset="0"/>
              </a:rPr>
              <a:t>и</a:t>
            </a:r>
            <a:r>
              <a:rPr lang="ru-RU" sz="2800" dirty="0">
                <a:latin typeface="Garamond" panose="02020404030301010803" pitchFamily="18" charset="0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самбо</a:t>
            </a:r>
          </a:p>
          <a:p>
            <a:pPr marL="432008" indent="-432008" algn="l">
              <a:buFont typeface="Arial" panose="020B0604020202020204" pitchFamily="34" charset="0"/>
              <a:buChar char="•"/>
            </a:pPr>
            <a:endParaRPr lang="ru-RU" sz="2646" dirty="0"/>
          </a:p>
        </p:txBody>
      </p:sp>
    </p:spTree>
    <p:extLst>
      <p:ext uri="{BB962C8B-B14F-4D97-AF65-F5344CB8AC3E}">
        <p14:creationId xmlns:p14="http://schemas.microsoft.com/office/powerpoint/2010/main" val="407504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56" y="-1"/>
            <a:ext cx="8643805" cy="65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56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latin typeface="Garamond" panose="02020404030301010803" pitchFamily="18" charset="0"/>
              </a:rPr>
              <a:t> Недовольство местной элиты зависимостью от Испании</a:t>
            </a:r>
          </a:p>
          <a:p>
            <a:r>
              <a:rPr lang="ru-RU" sz="2800" dirty="0">
                <a:latin typeface="Garamond" panose="02020404030301010803" pitchFamily="18" charset="0"/>
              </a:rPr>
              <a:t> Недовольство индейцев и негров своим неполноправным положением</a:t>
            </a:r>
          </a:p>
          <a:p>
            <a:r>
              <a:rPr lang="ru-RU" sz="2800" dirty="0">
                <a:latin typeface="Garamond" panose="02020404030301010803" pitchFamily="18" charset="0"/>
              </a:rPr>
              <a:t> Вдохновлялись Войной за независимость США</a:t>
            </a:r>
          </a:p>
          <a:p>
            <a:r>
              <a:rPr lang="ru-RU" sz="2800" dirty="0">
                <a:latin typeface="Garamond" panose="02020404030301010803" pitchFamily="18" charset="0"/>
              </a:rPr>
              <a:t> Ослабление метрополий в результате Великой Французской революции и Испано-французской войны (1808-1814)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82369"/>
            <a:ext cx="11520884" cy="996027"/>
          </a:xfrm>
        </p:spPr>
        <p:txBody>
          <a:bodyPr/>
          <a:lstStyle/>
          <a:p>
            <a:r>
              <a:rPr lang="ru-RU" sz="4400" dirty="0">
                <a:latin typeface="Book Antiqua" panose="02040602050305030304" pitchFamily="18" charset="0"/>
              </a:rPr>
              <a:t>Причины борьбы за независимость</a:t>
            </a:r>
          </a:p>
        </p:txBody>
      </p:sp>
    </p:spTree>
    <p:extLst>
      <p:ext uri="{BB962C8B-B14F-4D97-AF65-F5344CB8AC3E}">
        <p14:creationId xmlns:p14="http://schemas.microsoft.com/office/powerpoint/2010/main" val="349098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86036" y="382369"/>
            <a:ext cx="7329198" cy="996027"/>
          </a:xfrm>
        </p:spPr>
        <p:txBody>
          <a:bodyPr/>
          <a:lstStyle/>
          <a:p>
            <a:r>
              <a:rPr lang="ru-RU" sz="4400" dirty="0">
                <a:latin typeface="Book Antiqua" panose="02040602050305030304" pitchFamily="18" charset="0"/>
              </a:rPr>
              <a:t>Революция на Гаити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13" y="2087959"/>
            <a:ext cx="6822861" cy="439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Book Antiqua" panose="02040602050305030304" pitchFamily="18" charset="0"/>
              </a:rPr>
              <a:t>Революция на Гаити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5351999" y="2116857"/>
            <a:ext cx="4656717" cy="3663459"/>
          </a:xfrm>
        </p:spPr>
        <p:txBody>
          <a:bodyPr/>
          <a:lstStyle/>
          <a:p>
            <a:r>
              <a:rPr lang="ru-RU" sz="2646" dirty="0">
                <a:latin typeface="Book Antiqua" panose="02040602050305030304" pitchFamily="18" charset="0"/>
              </a:rPr>
              <a:t> </a:t>
            </a:r>
            <a:r>
              <a:rPr lang="ru-RU" sz="2800" dirty="0">
                <a:latin typeface="Garamond" panose="02020404030301010803" pitchFamily="18" charset="0"/>
              </a:rPr>
              <a:t>1791 – начало восстания негров-рабов на острове Гаити</a:t>
            </a:r>
          </a:p>
          <a:p>
            <a:r>
              <a:rPr lang="ru-RU" sz="2800" dirty="0">
                <a:latin typeface="Garamond" panose="02020404030301010803" pitchFamily="18" charset="0"/>
              </a:rPr>
              <a:t> 1804 – </a:t>
            </a:r>
            <a:r>
              <a:rPr lang="ru-RU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провозглашено первое независимое государство Латинской Америки – Гаити</a:t>
            </a:r>
            <a:endParaRPr lang="ru-RU" sz="2800" dirty="0">
              <a:latin typeface="Garamond" panose="02020404030301010803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92" y="2087959"/>
            <a:ext cx="2109268" cy="35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Текст 2"/>
          <p:cNvSpPr txBox="1">
            <a:spLocks/>
          </p:cNvSpPr>
          <p:nvPr/>
        </p:nvSpPr>
        <p:spPr>
          <a:xfrm>
            <a:off x="2285708" y="5597013"/>
            <a:ext cx="2721636" cy="723603"/>
          </a:xfrm>
          <a:prstGeom prst="rect">
            <a:avLst/>
          </a:prstGeom>
        </p:spPr>
        <p:txBody>
          <a:bodyPr/>
          <a:lstStyle>
            <a:lvl1pPr marL="365125" indent="-365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76288" indent="-365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143000" indent="-365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08125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err="1">
                <a:solidFill>
                  <a:schemeClr val="tx1"/>
                </a:solidFill>
                <a:latin typeface="Garamond" panose="02020404030301010803" pitchFamily="18" charset="0"/>
              </a:rPr>
              <a:t>Туссен</a:t>
            </a: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Garamond" panose="02020404030301010803" pitchFamily="18" charset="0"/>
              </a:rPr>
              <a:t>Лувертюр</a:t>
            </a: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 – лидер революции</a:t>
            </a:r>
          </a:p>
        </p:txBody>
      </p:sp>
    </p:spTree>
    <p:extLst>
      <p:ext uri="{BB962C8B-B14F-4D97-AF65-F5344CB8AC3E}">
        <p14:creationId xmlns:p14="http://schemas.microsoft.com/office/powerpoint/2010/main" val="336422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Book Antiqua" panose="02040602050305030304" pitchFamily="18" charset="0"/>
              </a:rPr>
              <a:t>Франсиско Миранда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46713" y="2035578"/>
            <a:ext cx="6425700" cy="4085270"/>
          </a:xfrm>
        </p:spPr>
        <p:txBody>
          <a:bodyPr/>
          <a:lstStyle/>
          <a:p>
            <a:r>
              <a:rPr lang="ru-RU" sz="2600" dirty="0">
                <a:latin typeface="Garamond" panose="02020404030301010803" pitchFamily="18" charset="0"/>
              </a:rPr>
              <a:t> Знатный креол, учился в Испании</a:t>
            </a:r>
          </a:p>
          <a:p>
            <a:r>
              <a:rPr lang="ru-RU" sz="2600" dirty="0">
                <a:latin typeface="Garamond" panose="02020404030301010803" pitchFamily="18" charset="0"/>
              </a:rPr>
              <a:t> Первый автор идеи независимости испанских колоний</a:t>
            </a:r>
          </a:p>
          <a:p>
            <a:r>
              <a:rPr lang="ru-RU" sz="2600" dirty="0">
                <a:latin typeface="Garamond" panose="02020404030301010803" pitchFamily="18" charset="0"/>
              </a:rPr>
              <a:t> Пытался заручиться помощью европейских держав</a:t>
            </a:r>
          </a:p>
          <a:p>
            <a:r>
              <a:rPr lang="ru-RU" sz="2600" dirty="0">
                <a:latin typeface="Garamond" panose="02020404030301010803" pitchFamily="18" charset="0"/>
              </a:rPr>
              <a:t> Участник Великой французской революции</a:t>
            </a:r>
          </a:p>
          <a:p>
            <a:r>
              <a:rPr lang="ru-RU" sz="2600" dirty="0">
                <a:latin typeface="Garamond" panose="02020404030301010803" pitchFamily="18" charset="0"/>
              </a:rPr>
              <a:t> В 1806-1812 г. </a:t>
            </a:r>
            <a:r>
              <a:rPr lang="ru-RU" sz="2600" b="1" dirty="0">
                <a:solidFill>
                  <a:srgbClr val="C00000"/>
                </a:solidFill>
                <a:latin typeface="Garamond" panose="02020404030301010803" pitchFamily="18" charset="0"/>
              </a:rPr>
              <a:t>пытался поднять восстание в</a:t>
            </a:r>
            <a:r>
              <a:rPr lang="ru-RU" sz="2600" dirty="0">
                <a:latin typeface="Garamond" panose="02020404030301010803" pitchFamily="18" charset="0"/>
              </a:rPr>
              <a:t> </a:t>
            </a:r>
            <a:r>
              <a:rPr lang="ru-RU" sz="2600" b="1" dirty="0">
                <a:solidFill>
                  <a:srgbClr val="C00000"/>
                </a:solidFill>
                <a:latin typeface="Garamond" panose="02020404030301010803" pitchFamily="18" charset="0"/>
              </a:rPr>
              <a:t>Венесуэле</a:t>
            </a:r>
            <a:r>
              <a:rPr lang="ru-RU" sz="2600" dirty="0">
                <a:solidFill>
                  <a:schemeClr val="tx1"/>
                </a:solidFill>
                <a:latin typeface="Garamond" panose="02020404030301010803" pitchFamily="18" charset="0"/>
              </a:rPr>
              <a:t>,</a:t>
            </a:r>
            <a:r>
              <a:rPr lang="ru-RU" sz="2600" b="1" dirty="0">
                <a:solidFill>
                  <a:srgbClr val="C00000"/>
                </a:solidFill>
                <a:latin typeface="Garamond" panose="02020404030301010803" pitchFamily="18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Garamond" panose="02020404030301010803" pitchFamily="18" charset="0"/>
              </a:rPr>
              <a:t>но был разбит и умер в тюрьме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1265EC-E9BC-4F3C-87B4-C1E61AC7EB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38" y="2015951"/>
            <a:ext cx="3033313" cy="40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43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63700" y="2124058"/>
            <a:ext cx="9721080" cy="3664599"/>
          </a:xfrm>
        </p:spPr>
        <p:txBody>
          <a:bodyPr/>
          <a:lstStyle/>
          <a:p>
            <a:r>
              <a:rPr lang="ru-RU" sz="2800" dirty="0">
                <a:solidFill>
                  <a:schemeClr val="tx1"/>
                </a:solidFill>
                <a:latin typeface="Garamond" panose="02020404030301010803" pitchFamily="18" charset="0"/>
              </a:rPr>
              <a:t> Шла в </a:t>
            </a:r>
            <a:r>
              <a:rPr lang="ru-RU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1810 – 1826 </a:t>
            </a:r>
            <a:r>
              <a:rPr lang="ru-RU" sz="2800" dirty="0">
                <a:solidFill>
                  <a:schemeClr val="tx1"/>
                </a:solidFill>
                <a:latin typeface="Garamond" panose="02020404030301010803" pitchFamily="18" charset="0"/>
              </a:rPr>
              <a:t>гг.</a:t>
            </a:r>
          </a:p>
          <a:p>
            <a:r>
              <a:rPr lang="ru-RU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aramond" panose="02020404030301010803" pitchFamily="18" charset="0"/>
              </a:rPr>
              <a:t>Толчком к началу войны послужила </a:t>
            </a:r>
            <a:r>
              <a:rPr lang="ru-RU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оккупация Испании Наполеоном</a:t>
            </a:r>
          </a:p>
          <a:p>
            <a:r>
              <a:rPr lang="ru-RU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aramond" panose="02020404030301010803" pitchFamily="18" charset="0"/>
              </a:rPr>
              <a:t>Участники: </a:t>
            </a:r>
          </a:p>
          <a:p>
            <a:pPr lvl="1"/>
            <a:r>
              <a:rPr lang="ru-RU" sz="2457" b="1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Book Antiqua" pitchFamily="18" charset="0"/>
              </a:rPr>
              <a:t>дворяне (креолы)</a:t>
            </a:r>
          </a:p>
          <a:p>
            <a:pPr lvl="1"/>
            <a:r>
              <a:rPr lang="ru-RU" sz="2600" dirty="0">
                <a:solidFill>
                  <a:schemeClr val="tx1"/>
                </a:solidFill>
                <a:latin typeface="Book Antiqua" pitchFamily="18" charset="0"/>
              </a:rPr>
              <a:t> крестьяне (индейцы и метисы)</a:t>
            </a:r>
          </a:p>
          <a:p>
            <a:pPr lvl="1"/>
            <a:r>
              <a:rPr lang="ru-RU" sz="2600" dirty="0">
                <a:solidFill>
                  <a:schemeClr val="tx1"/>
                </a:solidFill>
                <a:latin typeface="Book Antiqua" pitchFamily="18" charset="0"/>
              </a:rPr>
              <a:t> рабы (негры)</a:t>
            </a:r>
            <a:endParaRPr lang="ru-RU" sz="26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431775"/>
            <a:ext cx="11520488" cy="996027"/>
          </a:xfrm>
        </p:spPr>
        <p:txBody>
          <a:bodyPr/>
          <a:lstStyle/>
          <a:p>
            <a:r>
              <a:rPr lang="ru-RU" sz="4400" dirty="0">
                <a:latin typeface="Book Antiqua" panose="02040602050305030304" pitchFamily="18" charset="0"/>
              </a:rPr>
              <a:t>Война за независимость </a:t>
            </a:r>
            <a:br>
              <a:rPr lang="ru-RU" sz="4400" dirty="0">
                <a:latin typeface="Book Antiqua" panose="02040602050305030304" pitchFamily="18" charset="0"/>
              </a:rPr>
            </a:br>
            <a:r>
              <a:rPr lang="ru-RU" sz="4400" dirty="0">
                <a:latin typeface="Book Antiqua" panose="02040602050305030304" pitchFamily="18" charset="0"/>
              </a:rPr>
              <a:t>испанских колоний</a:t>
            </a:r>
          </a:p>
        </p:txBody>
      </p:sp>
    </p:spTree>
    <p:extLst>
      <p:ext uri="{BB962C8B-B14F-4D97-AF65-F5344CB8AC3E}">
        <p14:creationId xmlns:p14="http://schemas.microsoft.com/office/powerpoint/2010/main" val="106526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Book Antiqua" panose="02040602050305030304" pitchFamily="18" charset="0"/>
              </a:rPr>
              <a:t>Симон Боливар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816027" y="2012535"/>
            <a:ext cx="6984777" cy="4085270"/>
          </a:xfrm>
        </p:spPr>
        <p:txBody>
          <a:bodyPr/>
          <a:lstStyle/>
          <a:p>
            <a:r>
              <a:rPr lang="ru-RU" sz="2600" dirty="0">
                <a:latin typeface="Garamond" panose="02020404030301010803" pitchFamily="18" charset="0"/>
              </a:rPr>
              <a:t> Знатный креол</a:t>
            </a:r>
          </a:p>
          <a:p>
            <a:r>
              <a:rPr lang="ru-RU" sz="2600" dirty="0">
                <a:latin typeface="Garamond" panose="02020404030301010803" pitchFamily="18" charset="0"/>
              </a:rPr>
              <a:t> Учился во Франции, жил в США</a:t>
            </a:r>
          </a:p>
          <a:p>
            <a:r>
              <a:rPr lang="ru-RU" sz="2600" dirty="0">
                <a:latin typeface="Garamond" panose="02020404030301010803" pitchFamily="18" charset="0"/>
              </a:rPr>
              <a:t> Создал план освобождения Южной Америки </a:t>
            </a:r>
          </a:p>
          <a:p>
            <a:r>
              <a:rPr lang="ru-RU" sz="2600" dirty="0">
                <a:latin typeface="Garamond" panose="02020404030301010803" pitchFamily="18" charset="0"/>
              </a:rPr>
              <a:t> Участвовал в </a:t>
            </a:r>
            <a:r>
              <a:rPr lang="ru-RU" sz="2600" b="1" dirty="0">
                <a:solidFill>
                  <a:srgbClr val="C00000"/>
                </a:solidFill>
                <a:latin typeface="Garamond" panose="02020404030301010803" pitchFamily="18" charset="0"/>
              </a:rPr>
              <a:t>провозглашении независимости Венесуэлы (1811) </a:t>
            </a:r>
            <a:r>
              <a:rPr lang="ru-RU" sz="2600" dirty="0">
                <a:solidFill>
                  <a:schemeClr val="tx1"/>
                </a:solidFill>
                <a:latin typeface="Garamond" panose="02020404030301010803" pitchFamily="18" charset="0"/>
              </a:rPr>
              <a:t>но потерпел поражение</a:t>
            </a:r>
          </a:p>
          <a:p>
            <a:r>
              <a:rPr lang="ru-RU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ru-RU" sz="2600" b="1" dirty="0">
                <a:solidFill>
                  <a:srgbClr val="C00000"/>
                </a:solidFill>
                <a:latin typeface="Garamond" panose="02020404030301010803" pitchFamily="18" charset="0"/>
              </a:rPr>
              <a:t>1816 – объявил об отмене рабства</a:t>
            </a:r>
          </a:p>
          <a:p>
            <a:r>
              <a:rPr lang="ru-RU" sz="2600" b="1" dirty="0">
                <a:solidFill>
                  <a:srgbClr val="C00000"/>
                </a:solidFill>
                <a:latin typeface="Garamond" panose="02020404030301010803" pitchFamily="18" charset="0"/>
              </a:rPr>
              <a:t> 1819 – </a:t>
            </a:r>
            <a:r>
              <a:rPr lang="ru-RU" sz="2600" dirty="0">
                <a:solidFill>
                  <a:schemeClr val="tx1"/>
                </a:solidFill>
                <a:latin typeface="Garamond" panose="02020404030301010803" pitchFamily="18" charset="0"/>
              </a:rPr>
              <a:t>Венесуэла и Новая Гранада объединились в </a:t>
            </a:r>
            <a:r>
              <a:rPr lang="ru-RU" sz="2600" b="1" dirty="0">
                <a:solidFill>
                  <a:srgbClr val="C00000"/>
                </a:solidFill>
                <a:latin typeface="Garamond" panose="02020404030301010803" pitchFamily="18" charset="0"/>
              </a:rPr>
              <a:t>Великую Колумбию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37" y="2037995"/>
            <a:ext cx="2733751" cy="408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645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2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вердый переплет">
    <a:dk1>
      <a:sysClr val="windowText" lastClr="000000"/>
    </a:dk1>
    <a:lt1>
      <a:sysClr val="window" lastClr="FFFFFF"/>
    </a:lt1>
    <a:dk2>
      <a:srgbClr val="895D1D"/>
    </a:dk2>
    <a:lt2>
      <a:srgbClr val="ECE9C6"/>
    </a:lt2>
    <a:accent1>
      <a:srgbClr val="873624"/>
    </a:accent1>
    <a:accent2>
      <a:srgbClr val="D6862D"/>
    </a:accent2>
    <a:accent3>
      <a:srgbClr val="D0BE40"/>
    </a:accent3>
    <a:accent4>
      <a:srgbClr val="877F6C"/>
    </a:accent4>
    <a:accent5>
      <a:srgbClr val="972109"/>
    </a:accent5>
    <a:accent6>
      <a:srgbClr val="AEB795"/>
    </a:accent6>
    <a:hlink>
      <a:srgbClr val="CC99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655</TotalTime>
  <Words>422</Words>
  <Application>Microsoft Office PowerPoint</Application>
  <PresentationFormat>Произвольный</PresentationFormat>
  <Paragraphs>66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Garamond</vt:lpstr>
      <vt:lpstr>Times New Roman</vt:lpstr>
      <vt:lpstr>Wingdings</vt:lpstr>
      <vt:lpstr>Тема2</vt:lpstr>
      <vt:lpstr>Урок 12 Латинская Америка в XIX в.</vt:lpstr>
      <vt:lpstr>Латинская Америка  в конце XVIII – XIX вв.</vt:lpstr>
      <vt:lpstr>Презентация PowerPoint</vt:lpstr>
      <vt:lpstr>Причины борьбы за независимость</vt:lpstr>
      <vt:lpstr>Революция на Гаити</vt:lpstr>
      <vt:lpstr>Революция на Гаити</vt:lpstr>
      <vt:lpstr>Франсиско Миранда</vt:lpstr>
      <vt:lpstr>Война за независимость  испанских колоний</vt:lpstr>
      <vt:lpstr>Симон Боливар</vt:lpstr>
      <vt:lpstr>Хосе де Сан-Мартин</vt:lpstr>
      <vt:lpstr>Окончание освободительных войн</vt:lpstr>
      <vt:lpstr>Итоги освободительных войн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Рознатовская Анна Григорьевна</dc:creator>
  <cp:lastModifiedBy>Дмитрий Алхазашвили</cp:lastModifiedBy>
  <cp:revision>55</cp:revision>
  <dcterms:created xsi:type="dcterms:W3CDTF">2013-04-10T09:28:01Z</dcterms:created>
  <dcterms:modified xsi:type="dcterms:W3CDTF">2020-11-25T06:57:07Z</dcterms:modified>
</cp:coreProperties>
</file>