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91" r:id="rId3"/>
    <p:sldId id="268" r:id="rId4"/>
    <p:sldId id="258" r:id="rId5"/>
    <p:sldId id="289" r:id="rId6"/>
    <p:sldId id="259" r:id="rId7"/>
    <p:sldId id="292" r:id="rId8"/>
    <p:sldId id="293" r:id="rId9"/>
    <p:sldId id="296" r:id="rId10"/>
    <p:sldId id="294" r:id="rId11"/>
    <p:sldId id="300" r:id="rId12"/>
    <p:sldId id="301" r:id="rId13"/>
  </p:sldIdLst>
  <p:sldSz cx="11522075" cy="64801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" y="796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8C13C-CE80-4B8A-85E1-5DF3BB3B6D64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244A-FF2A-418C-B394-A3A916B2A0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verOver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/>
          <p:nvPr/>
        </p:nvGrpSpPr>
        <p:grpSpPr>
          <a:xfrm>
            <a:off x="1504650" y="2728449"/>
            <a:ext cx="8542149" cy="923330"/>
            <a:chOff x="1172584" y="1381459"/>
            <a:chExt cx="6779110" cy="977165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6" name="TextBox 5"/>
            <p:cNvSpPr txBox="1"/>
            <p:nvPr/>
          </p:nvSpPr>
          <p:spPr>
            <a:xfrm>
              <a:off x="4147073" y="1381459"/>
              <a:ext cx="696123" cy="9771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1092" y="1311283"/>
            <a:ext cx="8539891" cy="1636563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1" y="3560281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8268" y="1315536"/>
            <a:ext cx="8541538" cy="923330"/>
            <a:chOff x="1172584" y="1381459"/>
            <a:chExt cx="6779110" cy="976535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96173" cy="976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400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5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 rot="5400000">
            <a:off x="5788691" y="2696671"/>
            <a:ext cx="5179639" cy="923330"/>
            <a:chOff x="1815339" y="1476348"/>
            <a:chExt cx="5480154" cy="733549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121542" y="1476348"/>
              <a:ext cx="928055" cy="73354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400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2"/>
            <p:cNvCxnSpPr/>
            <p:nvPr/>
          </p:nvCxnSpPr>
          <p:spPr>
            <a:xfrm flipH="1" flipV="1">
              <a:off x="1815339" y="1924967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 rot="10800000">
              <a:off x="4826011" y="1928146"/>
              <a:ext cx="2469482" cy="159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26336" y="528580"/>
            <a:ext cx="2114640" cy="52600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543" y="803034"/>
            <a:ext cx="6940358" cy="474704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4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78268" y="1315536"/>
            <a:ext cx="8541538" cy="923330"/>
            <a:chOff x="1172584" y="1381459"/>
            <a:chExt cx="6779110" cy="976535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96173" cy="976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400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4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22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verOverla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478268" y="2728574"/>
            <a:ext cx="8541538" cy="923330"/>
            <a:chOff x="1172584" y="1381459"/>
            <a:chExt cx="6779110" cy="976535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96173" cy="976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400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9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10800000">
              <a:off x="4832033" y="1927207"/>
              <a:ext cx="3119661" cy="158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499" y="1138478"/>
            <a:ext cx="9771477" cy="1805450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02" y="3559765"/>
            <a:ext cx="9746318" cy="141753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71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78268" y="1315536"/>
            <a:ext cx="8541538" cy="923330"/>
            <a:chOff x="1172584" y="1381459"/>
            <a:chExt cx="6779110" cy="976535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96173" cy="976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400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7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64156" y="2116857"/>
            <a:ext cx="4793183" cy="36634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5853213" y="2116857"/>
            <a:ext cx="4793183" cy="36634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5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478268" y="1315536"/>
            <a:ext cx="8541538" cy="923330"/>
            <a:chOff x="1172584" y="1381459"/>
            <a:chExt cx="6779110" cy="976535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96173" cy="976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400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039" y="2116857"/>
            <a:ext cx="4337721" cy="62209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543" y="2785204"/>
            <a:ext cx="4793183" cy="29981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53" y="2116857"/>
            <a:ext cx="4343822" cy="62209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2782155"/>
            <a:ext cx="4787921" cy="29981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478268" y="1315536"/>
            <a:ext cx="8541538" cy="923330"/>
            <a:chOff x="1172584" y="1381459"/>
            <a:chExt cx="6779110" cy="976535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4147772" y="1381459"/>
              <a:ext cx="696173" cy="976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5400">
                  <a:solidFill>
                    <a:srgbClr val="DBA455"/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5" name="Straight Connector 14"/>
            <p:cNvCxnSpPr/>
            <p:nvPr/>
          </p:nvCxnSpPr>
          <p:spPr>
            <a:xfrm rot="10800000">
              <a:off x="1172584" y="1925620"/>
              <a:ext cx="3119660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5"/>
            <p:cNvCxnSpPr/>
            <p:nvPr/>
          </p:nvCxnSpPr>
          <p:spPr>
            <a:xfrm rot="10800000">
              <a:off x="4832033" y="1922447"/>
              <a:ext cx="3119661" cy="158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4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920" y="1585739"/>
            <a:ext cx="4312566" cy="178296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970" y="528580"/>
            <a:ext cx="5187286" cy="5260077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920" y="3405269"/>
            <a:ext cx="4299010" cy="237860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1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9" y="4411601"/>
            <a:ext cx="9786986" cy="60920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751730" y="630220"/>
            <a:ext cx="6013248" cy="339979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544" y="5030976"/>
            <a:ext cx="9773431" cy="7605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4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1522075" cy="6480175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868157" y="538515"/>
            <a:ext cx="9773760" cy="99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0159" y="2124058"/>
            <a:ext cx="9761758" cy="36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082" y="5821658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4A5638-C303-487D-AA20-E1F97DE3E538}" type="datetimeFigureOut">
              <a:rPr lang="ru-RU" smtClean="0"/>
              <a:pPr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5821658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5507" y="5821658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69F154C-51FE-4611-928E-9EC866F797E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Times New Roman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76288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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3000" indent="-3651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508125" indent="-3190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2000" kern="120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-3190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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2800" dirty="0">
                <a:latin typeface="Book Antiqua" panose="02040602050305030304" pitchFamily="18" charset="0"/>
              </a:rPr>
              <a:t>Изменения в государственном и общественном строе стран Запада</a:t>
            </a:r>
          </a:p>
          <a:p>
            <a:r>
              <a:rPr lang="ru-RU" sz="2800" dirty="0">
                <a:latin typeface="Book Antiqua" panose="02040602050305030304" pitchFamily="18" charset="0"/>
              </a:rPr>
              <a:t> Новые тенденции экономического развития Запада</a:t>
            </a:r>
          </a:p>
          <a:p>
            <a:r>
              <a:rPr lang="ru-RU" sz="2800" dirty="0">
                <a:latin typeface="Book Antiqua" panose="02040602050305030304" pitchFamily="18" charset="0"/>
              </a:rPr>
              <a:t> Идейные течения и политические партии</a:t>
            </a:r>
          </a:p>
          <a:p>
            <a:r>
              <a:rPr lang="ru-RU" sz="2800" dirty="0">
                <a:latin typeface="Book Antiqua" panose="02040602050305030304" pitchFamily="18" charset="0"/>
              </a:rPr>
              <a:t> Процесс модернизации за пределами  Европы</a:t>
            </a:r>
          </a:p>
          <a:p>
            <a:pPr marL="0" indent="0">
              <a:buNone/>
            </a:pPr>
            <a:endParaRPr lang="ru-RU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2"/>
                </a:solidFill>
                <a:latin typeface="Book Antiqua" panose="02040602050305030304" pitchFamily="18" charset="0"/>
              </a:rPr>
              <a:t>Домашнее задание: </a:t>
            </a:r>
            <a:r>
              <a:rPr lang="ru-RU" sz="2800" dirty="0">
                <a:solidFill>
                  <a:schemeClr val="tx1"/>
                </a:solidFill>
                <a:latin typeface="Book Antiqua" panose="02040602050305030304" pitchFamily="18" charset="0"/>
              </a:rPr>
              <a:t>параграфы 19-21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Урок 13</a:t>
            </a:r>
            <a:br>
              <a:rPr lang="ru-RU" sz="3600" dirty="0">
                <a:latin typeface="Book Antiqua" panose="02040602050305030304" pitchFamily="18" charset="0"/>
              </a:rPr>
            </a:br>
            <a:r>
              <a:rPr lang="ru-RU" sz="3600" dirty="0">
                <a:latin typeface="Book Antiqua" panose="02040602050305030304" pitchFamily="18" charset="0"/>
              </a:rPr>
              <a:t>Мир на рубеже веков</a:t>
            </a:r>
          </a:p>
        </p:txBody>
      </p:sp>
    </p:spTree>
    <p:extLst>
      <p:ext uri="{BB962C8B-B14F-4D97-AF65-F5344CB8AC3E}">
        <p14:creationId xmlns:p14="http://schemas.microsoft.com/office/powerpoint/2010/main" val="138350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9873" y="2124058"/>
            <a:ext cx="9962044" cy="3664599"/>
          </a:xfrm>
        </p:spPr>
        <p:txBody>
          <a:bodyPr/>
          <a:lstStyle/>
          <a:p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Социалисты</a:t>
            </a:r>
            <a:r>
              <a:rPr lang="ru-RU" sz="2600" dirty="0">
                <a:latin typeface="Book Antiqua" panose="02040602050305030304" pitchFamily="18" charset="0"/>
              </a:rPr>
              <a:t> были представлены, в основном умеренными реформистскими партиями, но постепенно формируется «леворадикальное крыло»</a:t>
            </a:r>
          </a:p>
          <a:p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Национализм</a:t>
            </a:r>
            <a:r>
              <a:rPr lang="ru-RU" sz="2600" dirty="0">
                <a:latin typeface="Book Antiqua" panose="02040602050305030304" pitchFamily="18" charset="0"/>
              </a:rPr>
              <a:t> становится все более воинственным, граничит с национальной неприязнью и ненавистью (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пангерманизм</a:t>
            </a:r>
            <a:r>
              <a:rPr lang="ru-RU" sz="2600" dirty="0">
                <a:latin typeface="Book Antiqua" panose="02040602050305030304" pitchFamily="18" charset="0"/>
              </a:rPr>
              <a:t>,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панславизм </a:t>
            </a:r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и т.д.</a:t>
            </a:r>
            <a:r>
              <a:rPr lang="ru-RU" sz="2600" dirty="0">
                <a:latin typeface="Book Antiqua" panose="02040602050305030304" pitchFamily="18" charset="0"/>
              </a:rPr>
              <a:t>)</a:t>
            </a:r>
            <a:endParaRPr lang="ru-RU" sz="2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Идейные течения</a:t>
            </a:r>
          </a:p>
        </p:txBody>
      </p:sp>
    </p:spTree>
    <p:extLst>
      <p:ext uri="{BB962C8B-B14F-4D97-AF65-F5344CB8AC3E}">
        <p14:creationId xmlns:p14="http://schemas.microsoft.com/office/powerpoint/2010/main" val="41669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9873" y="2124058"/>
            <a:ext cx="9962044" cy="3664599"/>
          </a:xfrm>
        </p:spPr>
        <p:txBody>
          <a:bodyPr/>
          <a:lstStyle/>
          <a:p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 Расширение колониальных империй вызывает потребность азиатских стран в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модернизации</a:t>
            </a:r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  <a:p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 Проходила в форме </a:t>
            </a:r>
            <a:r>
              <a:rPr lang="ru-RU" sz="2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вестернизации</a:t>
            </a:r>
            <a:endParaRPr lang="ru-RU" sz="2600" dirty="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 Как правило, проводилась жесткими методами </a:t>
            </a:r>
          </a:p>
          <a:p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 Затронула (в разной степени) Японию, Китай, Османскую империю и Персию</a:t>
            </a:r>
          </a:p>
          <a:p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 Наиболее успешной оказалась в Японии (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«революция </a:t>
            </a:r>
            <a:r>
              <a:rPr lang="ru-RU" sz="2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Мейдзи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» 1868 – </a:t>
            </a:r>
            <a:r>
              <a:rPr lang="ru-RU" sz="2600">
                <a:solidFill>
                  <a:srgbClr val="C00000"/>
                </a:solidFill>
                <a:latin typeface="Book Antiqua" panose="02040602050305030304" pitchFamily="18" charset="0"/>
              </a:rPr>
              <a:t>1889 гг.)</a:t>
            </a:r>
            <a:endParaRPr lang="ru-RU" sz="2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Модернизация </a:t>
            </a:r>
            <a:br>
              <a:rPr lang="ru-RU" sz="3600" dirty="0">
                <a:latin typeface="Book Antiqua" panose="02040602050305030304" pitchFamily="18" charset="0"/>
              </a:rPr>
            </a:br>
            <a:r>
              <a:rPr lang="ru-RU" sz="3600" dirty="0">
                <a:latin typeface="Book Antiqua" panose="02040602050305030304" pitchFamily="18" charset="0"/>
              </a:rPr>
              <a:t>за пределами Европы</a:t>
            </a:r>
          </a:p>
        </p:txBody>
      </p:sp>
    </p:spTree>
    <p:extLst>
      <p:ext uri="{BB962C8B-B14F-4D97-AF65-F5344CB8AC3E}">
        <p14:creationId xmlns:p14="http://schemas.microsoft.com/office/powerpoint/2010/main" val="4071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Император </a:t>
            </a:r>
            <a:r>
              <a:rPr lang="ru-RU" sz="3600" dirty="0" err="1">
                <a:latin typeface="Book Antiqua" panose="02040602050305030304" pitchFamily="18" charset="0"/>
              </a:rPr>
              <a:t>Муцухито</a:t>
            </a:r>
            <a:endParaRPr lang="ru-RU" sz="3600" dirty="0">
              <a:latin typeface="Book Antiqua" panose="0204060205030503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1" y="2067503"/>
            <a:ext cx="3240360" cy="440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4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F15B6C-9E5E-402F-81B1-95278017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323"/>
            <a:ext cx="11522075" cy="50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YandexDisk\11 класс\2018-19\профиль\ColonialPossessions1914 Richard Pryo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41" y="-2562"/>
            <a:ext cx="8929390" cy="64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9873" y="2124058"/>
            <a:ext cx="10253064" cy="3664599"/>
          </a:xfrm>
        </p:spPr>
        <p:txBody>
          <a:bodyPr/>
          <a:lstStyle/>
          <a:p>
            <a:r>
              <a:rPr lang="ru-RU" sz="2600" dirty="0">
                <a:latin typeface="Book Antiqua" panose="02040602050305030304" pitchFamily="18" charset="0"/>
              </a:rPr>
              <a:t> К началу </a:t>
            </a:r>
            <a:r>
              <a:rPr lang="en-US" sz="2600" dirty="0">
                <a:latin typeface="Book Antiqua" panose="02040602050305030304" pitchFamily="18" charset="0"/>
              </a:rPr>
              <a:t>XX </a:t>
            </a:r>
            <a:r>
              <a:rPr lang="ru-RU" sz="2600" dirty="0">
                <a:latin typeface="Book Antiqua" panose="02040602050305030304" pitchFamily="18" charset="0"/>
              </a:rPr>
              <a:t>века сложилась </a:t>
            </a:r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система господства стран Запада над всем остальным миром</a:t>
            </a:r>
          </a:p>
          <a:p>
            <a:pPr lvl="1"/>
            <a:r>
              <a:rPr lang="ru-RU" sz="2400" dirty="0">
                <a:solidFill>
                  <a:srgbClr val="C00000"/>
                </a:solidFill>
                <a:latin typeface="Book Antiqua" panose="02040602050305030304" pitchFamily="18" charset="0"/>
              </a:rPr>
              <a:t>11 держав – метрополий имели колонии на 1\2 земного шара, где проживало 2\3 всего населения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Европейский образ жизни становится эталоном</a:t>
            </a:r>
          </a:p>
          <a:p>
            <a:r>
              <a:rPr lang="ru-RU" sz="2800" dirty="0">
                <a:latin typeface="Book Antiqua" panose="02040602050305030304" pitchFamily="18" charset="0"/>
              </a:rPr>
              <a:t>Утверждаются </a:t>
            </a:r>
            <a:r>
              <a:rPr lang="ru-RU" sz="2800" dirty="0">
                <a:solidFill>
                  <a:srgbClr val="C00000"/>
                </a:solidFill>
                <a:latin typeface="Book Antiqua" panose="02040602050305030304" pitchFamily="18" charset="0"/>
              </a:rPr>
              <a:t>либеральные принципы</a:t>
            </a:r>
            <a:r>
              <a:rPr lang="ru-RU" sz="2800" dirty="0">
                <a:latin typeface="Book Antiqua" panose="02040602050305030304" pitchFamily="18" charset="0"/>
              </a:rPr>
              <a:t>:</a:t>
            </a:r>
          </a:p>
          <a:p>
            <a:pPr lvl="2"/>
            <a:r>
              <a:rPr lang="ru-RU" sz="2400" dirty="0">
                <a:latin typeface="Book Antiqua" panose="02040602050305030304" pitchFamily="18" charset="0"/>
              </a:rPr>
              <a:t>господство закона </a:t>
            </a:r>
          </a:p>
          <a:p>
            <a:pPr lvl="2"/>
            <a:r>
              <a:rPr lang="ru-RU" sz="2400" dirty="0">
                <a:latin typeface="Book Antiqua" panose="02040602050305030304" pitchFamily="18" charset="0"/>
              </a:rPr>
              <a:t>незыблемость частной собственности</a:t>
            </a:r>
          </a:p>
          <a:p>
            <a:pPr lvl="2"/>
            <a:r>
              <a:rPr lang="ru-RU" sz="2400" dirty="0">
                <a:latin typeface="Book Antiqua" panose="02040602050305030304" pitchFamily="18" charset="0"/>
              </a:rPr>
              <a:t>свободная конкуренция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Европа в начале </a:t>
            </a:r>
            <a:r>
              <a:rPr lang="en-US" sz="3600" dirty="0">
                <a:latin typeface="Book Antiqua" panose="02040602050305030304" pitchFamily="18" charset="0"/>
              </a:rPr>
              <a:t>XX</a:t>
            </a:r>
            <a:r>
              <a:rPr lang="ru-RU" sz="3600" dirty="0">
                <a:latin typeface="Book Antiqua" panose="02040602050305030304" pitchFamily="18" charset="0"/>
              </a:rPr>
              <a:t> века</a:t>
            </a:r>
          </a:p>
        </p:txBody>
      </p:sp>
    </p:spTree>
    <p:extLst>
      <p:ext uri="{BB962C8B-B14F-4D97-AF65-F5344CB8AC3E}">
        <p14:creationId xmlns:p14="http://schemas.microsoft.com/office/powerpoint/2010/main" val="47063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9873" y="2124058"/>
            <a:ext cx="9962044" cy="3664599"/>
          </a:xfrm>
        </p:spPr>
        <p:txBody>
          <a:bodyPr/>
          <a:lstStyle/>
          <a:p>
            <a:r>
              <a:rPr lang="ru-RU" sz="2600" dirty="0">
                <a:latin typeface="Book Antiqua" panose="02040602050305030304" pitchFamily="18" charset="0"/>
              </a:rPr>
              <a:t> Форма правления в большинстве европейских стран – ограниченная монархия или республика (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единственная абсолютная монархия – Россия</a:t>
            </a:r>
            <a:r>
              <a:rPr lang="ru-RU" sz="2600" dirty="0">
                <a:latin typeface="Book Antiqua" panose="02040602050305030304" pitchFamily="18" charset="0"/>
              </a:rPr>
              <a:t>)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 Постепенный рост числа избирателей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Формирование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индустриального общества</a:t>
            </a:r>
          </a:p>
          <a:p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ru-RU" sz="2600" dirty="0">
                <a:solidFill>
                  <a:schemeClr val="tx1"/>
                </a:solidFill>
                <a:latin typeface="Book Antiqua" panose="02040602050305030304" pitchFamily="18" charset="0"/>
              </a:rPr>
              <a:t>Резкое увеличение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миграции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Рост национального самосознания</a:t>
            </a:r>
            <a:r>
              <a:rPr lang="ru-RU" sz="2600" dirty="0">
                <a:latin typeface="Book Antiqua" panose="02040602050305030304" pitchFamily="18" charset="0"/>
              </a:rPr>
              <a:t>, в многонациональных империях – борьба за независимость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Европа в начале </a:t>
            </a:r>
            <a:r>
              <a:rPr lang="en-US" sz="3600" dirty="0">
                <a:latin typeface="Book Antiqua" panose="02040602050305030304" pitchFamily="18" charset="0"/>
              </a:rPr>
              <a:t>XX</a:t>
            </a:r>
            <a:r>
              <a:rPr lang="ru-RU" sz="3600" dirty="0">
                <a:latin typeface="Book Antiqua" panose="02040602050305030304" pitchFamily="18" charset="0"/>
              </a:rPr>
              <a:t> века</a:t>
            </a:r>
          </a:p>
        </p:txBody>
      </p:sp>
    </p:spTree>
    <p:extLst>
      <p:ext uri="{BB962C8B-B14F-4D97-AF65-F5344CB8AC3E}">
        <p14:creationId xmlns:p14="http://schemas.microsoft.com/office/powerpoint/2010/main" val="33849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9873" y="2124058"/>
            <a:ext cx="9962044" cy="3664599"/>
          </a:xfrm>
        </p:spPr>
        <p:txBody>
          <a:bodyPr/>
          <a:lstStyle/>
          <a:p>
            <a:r>
              <a:rPr lang="ru-RU" sz="2600" dirty="0">
                <a:latin typeface="Book Antiqua" panose="02040602050305030304" pitchFamily="18" charset="0"/>
              </a:rPr>
              <a:t> В конце XIX–начале XX вв. развернулась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вторая технологическая </a:t>
            </a:r>
            <a:r>
              <a:rPr lang="ru-RU" sz="2600" dirty="0">
                <a:latin typeface="Book Antiqua" panose="02040602050305030304" pitchFamily="18" charset="0"/>
              </a:rPr>
              <a:t>(промышленная)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революция</a:t>
            </a:r>
            <a:endParaRPr lang="ru-RU" sz="2600" dirty="0">
              <a:latin typeface="Book Antiqua" panose="02040602050305030304" pitchFamily="18" charset="0"/>
            </a:endParaRPr>
          </a:p>
          <a:p>
            <a:r>
              <a:rPr lang="ru-RU" sz="2600" dirty="0">
                <a:latin typeface="Book Antiqua" panose="02040602050305030304" pitchFamily="18" charset="0"/>
              </a:rPr>
              <a:t>Новыми растущими отраслями стали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машиностроение</a:t>
            </a:r>
            <a:r>
              <a:rPr lang="ru-RU" sz="2600" dirty="0">
                <a:latin typeface="Book Antiqua" panose="02040602050305030304" pitchFamily="18" charset="0"/>
              </a:rPr>
              <a:t>,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электротехническая</a:t>
            </a:r>
            <a:r>
              <a:rPr lang="ru-RU" sz="2600" dirty="0">
                <a:latin typeface="Book Antiqua" panose="02040602050305030304" pitchFamily="18" charset="0"/>
              </a:rPr>
              <a:t> и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нефтехимическая промышленность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Лидерами в промышленном развитии стали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Германия</a:t>
            </a:r>
            <a:r>
              <a:rPr lang="ru-RU" sz="2600" dirty="0">
                <a:latin typeface="Book Antiqua" panose="02040602050305030304" pitchFamily="18" charset="0"/>
              </a:rPr>
              <a:t> и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США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Экономическое 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358819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9873" y="2124058"/>
            <a:ext cx="9962044" cy="3664599"/>
          </a:xfrm>
        </p:spPr>
        <p:txBody>
          <a:bodyPr/>
          <a:lstStyle/>
          <a:p>
            <a:r>
              <a:rPr lang="ru-RU" sz="2600" dirty="0">
                <a:latin typeface="Book Antiqua" panose="02040602050305030304" pitchFamily="18" charset="0"/>
              </a:rPr>
              <a:t> Усилились процессы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концентрации производства и капитала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 Формирование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финансового капитала </a:t>
            </a:r>
            <a:r>
              <a:rPr lang="ru-RU" sz="2600" dirty="0">
                <a:latin typeface="Book Antiqua" panose="02040602050305030304" pitchFamily="18" charset="0"/>
              </a:rPr>
              <a:t>в результате слияния банковского и промышленного капитала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 Появление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монополий</a:t>
            </a:r>
            <a:r>
              <a:rPr lang="ru-RU" sz="2600" dirty="0">
                <a:latin typeface="Book Antiqua" panose="02040602050305030304" pitchFamily="18" charset="0"/>
              </a:rPr>
              <a:t> и борьба с ними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Кризисы перепроизводства</a:t>
            </a:r>
            <a:r>
              <a:rPr lang="ru-RU" sz="2600" dirty="0">
                <a:latin typeface="Book Antiqua" panose="02040602050305030304" pitchFamily="18" charset="0"/>
              </a:rPr>
              <a:t>, особенно мощный - в 1900-1903 гг. </a:t>
            </a:r>
            <a:endParaRPr lang="ru-RU" sz="26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Экономическое 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250583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9873" y="2124058"/>
            <a:ext cx="9962044" cy="3664599"/>
          </a:xfrm>
        </p:spPr>
        <p:txBody>
          <a:bodyPr/>
          <a:lstStyle/>
          <a:p>
            <a:r>
              <a:rPr lang="ru-RU" sz="2600" dirty="0">
                <a:latin typeface="Book Antiqua" panose="02040602050305030304" pitchFamily="18" charset="0"/>
              </a:rPr>
              <a:t> Идейной основой общественно-политической жизни западных стран оставались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консерватизм</a:t>
            </a:r>
            <a:r>
              <a:rPr lang="ru-RU" sz="2600" dirty="0">
                <a:latin typeface="Book Antiqua" panose="02040602050305030304" pitchFamily="18" charset="0"/>
              </a:rPr>
              <a:t>,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либерализм</a:t>
            </a:r>
            <a:r>
              <a:rPr lang="ru-RU" sz="2600" dirty="0">
                <a:latin typeface="Book Antiqua" panose="02040602050305030304" pitchFamily="18" charset="0"/>
              </a:rPr>
              <a:t> и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социализм</a:t>
            </a:r>
          </a:p>
          <a:p>
            <a:r>
              <a:rPr lang="ru-RU" sz="2600" dirty="0">
                <a:latin typeface="Book Antiqua" panose="02040602050305030304" pitchFamily="18" charset="0"/>
              </a:rPr>
              <a:t>Представители </a:t>
            </a:r>
            <a:r>
              <a:rPr lang="ru-RU" sz="2600" dirty="0">
                <a:solidFill>
                  <a:srgbClr val="C00000"/>
                </a:solidFill>
                <a:latin typeface="Book Antiqua" panose="02040602050305030304" pitchFamily="18" charset="0"/>
              </a:rPr>
              <a:t>либерализма</a:t>
            </a:r>
            <a:r>
              <a:rPr lang="ru-RU" sz="2600" dirty="0">
                <a:latin typeface="Book Antiqua" panose="02040602050305030304" pitchFamily="18" charset="0"/>
              </a:rPr>
              <a:t> выступали за активную социальную политику, сглаживание социального неравенства путём реформ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Book Antiqua" panose="02040602050305030304" pitchFamily="18" charset="0"/>
              </a:rPr>
              <a:t>Идейные течения</a:t>
            </a:r>
          </a:p>
        </p:txBody>
      </p:sp>
    </p:spTree>
    <p:extLst>
      <p:ext uri="{BB962C8B-B14F-4D97-AF65-F5344CB8AC3E}">
        <p14:creationId xmlns:p14="http://schemas.microsoft.com/office/powerpoint/2010/main" val="246112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>
            <a:grpSpLocks/>
          </p:cNvGrpSpPr>
          <p:nvPr/>
        </p:nvGrpSpPr>
        <p:grpSpPr bwMode="auto">
          <a:xfrm>
            <a:off x="-22712" y="-273"/>
            <a:ext cx="5008642" cy="6480445"/>
            <a:chOff x="365379" y="261229"/>
            <a:chExt cx="2644186" cy="4352826"/>
          </a:xfrm>
        </p:grpSpPr>
        <p:grpSp>
          <p:nvGrpSpPr>
            <p:cNvPr id="3" name="Группа 2"/>
            <p:cNvGrpSpPr>
              <a:grpSpLocks/>
            </p:cNvGrpSpPr>
            <p:nvPr/>
          </p:nvGrpSpPr>
          <p:grpSpPr bwMode="auto">
            <a:xfrm>
              <a:off x="365379" y="3761545"/>
              <a:ext cx="2644186" cy="852510"/>
              <a:chOff x="365379" y="3761545"/>
              <a:chExt cx="2644186" cy="85251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365379" y="3761545"/>
                <a:ext cx="2644186" cy="8112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500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365379" y="4529916"/>
                <a:ext cx="2644186" cy="84139"/>
              </a:xfrm>
              <a:prstGeom prst="rect">
                <a:avLst/>
              </a:prstGeom>
              <a:solidFill>
                <a:srgbClr val="6B87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013" dirty="0"/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1034653" y="3820292"/>
                <a:ext cx="1407507" cy="47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000">
                    <a:latin typeface="Candara" pitchFamily="34" charset="0"/>
                    <a:ea typeface="Segoe UI Light" pitchFamily="34" charset="0"/>
                    <a:cs typeface="Segoe UI Light" pitchFamily="34" charset="0"/>
                  </a:rPr>
                  <a:t>Дэвид Ллойд Джордж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000" b="1">
                    <a:solidFill>
                      <a:srgbClr val="6B8785"/>
                    </a:solidFill>
                    <a:latin typeface="Segoe UI Light" pitchFamily="34" charset="0"/>
                    <a:ea typeface="Segoe UI Light" pitchFamily="34" charset="0"/>
                    <a:cs typeface="Segoe UI Light" pitchFamily="34" charset="0"/>
                  </a:rPr>
                  <a:t>1863–1945</a:t>
                </a:r>
                <a:r>
                  <a:rPr lang="en-US" altLang="ru-RU" sz="2000" b="1">
                    <a:solidFill>
                      <a:srgbClr val="6B8785"/>
                    </a:solidFill>
                    <a:latin typeface="Segoe UI Light" pitchFamily="34" charset="0"/>
                    <a:ea typeface="Segoe UI Light" pitchFamily="34" charset="0"/>
                    <a:cs typeface="Segoe UI Light" pitchFamily="34" charset="0"/>
                  </a:rPr>
                  <a:t> </a:t>
                </a:r>
                <a:r>
                  <a:rPr lang="ru-RU" altLang="ru-RU" sz="2000" b="1">
                    <a:solidFill>
                      <a:srgbClr val="6B8785"/>
                    </a:solidFill>
                    <a:latin typeface="Segoe UI Light" pitchFamily="34" charset="0"/>
                    <a:ea typeface="Segoe UI Light" pitchFamily="34" charset="0"/>
                    <a:cs typeface="Segoe UI Light" pitchFamily="34" charset="0"/>
                  </a:rPr>
                  <a:t>гг. </a:t>
                </a:r>
              </a:p>
            </p:txBody>
          </p:sp>
        </p:grpSp>
        <p:pic>
          <p:nvPicPr>
            <p:cNvPr id="4" name="Picture 2" descr="D:\презентации\история картинки\история 11 класс\Дэвид Ллойд Джордж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7727" y="261229"/>
              <a:ext cx="2055837" cy="3410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па 7"/>
          <p:cNvGrpSpPr>
            <a:grpSpLocks/>
          </p:cNvGrpSpPr>
          <p:nvPr/>
        </p:nvGrpSpPr>
        <p:grpSpPr bwMode="auto">
          <a:xfrm>
            <a:off x="6305449" y="27487"/>
            <a:ext cx="5080571" cy="6391235"/>
            <a:chOff x="6156176" y="306528"/>
            <a:chExt cx="2664296" cy="4307527"/>
          </a:xfrm>
        </p:grpSpPr>
        <p:grpSp>
          <p:nvGrpSpPr>
            <p:cNvPr id="9" name="Группа 8"/>
            <p:cNvGrpSpPr>
              <a:grpSpLocks/>
            </p:cNvGrpSpPr>
            <p:nvPr/>
          </p:nvGrpSpPr>
          <p:grpSpPr bwMode="auto">
            <a:xfrm>
              <a:off x="6156176" y="3761545"/>
              <a:ext cx="2664296" cy="852510"/>
              <a:chOff x="6156176" y="3761545"/>
              <a:chExt cx="2664296" cy="85251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6156176" y="3761545"/>
                <a:ext cx="2664296" cy="8112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500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6156176" y="4529916"/>
                <a:ext cx="2664296" cy="84139"/>
              </a:xfrm>
              <a:prstGeom prst="rect">
                <a:avLst/>
              </a:prstGeom>
              <a:solidFill>
                <a:srgbClr val="6B87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013" dirty="0"/>
              </a:p>
            </p:txBody>
          </p:sp>
          <p:sp>
            <p:nvSpPr>
              <p:cNvPr id="13" name="TextBox 11"/>
              <p:cNvSpPr txBox="1">
                <a:spLocks noChangeArrowheads="1"/>
              </p:cNvSpPr>
              <p:nvPr/>
            </p:nvSpPr>
            <p:spPr bwMode="auto">
              <a:xfrm>
                <a:off x="6881261" y="3820292"/>
                <a:ext cx="1316593" cy="477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000">
                    <a:latin typeface="Candara" pitchFamily="34" charset="0"/>
                    <a:ea typeface="Segoe UI Light" pitchFamily="34" charset="0"/>
                    <a:cs typeface="Segoe UI Light" pitchFamily="34" charset="0"/>
                  </a:rPr>
                  <a:t>Джованни Джолитти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000" b="1">
                    <a:solidFill>
                      <a:srgbClr val="6B8785"/>
                    </a:solidFill>
                    <a:latin typeface="Segoe UI Light" pitchFamily="34" charset="0"/>
                    <a:ea typeface="Segoe UI Light" pitchFamily="34" charset="0"/>
                    <a:cs typeface="Segoe UI Light" pitchFamily="34" charset="0"/>
                  </a:rPr>
                  <a:t>1842–1928</a:t>
                </a:r>
                <a:r>
                  <a:rPr lang="en-US" altLang="ru-RU" sz="2000" b="1">
                    <a:solidFill>
                      <a:srgbClr val="6B8785"/>
                    </a:solidFill>
                    <a:latin typeface="Segoe UI Light" pitchFamily="34" charset="0"/>
                    <a:ea typeface="Segoe UI Light" pitchFamily="34" charset="0"/>
                    <a:cs typeface="Segoe UI Light" pitchFamily="34" charset="0"/>
                  </a:rPr>
                  <a:t> </a:t>
                </a:r>
                <a:r>
                  <a:rPr lang="ru-RU" altLang="ru-RU" sz="2000" b="1">
                    <a:solidFill>
                      <a:srgbClr val="6B8785"/>
                    </a:solidFill>
                    <a:latin typeface="Segoe UI Light" pitchFamily="34" charset="0"/>
                    <a:ea typeface="Segoe UI Light" pitchFamily="34" charset="0"/>
                    <a:cs typeface="Segoe UI Light" pitchFamily="34" charset="0"/>
                  </a:rPr>
                  <a:t>гг. </a:t>
                </a:r>
              </a:p>
            </p:txBody>
          </p:sp>
        </p:grpSp>
        <p:pic>
          <p:nvPicPr>
            <p:cNvPr id="10" name="Picture 3" descr="D:\презентации\история картинки\история 11 класс\Джованни Джолитти.jpg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6675"/>
            <a:stretch/>
          </p:blipFill>
          <p:spPr bwMode="auto">
            <a:xfrm>
              <a:off x="6437106" y="306528"/>
              <a:ext cx="2017965" cy="34186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0475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вердый переплет">
    <a:dk1>
      <a:sysClr val="windowText" lastClr="000000"/>
    </a:dk1>
    <a:lt1>
      <a:sysClr val="window" lastClr="FFFFFF"/>
    </a:lt1>
    <a:dk2>
      <a:srgbClr val="895D1D"/>
    </a:dk2>
    <a:lt2>
      <a:srgbClr val="ECE9C6"/>
    </a:lt2>
    <a:accent1>
      <a:srgbClr val="873624"/>
    </a:accent1>
    <a:accent2>
      <a:srgbClr val="D6862D"/>
    </a:accent2>
    <a:accent3>
      <a:srgbClr val="D0BE40"/>
    </a:accent3>
    <a:accent4>
      <a:srgbClr val="877F6C"/>
    </a:accent4>
    <a:accent5>
      <a:srgbClr val="972109"/>
    </a:accent5>
    <a:accent6>
      <a:srgbClr val="AEB795"/>
    </a:accent6>
    <a:hlink>
      <a:srgbClr val="CC99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276</TotalTime>
  <Words>341</Words>
  <Application>Microsoft Office PowerPoint</Application>
  <PresentationFormat>Произвольный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Book Antiqua</vt:lpstr>
      <vt:lpstr>Calibri</vt:lpstr>
      <vt:lpstr>Candara</vt:lpstr>
      <vt:lpstr>Segoe UI Light</vt:lpstr>
      <vt:lpstr>Times New Roman</vt:lpstr>
      <vt:lpstr>Wingdings</vt:lpstr>
      <vt:lpstr>Тема1</vt:lpstr>
      <vt:lpstr>Урок 13 Мир на рубеже веков</vt:lpstr>
      <vt:lpstr>Презентация PowerPoint</vt:lpstr>
      <vt:lpstr>Презентация PowerPoint</vt:lpstr>
      <vt:lpstr>Европа в начале XX века</vt:lpstr>
      <vt:lpstr>Европа в начале XX века</vt:lpstr>
      <vt:lpstr>Экономическое развитие</vt:lpstr>
      <vt:lpstr>Экономическое развитие</vt:lpstr>
      <vt:lpstr>Идейные течения</vt:lpstr>
      <vt:lpstr>Презентация PowerPoint</vt:lpstr>
      <vt:lpstr>Идейные течения</vt:lpstr>
      <vt:lpstr>Модернизация  за пределами Европы</vt:lpstr>
      <vt:lpstr>Император Муцухито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Дмитрий Алхазашвили</cp:lastModifiedBy>
  <cp:revision>26</cp:revision>
  <dcterms:created xsi:type="dcterms:W3CDTF">2013-11-29T17:14:07Z</dcterms:created>
  <dcterms:modified xsi:type="dcterms:W3CDTF">2020-11-27T07:11:35Z</dcterms:modified>
</cp:coreProperties>
</file>