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70" r:id="rId4"/>
    <p:sldId id="259" r:id="rId5"/>
    <p:sldId id="271" r:id="rId6"/>
    <p:sldId id="260" r:id="rId7"/>
    <p:sldId id="272" r:id="rId8"/>
    <p:sldId id="273" r:id="rId9"/>
    <p:sldId id="274" r:id="rId10"/>
    <p:sldId id="275" r:id="rId11"/>
    <p:sldId id="276" r:id="rId12"/>
    <p:sldId id="263" r:id="rId13"/>
    <p:sldId id="264" r:id="rId14"/>
    <p:sldId id="265" r:id="rId15"/>
    <p:sldId id="266" r:id="rId16"/>
    <p:sldId id="269" r:id="rId17"/>
  </p:sldIdLst>
  <p:sldSz cx="9144000" cy="5143500" type="screen16x9"/>
  <p:notesSz cx="6858000" cy="9144000"/>
  <p:embeddedFontLs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8" d="100"/>
          <a:sy n="128" d="100"/>
        </p:scale>
        <p:origin x="-130" y="2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24213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acfad211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acfad211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acfad211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acfad211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a8ad1a9f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a8ad1a9f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a8ad1a9f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a8ad1a9f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a8ad1a9f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a8ad1a9f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acfad211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acfad211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a8ad1a9f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a8ad1a9f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a8ad1a9f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a8ad1a9f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a8ad1a9f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a8ad1a9f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a8ad1a9f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a8ad1a9f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a8ad1a9f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a8ad1a9f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acfad211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acfad211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912262"/>
            <a:ext cx="8520600" cy="101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Система автоматизации "Умный дом"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901225" y="105025"/>
            <a:ext cx="295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науки и высшего образования Российской Федерации ФГАОУ ВО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«Уральский федеральный университет имени первого Президента России Б. Н. Ельцина»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Институт радиоэлектроники и информационных технологий - РТФ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5275825" y="3719500"/>
            <a:ext cx="3556500" cy="101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 smtClean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Выполнил: </a:t>
            </a:r>
            <a:r>
              <a:rPr lang="ru" sz="10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Худорожков Георгий </a:t>
            </a:r>
            <a:r>
              <a:rPr lang="ru" sz="1050" dirty="0" smtClean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Олегович</a:t>
            </a:r>
          </a:p>
          <a:p>
            <a:pPr marL="0" lvl="0" indent="0" algn="l"/>
            <a:r>
              <a:rPr lang="ru" sz="1050" dirty="0" smtClean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Кураторы:</a:t>
            </a:r>
          </a:p>
          <a:p>
            <a:pPr marL="0" lvl="0" indent="0" algn="l"/>
            <a:r>
              <a:rPr lang="ru-RU" sz="1050" dirty="0" smtClean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Присяжный </a:t>
            </a:r>
            <a:r>
              <a:rPr lang="ru-RU" sz="10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Алексей </a:t>
            </a:r>
            <a:r>
              <a:rPr lang="ru-RU" sz="1050" dirty="0" smtClean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Владимирович</a:t>
            </a:r>
          </a:p>
          <a:p>
            <a:pPr marL="0" lvl="0" indent="0" algn="l"/>
            <a:r>
              <a:rPr lang="ru-RU" sz="10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Изотов Илья Николаевич</a:t>
            </a:r>
          </a:p>
          <a:p>
            <a:pPr marL="0" lvl="0" indent="0" algn="l"/>
            <a:endParaRPr sz="105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Работа модулей</a:t>
            </a:r>
            <a:endParaRPr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>
                <a:solidFill>
                  <a:schemeClr val="bg2"/>
                </a:solidFill>
              </a:rPr>
              <a:t>4. </a:t>
            </a:r>
            <a:r>
              <a:rPr lang="ru-RU" dirty="0" smtClean="0">
                <a:solidFill>
                  <a:schemeClr val="tx1"/>
                </a:solidFill>
              </a:rPr>
              <a:t>Контроль доступа.</a:t>
            </a:r>
            <a:endParaRPr lang="ru-RU" dirty="0" smtClean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>
                <a:solidFill>
                  <a:schemeClr val="dk1"/>
                </a:solidFill>
              </a:rPr>
              <a:t>Система может быть разблокирована с помощью телефона или с помощью ввода пароля.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>
                <a:solidFill>
                  <a:schemeClr val="dk1"/>
                </a:solidFill>
              </a:rPr>
              <a:t>При несанкционированном проникновении размыкается геркон и система оповещает пользователя на телефоне и дисплее.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07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Управление с телефона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/>
          </a:p>
        </p:txBody>
      </p:sp>
      <p:pic>
        <p:nvPicPr>
          <p:cNvPr id="1026" name="Picture 2" descr="https://sun9-79.userapi.com/impg/V_DDRqz9bZRQU00RHh9wGuvQ-8Qv7Yz3EwG1yg/-apDiF3LGpA.jpg?size=778x1600&amp;quality=95&amp;sign=ead815e51f32554c23f99d90d068e7ef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54" y="1128155"/>
            <a:ext cx="1862236" cy="382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25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Запуск MQTT- сервера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12</a:t>
            </a:fld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063" y="1017723"/>
            <a:ext cx="7373874" cy="41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Запуск node-red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13</a:t>
            </a:fld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462" y="1017725"/>
            <a:ext cx="7329076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Окно настройки node-red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14</a:t>
            </a:fld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128" y="1098467"/>
            <a:ext cx="7200000" cy="3771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В ходе выполнения проекта была разработана система автоматизации "Умный дом". </a:t>
            </a:r>
            <a:r>
              <a:rPr lang="ru" dirty="0" smtClean="0">
                <a:solidFill>
                  <a:schemeClr val="dk1"/>
                </a:solidFill>
              </a:rPr>
              <a:t>Систему </a:t>
            </a:r>
            <a:r>
              <a:rPr lang="ru" dirty="0">
                <a:solidFill>
                  <a:schemeClr val="dk1"/>
                </a:solidFill>
              </a:rPr>
              <a:t>можно интегрировать в частные дома и квартиры из-за простоты установки. Интерфейс системы понятен и не требует долгого обучения пользователя. Подходя к технико-экономической оценке можно сказать, что цена готового продукта составила 16 803 руб</a:t>
            </a:r>
            <a:r>
              <a:rPr lang="ru" dirty="0" smtClean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>
                <a:solidFill>
                  <a:schemeClr val="dk1"/>
                </a:solidFill>
              </a:rPr>
              <a:t>Возможным вариантом совершенствования системы, является создание самостоятельных модулей </a:t>
            </a:r>
            <a:r>
              <a:rPr lang="ru" smtClean="0">
                <a:solidFill>
                  <a:schemeClr val="dk1"/>
                </a:solidFill>
              </a:rPr>
              <a:t>образующих </a:t>
            </a:r>
            <a:r>
              <a:rPr lang="ru" smtClean="0">
                <a:solidFill>
                  <a:schemeClr val="dk1"/>
                </a:solidFill>
              </a:rPr>
              <a:t>беспроводную сеть </a:t>
            </a:r>
            <a:r>
              <a:rPr lang="ru" dirty="0" smtClean="0">
                <a:solidFill>
                  <a:schemeClr val="dk1"/>
                </a:solidFill>
              </a:rPr>
              <a:t>устройств.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ctrTitle"/>
          </p:nvPr>
        </p:nvSpPr>
        <p:spPr>
          <a:xfrm>
            <a:off x="317638" y="1912679"/>
            <a:ext cx="8520600" cy="101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Спасибо за внимание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Цель:</a:t>
            </a:r>
            <a:endParaRPr sz="125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 dirty="0" smtClean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Создать прототип </a:t>
            </a:r>
            <a:r>
              <a:rPr lang="ru" sz="12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 основе микроконтроллера и актуаторов, управления ресурсами в жилом доме: </a:t>
            </a:r>
            <a:r>
              <a:rPr lang="ru" sz="1250" dirty="0" smtClean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электричества, </a:t>
            </a:r>
            <a:r>
              <a:rPr lang="ru" sz="12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водоснабжения, охранной сигнализации, климат контроль. Создание </a:t>
            </a:r>
            <a:r>
              <a:rPr lang="ru" sz="1250" b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MVP</a:t>
            </a:r>
            <a:r>
              <a:rPr lang="ru" sz="12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(minimum viable product).</a:t>
            </a:r>
            <a:endParaRPr sz="125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Задачи:</a:t>
            </a:r>
            <a:endParaRPr sz="125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Roboto"/>
              <a:buAutoNum type="arabicPeriod"/>
            </a:pPr>
            <a:r>
              <a:rPr lang="ru" sz="12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Сбор </a:t>
            </a:r>
            <a:r>
              <a:rPr lang="ru" sz="1250" dirty="0" smtClean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информации о уже имеющихся системах и их анализ</a:t>
            </a:r>
            <a:endParaRPr sz="125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Roboto"/>
              <a:buAutoNum type="arabicPeriod"/>
            </a:pPr>
            <a:r>
              <a:rPr lang="ru" sz="1250" dirty="0" smtClean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Разработка </a:t>
            </a:r>
            <a:r>
              <a:rPr lang="ru" sz="12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модулей: "Протечка воды"</a:t>
            </a:r>
            <a:endParaRPr sz="125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0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 dirty="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Разработка модулей: </a:t>
            </a:r>
            <a:r>
              <a:rPr lang="ru" sz="12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"Утечка газа" </a:t>
            </a:r>
            <a:endParaRPr sz="125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0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 dirty="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Разработка модулей: </a:t>
            </a:r>
            <a:r>
              <a:rPr lang="ru" sz="12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"Датчик окружающей среды"</a:t>
            </a:r>
            <a:endParaRPr sz="125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0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 dirty="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Разработка модулей: </a:t>
            </a:r>
            <a:r>
              <a:rPr lang="ru" sz="12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"Контроль доступа"</a:t>
            </a:r>
            <a:endParaRPr sz="125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4922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</a:pPr>
            <a:r>
              <a:rPr lang="ru" sz="1250" dirty="0" smtClean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 Разработать прототип</a:t>
            </a:r>
            <a:endParaRPr sz="125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j-lt"/>
                <a:cs typeface="Times New Roman" panose="02020603050405020304" pitchFamily="18" charset="0"/>
              </a:rPr>
              <a:t>Аналоги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+mj-lt"/>
                <a:cs typeface="Times New Roman" panose="02020603050405020304" pitchFamily="18" charset="0"/>
              </a:rPr>
              <a:t>системы умный дом</a:t>
            </a:r>
            <a:endParaRPr lang="ru-RU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Wirenboard</a:t>
            </a:r>
            <a:r>
              <a:rPr 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endParaRPr lang="en-US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Xiaomi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Apple</a:t>
            </a:r>
          </a:p>
          <a:p>
            <a:pPr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Яндекс</a:t>
            </a:r>
          </a:p>
          <a:p>
            <a:pPr marL="114300" indent="0">
              <a:buNone/>
            </a:pPr>
            <a:r>
              <a:rPr 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Все системы являются модульными и могут быть интегрированы почти в любое помещение.</a:t>
            </a:r>
            <a:endParaRPr 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1318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схема системы: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357313"/>
            <a:ext cx="64770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Датчики и </a:t>
            </a:r>
            <a:r>
              <a:rPr lang="ru-RU" dirty="0" err="1" smtClean="0"/>
              <a:t>актуаторы</a:t>
            </a:r>
            <a:r>
              <a:rPr lang="ru-RU" dirty="0" smtClean="0"/>
              <a:t> используемые в проекте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868414" cy="3416400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Клавиатура 4</a:t>
            </a:r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dirty="0" err="1" smtClean="0">
                <a:solidFill>
                  <a:schemeClr val="tx1"/>
                </a:solidFill>
              </a:rPr>
              <a:t>Ардуино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уно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Esp</a:t>
            </a:r>
            <a:r>
              <a:rPr lang="en-US" dirty="0" smtClean="0">
                <a:solidFill>
                  <a:schemeClr val="tx1"/>
                </a:solidFill>
              </a:rPr>
              <a:t> 8266</a:t>
            </a:r>
          </a:p>
          <a:p>
            <a:pPr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Lcd</a:t>
            </a:r>
            <a:r>
              <a:rPr lang="en-US" dirty="0" smtClean="0">
                <a:solidFill>
                  <a:schemeClr val="tx1"/>
                </a:solidFill>
              </a:rPr>
              <a:t> 1602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3 </a:t>
            </a:r>
            <a:r>
              <a:rPr lang="ru-RU" dirty="0" smtClean="0">
                <a:solidFill>
                  <a:schemeClr val="tx1"/>
                </a:solidFill>
              </a:rPr>
              <a:t>реле</a:t>
            </a:r>
          </a:p>
          <a:p>
            <a:pPr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Датчик протечки воды</a:t>
            </a:r>
          </a:p>
          <a:p>
            <a:pPr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Датчик влажности</a:t>
            </a:r>
          </a:p>
          <a:p>
            <a:pPr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Датчик утечки природного газа</a:t>
            </a:r>
          </a:p>
          <a:p>
            <a:pPr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Помпа</a:t>
            </a:r>
          </a:p>
          <a:p>
            <a:pPr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Водяной </a:t>
            </a:r>
            <a:r>
              <a:rPr lang="ru-RU" dirty="0" err="1" smtClean="0">
                <a:solidFill>
                  <a:schemeClr val="tx1"/>
                </a:solidFill>
              </a:rPr>
              <a:t>электроклапан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Электромагнитный замок</a:t>
            </a:r>
          </a:p>
          <a:p>
            <a:pPr>
              <a:buFont typeface="+mj-lt"/>
              <a:buAutoNum type="arabicPeriod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4406707" y="1303464"/>
            <a:ext cx="3868414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ru-RU" dirty="0" smtClean="0">
                <a:solidFill>
                  <a:schemeClr val="bg2"/>
                </a:solidFill>
              </a:rPr>
              <a:t>12.</a:t>
            </a:r>
            <a:r>
              <a:rPr lang="ru-RU" dirty="0" smtClean="0">
                <a:solidFill>
                  <a:schemeClr val="tx1"/>
                </a:solidFill>
              </a:rPr>
              <a:t> Кнопка</a:t>
            </a:r>
          </a:p>
          <a:p>
            <a:pPr marL="114300" indent="0">
              <a:buNone/>
            </a:pPr>
            <a:r>
              <a:rPr lang="ru-RU" dirty="0" smtClean="0">
                <a:solidFill>
                  <a:schemeClr val="bg2"/>
                </a:solidFill>
              </a:rPr>
              <a:t>13.</a:t>
            </a:r>
            <a:r>
              <a:rPr lang="ru-RU" dirty="0" smtClean="0">
                <a:solidFill>
                  <a:schemeClr val="tx1"/>
                </a:solidFill>
              </a:rPr>
              <a:t> Геркон с магнитом</a:t>
            </a:r>
          </a:p>
          <a:p>
            <a:pPr marL="11430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67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863" y="0"/>
            <a:ext cx="690426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239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Схема устройства: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ru" dirty="0"/>
              <a:t>Работа модулей</a:t>
            </a:r>
            <a:endParaRPr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ru-RU" dirty="0" smtClean="0">
                <a:solidFill>
                  <a:schemeClr val="dk1"/>
                </a:solidFill>
              </a:rPr>
              <a:t>Протечка воды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>
                <a:solidFill>
                  <a:schemeClr val="dk1"/>
                </a:solidFill>
              </a:rPr>
              <a:t>При протечке воды срабатывает датчик, система перекрывает подачу воды и запускает помпу на откачку. Отправляется сообщение на телефон и на дисплей.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>
                <a:solidFill>
                  <a:schemeClr val="dk1"/>
                </a:solidFill>
              </a:rPr>
              <a:t>При полной откачке воды помпа выключается. Дальнейшая подача воды может быть возобновлена при нажатии на кнопку.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05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ru" dirty="0"/>
              <a:t>Работа модулей</a:t>
            </a:r>
            <a:endParaRPr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>
                <a:solidFill>
                  <a:schemeClr val="bg2"/>
                </a:solidFill>
              </a:rPr>
              <a:t>2. </a:t>
            </a:r>
            <a:r>
              <a:rPr lang="ru-RU" dirty="0" smtClean="0">
                <a:solidFill>
                  <a:schemeClr val="tx1"/>
                </a:solidFill>
              </a:rPr>
              <a:t>Утечка газа.</a:t>
            </a:r>
            <a:endParaRPr lang="ru-RU" dirty="0" smtClean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>
                <a:solidFill>
                  <a:schemeClr val="dk1"/>
                </a:solidFill>
              </a:rPr>
              <a:t>При срабатывании датчика газа система разблокирует дверь, отправит сообщение и заблокируется.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>
                <a:solidFill>
                  <a:schemeClr val="dk1"/>
                </a:solidFill>
              </a:rPr>
              <a:t>Дальнейшая разблокировка возможна только после перезагрузки системы.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273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ru" dirty="0"/>
              <a:t>Работа модулей</a:t>
            </a:r>
            <a:endParaRPr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>
                <a:solidFill>
                  <a:schemeClr val="bg2"/>
                </a:solidFill>
              </a:rPr>
              <a:t>3. </a:t>
            </a:r>
            <a:r>
              <a:rPr lang="ru-RU" dirty="0" smtClean="0">
                <a:solidFill>
                  <a:schemeClr val="tx1"/>
                </a:solidFill>
              </a:rPr>
              <a:t>Датчик окружающей среды.</a:t>
            </a:r>
            <a:endParaRPr lang="ru-RU" dirty="0" smtClean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>
                <a:solidFill>
                  <a:schemeClr val="dk1"/>
                </a:solidFill>
              </a:rPr>
              <a:t>Система выводит на дисплей и телефон информацию о температуре и влажности в помещении.</a:t>
            </a:r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82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419</Words>
  <Application>Microsoft Office PowerPoint</Application>
  <PresentationFormat>Экран (16:9)</PresentationFormat>
  <Paragraphs>79</Paragraphs>
  <Slides>16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Roboto</vt:lpstr>
      <vt:lpstr>Simple Light</vt:lpstr>
      <vt:lpstr>Система автоматизации "Умный дом"</vt:lpstr>
      <vt:lpstr>Введение</vt:lpstr>
      <vt:lpstr>Аналоги системы умный дом</vt:lpstr>
      <vt:lpstr>Общая схема системы:</vt:lpstr>
      <vt:lpstr>Датчики и актуаторы используемые в проекте</vt:lpstr>
      <vt:lpstr>Схема устройства:</vt:lpstr>
      <vt:lpstr>Работа модулей</vt:lpstr>
      <vt:lpstr>Работа модулей</vt:lpstr>
      <vt:lpstr>Работа модулей</vt:lpstr>
      <vt:lpstr>Работа модулей</vt:lpstr>
      <vt:lpstr>Управление с телефона</vt:lpstr>
      <vt:lpstr>Запуск MQTT- сервера  </vt:lpstr>
      <vt:lpstr>Запуск node-red </vt:lpstr>
      <vt:lpstr>Окно настройки node-red 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автоматизации "Умный дом"</dc:title>
  <cp:lastModifiedBy>Георгий</cp:lastModifiedBy>
  <cp:revision>13</cp:revision>
  <dcterms:modified xsi:type="dcterms:W3CDTF">2023-06-21T14:47:57Z</dcterms:modified>
</cp:coreProperties>
</file>