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3" r:id="rId14"/>
    <p:sldId id="275" r:id="rId15"/>
    <p:sldId id="276" r:id="rId16"/>
    <p:sldId id="272" r:id="rId17"/>
    <p:sldId id="277" r:id="rId18"/>
    <p:sldId id="278" r:id="rId19"/>
    <p:sldId id="279" r:id="rId20"/>
    <p:sldId id="281" r:id="rId21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orient="horz" pos="80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orient="horz" pos="1483" userDrawn="1">
          <p15:clr>
            <a:srgbClr val="A4A3A4"/>
          </p15:clr>
        </p15:guide>
        <p15:guide id="6" orient="horz" pos="3514" userDrawn="1">
          <p15:clr>
            <a:srgbClr val="A4A3A4"/>
          </p15:clr>
        </p15:guide>
        <p15:guide id="7" orient="horz" pos="28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6312" userDrawn="1">
          <p15:clr>
            <a:srgbClr val="A4A3A4"/>
          </p15:clr>
        </p15:guide>
        <p15:guide id="10" pos="2612" userDrawn="1">
          <p15:clr>
            <a:srgbClr val="A4A3A4"/>
          </p15:clr>
        </p15:guide>
        <p15:guide id="11" pos="5077" userDrawn="1">
          <p15:clr>
            <a:srgbClr val="A4A3A4"/>
          </p15:clr>
        </p15:guide>
        <p15:guide id="12" pos="7421" userDrawn="1">
          <p15:clr>
            <a:srgbClr val="A4A3A4"/>
          </p15:clr>
        </p15:guide>
        <p15:guide id="13" pos="1368" userDrawn="1">
          <p15:clr>
            <a:srgbClr val="A4A3A4"/>
          </p15:clr>
        </p15:guide>
        <p15:guide id="14" pos="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60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3840"/>
        <p:guide pos="6312"/>
        <p:guide pos="2612"/>
        <p:guide pos="5077"/>
        <p:guide pos="7421"/>
        <p:guide pos="1368"/>
        <p:guide pos="261"/>
      </p:guideLst>
    </p:cSldViewPr>
  </p:slideViewPr>
  <p:outlineViewPr>
    <p:cViewPr>
      <p:scale>
        <a:sx n="33" d="100"/>
        <a:sy n="33" d="100"/>
      </p:scale>
      <p:origin x="0" y="-770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soll Java verwendet werden</a:t>
            </a:r>
          </a:p>
          <a:p>
            <a:r>
              <a:rPr lang="de-DE" dirty="0"/>
              <a:t>Fertigstellung in 2 Monaten?</a:t>
            </a:r>
          </a:p>
          <a:p>
            <a:r>
              <a:rPr lang="de-DE" dirty="0"/>
              <a:t>Kein fertiges Spiel (Spaßfaktoren nicht im Vordergrund)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Möglichkeit, „Screens zu splitten“ -&gt; </a:t>
            </a:r>
            <a:r>
              <a:rPr lang="de-DE" dirty="0" err="1"/>
              <a:t>Splitscreen</a:t>
            </a:r>
            <a:endParaRPr lang="de-DE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Comic Stil</a:t>
            </a:r>
          </a:p>
          <a:p>
            <a:r>
              <a:rPr lang="de-DE" dirty="0"/>
              <a:t>Fantasy (Dinos usw.)</a:t>
            </a:r>
          </a:p>
          <a:p>
            <a:r>
              <a:rPr lang="de-DE" dirty="0"/>
              <a:t>Ausrüstung hat verschiedene Werte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Singleplayer läuft auch auf Server wobei NPC als eine Art Spieler gesehen wird</a:t>
            </a:r>
          </a:p>
          <a:p>
            <a:r>
              <a:rPr lang="de-DE" dirty="0"/>
              <a:t>Vermeidet doppelten Programmieraufwand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Spielstatistik für Anzeige der bereits gewonnen Spiele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Usermanagement sicher gestallten (</a:t>
            </a:r>
            <a:r>
              <a:rPr lang="de-DE" dirty="0" err="1"/>
              <a:t>Hashing</a:t>
            </a:r>
            <a:r>
              <a:rPr lang="de-DE" dirty="0"/>
              <a:t> von Passwörtern)</a:t>
            </a:r>
          </a:p>
          <a:p>
            <a:r>
              <a:rPr lang="de-DE" dirty="0"/>
              <a:t>Token damit jeder Benutzer nur einmal angemeldet seien kann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Hashing</a:t>
            </a:r>
            <a:r>
              <a:rPr lang="de-DE" dirty="0"/>
              <a:t> zur Sicherheit der Passwörter</a:t>
            </a:r>
          </a:p>
          <a:p>
            <a:r>
              <a:rPr lang="de-DE" dirty="0"/>
              <a:t>Token damit Benutzer nur einmal angemeldet</a:t>
            </a:r>
          </a:p>
          <a:p>
            <a:r>
              <a:rPr lang="de-DE" dirty="0"/>
              <a:t>POST-</a:t>
            </a:r>
            <a:r>
              <a:rPr lang="de-DE" dirty="0" err="1"/>
              <a:t>Requests</a:t>
            </a:r>
            <a:r>
              <a:rPr lang="de-DE" dirty="0"/>
              <a:t> sind eine Form von HTTP Anfragen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über Socket</a:t>
            </a:r>
          </a:p>
          <a:p>
            <a:r>
              <a:rPr lang="de-DE" dirty="0"/>
              <a:t>Socket wird bei Login geöffnet</a:t>
            </a:r>
            <a:endParaRPr lang="en-US" dirty="0"/>
          </a:p>
          <a:p>
            <a:r>
              <a:rPr lang="de-DE" dirty="0"/>
              <a:t>S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dirty="0" err="1"/>
              <a:t>sendet</a:t>
            </a:r>
            <a:r>
              <a:rPr lang="en-US" dirty="0"/>
              <a:t> </a:t>
            </a:r>
            <a:r>
              <a:rPr lang="en-US" dirty="0" err="1"/>
              <a:t>Ausrüstung</a:t>
            </a:r>
            <a:r>
              <a:rPr lang="en-US" dirty="0"/>
              <a:t> </a:t>
            </a:r>
            <a:r>
              <a:rPr lang="en-US" dirty="0" err="1"/>
              <a:t>beider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and Clients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Aufeinandertreffen neue Runde bei der wieder auf beide Spieler gewartet wird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Login wird ein Token gespeichert, mit dem in Zukunft automatisch eingeloggt werden kann. Wird durch Ausloggen gelöscht.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Für JSON müssen die Daten erst aus Strings in Objekte geparst werden.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ASYNC: Updates werden in Objekten gespeichert, und nur der aktuellste Stand wird gezeichnet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9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180" y="2250764"/>
            <a:ext cx="12203178" cy="2371824"/>
            <a:chOff x="-11180" y="2250764"/>
            <a:chExt cx="12203178" cy="2371824"/>
          </a:xfrm>
        </p:grpSpPr>
        <p:sp>
          <p:nvSpPr>
            <p:cNvPr id="14" name="Rectangle 7"/>
            <p:cNvSpPr>
              <a:spLocks/>
            </p:cNvSpPr>
            <p:nvPr userDrawn="1"/>
          </p:nvSpPr>
          <p:spPr bwMode="auto">
            <a:xfrm>
              <a:off x="1" y="2252755"/>
              <a:ext cx="12191997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15" name="Parallelogram 11"/>
            <p:cNvSpPr/>
            <p:nvPr userDrawn="1"/>
          </p:nvSpPr>
          <p:spPr bwMode="auto">
            <a:xfrm>
              <a:off x="-11180" y="2250764"/>
              <a:ext cx="8474314" cy="2371824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  <a:gd name="connsiteX0" fmla="*/ 2176220 w 8467654"/>
                <a:gd name="connsiteY0" fmla="*/ 2367666 h 2367666"/>
                <a:gd name="connsiteX1" fmla="*/ 0 w 8467654"/>
                <a:gd name="connsiteY1" fmla="*/ 0 h 2367666"/>
                <a:gd name="connsiteX2" fmla="*/ 8467654 w 8467654"/>
                <a:gd name="connsiteY2" fmla="*/ 0 h 2367666"/>
                <a:gd name="connsiteX3" fmla="*/ 7692456 w 8467654"/>
                <a:gd name="connsiteY3" fmla="*/ 2367666 h 2367666"/>
                <a:gd name="connsiteX4" fmla="*/ 2176220 w 8467654"/>
                <a:gd name="connsiteY4" fmla="*/ 2367666 h 2367666"/>
                <a:gd name="connsiteX0" fmla="*/ 0 w 8476695"/>
                <a:gd name="connsiteY0" fmla="*/ 2359917 h 2367666"/>
                <a:gd name="connsiteX1" fmla="*/ 9041 w 8476695"/>
                <a:gd name="connsiteY1" fmla="*/ 0 h 2367666"/>
                <a:gd name="connsiteX2" fmla="*/ 8476695 w 8476695"/>
                <a:gd name="connsiteY2" fmla="*/ 0 h 2367666"/>
                <a:gd name="connsiteX3" fmla="*/ 7701497 w 8476695"/>
                <a:gd name="connsiteY3" fmla="*/ 2367666 h 2367666"/>
                <a:gd name="connsiteX4" fmla="*/ 0 w 8476695"/>
                <a:gd name="connsiteY4" fmla="*/ 2359917 h 2367666"/>
                <a:gd name="connsiteX0" fmla="*/ 0 w 8474314"/>
                <a:gd name="connsiteY0" fmla="*/ 2371824 h 2371824"/>
                <a:gd name="connsiteX1" fmla="*/ 6660 w 8474314"/>
                <a:gd name="connsiteY1" fmla="*/ 0 h 2371824"/>
                <a:gd name="connsiteX2" fmla="*/ 8474314 w 8474314"/>
                <a:gd name="connsiteY2" fmla="*/ 0 h 2371824"/>
                <a:gd name="connsiteX3" fmla="*/ 7699116 w 8474314"/>
                <a:gd name="connsiteY3" fmla="*/ 2367666 h 2371824"/>
                <a:gd name="connsiteX4" fmla="*/ 0 w 8474314"/>
                <a:gd name="connsiteY4" fmla="*/ 2371824 h 23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4314" h="2371824">
                  <a:moveTo>
                    <a:pt x="0" y="2371824"/>
                  </a:moveTo>
                  <a:cubicBezTo>
                    <a:pt x="431" y="1582602"/>
                    <a:pt x="6229" y="789222"/>
                    <a:pt x="6660" y="0"/>
                  </a:cubicBezTo>
                  <a:lnTo>
                    <a:pt x="8474314" y="0"/>
                  </a:lnTo>
                  <a:lnTo>
                    <a:pt x="7699116" y="2367666"/>
                  </a:lnTo>
                  <a:lnTo>
                    <a:pt x="0" y="237182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401" y="3099583"/>
              <a:ext cx="2735504" cy="67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414338" y="2259017"/>
            <a:ext cx="6857586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522" y="1280160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89401" y="1279526"/>
            <a:ext cx="4883399" cy="47720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522" y="3718934"/>
            <a:ext cx="5255683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1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2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1"/>
            <a:ext cx="7012517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735892" y="2845967"/>
            <a:ext cx="1997829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3433" y="947415"/>
            <a:ext cx="1964267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60825" y="4419881"/>
            <a:ext cx="4692257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70185" y="5080517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64429" y="4774552"/>
            <a:ext cx="4692257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3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2011681" y="1969705"/>
            <a:ext cx="7841402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>
                <a:solidFill>
                  <a:schemeClr val="tx1"/>
                </a:solidFill>
              </a:rPr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482" y="1426872"/>
            <a:ext cx="12204482" cy="3070517"/>
            <a:chOff x="-12482" y="1426872"/>
            <a:chExt cx="12204482" cy="3070517"/>
          </a:xfrm>
        </p:grpSpPr>
        <p:pic>
          <p:nvPicPr>
            <p:cNvPr id="14" name="Picture 13" descr="FAN9016905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89711" y="1466071"/>
              <a:ext cx="4102289" cy="2734859"/>
            </a:xfrm>
            <a:prstGeom prst="rect">
              <a:avLst/>
            </a:prstGeom>
          </p:spPr>
        </p:pic>
        <p:sp>
          <p:nvSpPr>
            <p:cNvPr id="19" name="Parallelogram 22"/>
            <p:cNvSpPr/>
            <p:nvPr userDrawn="1"/>
          </p:nvSpPr>
          <p:spPr bwMode="auto">
            <a:xfrm>
              <a:off x="3039403" y="1426872"/>
              <a:ext cx="6234000" cy="2853743"/>
            </a:xfrm>
            <a:custGeom>
              <a:avLst/>
              <a:gdLst>
                <a:gd name="connsiteX0" fmla="*/ 0 w 7305563"/>
                <a:gd name="connsiteY0" fmla="*/ 2853743 h 2853743"/>
                <a:gd name="connsiteX1" fmla="*/ 934344 w 7305563"/>
                <a:gd name="connsiteY1" fmla="*/ 0 h 2853743"/>
                <a:gd name="connsiteX2" fmla="*/ 7305563 w 7305563"/>
                <a:gd name="connsiteY2" fmla="*/ 0 h 2853743"/>
                <a:gd name="connsiteX3" fmla="*/ 6371219 w 7305563"/>
                <a:gd name="connsiteY3" fmla="*/ 2853743 h 2853743"/>
                <a:gd name="connsiteX4" fmla="*/ 0 w 7305563"/>
                <a:gd name="connsiteY4" fmla="*/ 2853743 h 2853743"/>
                <a:gd name="connsiteX0" fmla="*/ 137219 w 6371219"/>
                <a:gd name="connsiteY0" fmla="*/ 2853743 h 2853743"/>
                <a:gd name="connsiteX1" fmla="*/ 0 w 6371219"/>
                <a:gd name="connsiteY1" fmla="*/ 0 h 2853743"/>
                <a:gd name="connsiteX2" fmla="*/ 6371219 w 6371219"/>
                <a:gd name="connsiteY2" fmla="*/ 0 h 2853743"/>
                <a:gd name="connsiteX3" fmla="*/ 5436875 w 6371219"/>
                <a:gd name="connsiteY3" fmla="*/ 2853743 h 2853743"/>
                <a:gd name="connsiteX4" fmla="*/ 137219 w 6371219"/>
                <a:gd name="connsiteY4" fmla="*/ 2853743 h 2853743"/>
                <a:gd name="connsiteX0" fmla="*/ 0 w 6234000"/>
                <a:gd name="connsiteY0" fmla="*/ 2853743 h 2853743"/>
                <a:gd name="connsiteX1" fmla="*/ 3275 w 6234000"/>
                <a:gd name="connsiteY1" fmla="*/ 0 h 2853743"/>
                <a:gd name="connsiteX2" fmla="*/ 6234000 w 6234000"/>
                <a:gd name="connsiteY2" fmla="*/ 0 h 2853743"/>
                <a:gd name="connsiteX3" fmla="*/ 5299656 w 6234000"/>
                <a:gd name="connsiteY3" fmla="*/ 2853743 h 2853743"/>
                <a:gd name="connsiteX4" fmla="*/ 0 w 6234000"/>
                <a:gd name="connsiteY4" fmla="*/ 2853743 h 285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000" h="2853743">
                  <a:moveTo>
                    <a:pt x="0" y="2853743"/>
                  </a:moveTo>
                  <a:cubicBezTo>
                    <a:pt x="1092" y="1902495"/>
                    <a:pt x="2183" y="951248"/>
                    <a:pt x="3275" y="0"/>
                  </a:cubicBezTo>
                  <a:lnTo>
                    <a:pt x="6234000" y="0"/>
                  </a:lnTo>
                  <a:lnTo>
                    <a:pt x="5299656" y="2853743"/>
                  </a:lnTo>
                  <a:lnTo>
                    <a:pt x="0" y="2853743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lang="en-US"/>
            </a:p>
          </p:txBody>
        </p:sp>
        <p:sp>
          <p:nvSpPr>
            <p:cNvPr id="20" name="Parallelogram 21"/>
            <p:cNvSpPr/>
            <p:nvPr userDrawn="1"/>
          </p:nvSpPr>
          <p:spPr bwMode="auto">
            <a:xfrm>
              <a:off x="-12482" y="1469926"/>
              <a:ext cx="9105682" cy="2724249"/>
            </a:xfrm>
            <a:custGeom>
              <a:avLst/>
              <a:gdLst>
                <a:gd name="connsiteX0" fmla="*/ 0 w 6974060"/>
                <a:gd name="connsiteY0" fmla="*/ 2724249 h 2724249"/>
                <a:gd name="connsiteX1" fmla="*/ 891946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974060"/>
                <a:gd name="connsiteY0" fmla="*/ 2724249 h 2724249"/>
                <a:gd name="connsiteX1" fmla="*/ 922902 w 6974060"/>
                <a:gd name="connsiteY1" fmla="*/ 0 h 2724249"/>
                <a:gd name="connsiteX2" fmla="*/ 6974060 w 6974060"/>
                <a:gd name="connsiteY2" fmla="*/ 0 h 2724249"/>
                <a:gd name="connsiteX3" fmla="*/ 6082114 w 6974060"/>
                <a:gd name="connsiteY3" fmla="*/ 2724249 h 2724249"/>
                <a:gd name="connsiteX4" fmla="*/ 0 w 6974060"/>
                <a:gd name="connsiteY4" fmla="*/ 2724249 h 2724249"/>
                <a:gd name="connsiteX0" fmla="*/ 0 w 6052516"/>
                <a:gd name="connsiteY0" fmla="*/ 2724249 h 2724249"/>
                <a:gd name="connsiteX1" fmla="*/ 1358 w 6052516"/>
                <a:gd name="connsiteY1" fmla="*/ 0 h 2724249"/>
                <a:gd name="connsiteX2" fmla="*/ 6052516 w 6052516"/>
                <a:gd name="connsiteY2" fmla="*/ 0 h 2724249"/>
                <a:gd name="connsiteX3" fmla="*/ 5160570 w 6052516"/>
                <a:gd name="connsiteY3" fmla="*/ 2724249 h 2724249"/>
                <a:gd name="connsiteX4" fmla="*/ 0 w 6052516"/>
                <a:gd name="connsiteY4" fmla="*/ 2724249 h 2724249"/>
                <a:gd name="connsiteX0" fmla="*/ 3051808 w 9104324"/>
                <a:gd name="connsiteY0" fmla="*/ 2724249 h 2724249"/>
                <a:gd name="connsiteX1" fmla="*/ 0 w 9104324"/>
                <a:gd name="connsiteY1" fmla="*/ 0 h 2724249"/>
                <a:gd name="connsiteX2" fmla="*/ 9104324 w 9104324"/>
                <a:gd name="connsiteY2" fmla="*/ 0 h 2724249"/>
                <a:gd name="connsiteX3" fmla="*/ 8212378 w 9104324"/>
                <a:gd name="connsiteY3" fmla="*/ 2724249 h 2724249"/>
                <a:gd name="connsiteX4" fmla="*/ 3051808 w 9104324"/>
                <a:gd name="connsiteY4" fmla="*/ 2724249 h 2724249"/>
                <a:gd name="connsiteX0" fmla="*/ 0 w 9105682"/>
                <a:gd name="connsiteY0" fmla="*/ 2724249 h 2724249"/>
                <a:gd name="connsiteX1" fmla="*/ 1358 w 9105682"/>
                <a:gd name="connsiteY1" fmla="*/ 0 h 2724249"/>
                <a:gd name="connsiteX2" fmla="*/ 9105682 w 9105682"/>
                <a:gd name="connsiteY2" fmla="*/ 0 h 2724249"/>
                <a:gd name="connsiteX3" fmla="*/ 8213736 w 9105682"/>
                <a:gd name="connsiteY3" fmla="*/ 2724249 h 2724249"/>
                <a:gd name="connsiteX4" fmla="*/ 0 w 9105682"/>
                <a:gd name="connsiteY4" fmla="*/ 2724249 h 272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5682" h="2724249">
                  <a:moveTo>
                    <a:pt x="0" y="2724249"/>
                  </a:moveTo>
                  <a:cubicBezTo>
                    <a:pt x="453" y="1816166"/>
                    <a:pt x="905" y="908083"/>
                    <a:pt x="1358" y="0"/>
                  </a:cubicBezTo>
                  <a:lnTo>
                    <a:pt x="9105682" y="0"/>
                  </a:lnTo>
                  <a:lnTo>
                    <a:pt x="8213736" y="2724249"/>
                  </a:lnTo>
                  <a:lnTo>
                    <a:pt x="0" y="2724249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Parallelogram 24"/>
            <p:cNvSpPr/>
            <p:nvPr userDrawn="1"/>
          </p:nvSpPr>
          <p:spPr bwMode="auto">
            <a:xfrm>
              <a:off x="-6941" y="3808793"/>
              <a:ext cx="7624560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  <a:gd name="connsiteX0" fmla="*/ 3041421 w 7620564"/>
                <a:gd name="connsiteY0" fmla="*/ 688596 h 688596"/>
                <a:gd name="connsiteX1" fmla="*/ 0 w 7620564"/>
                <a:gd name="connsiteY1" fmla="*/ 0 h 688596"/>
                <a:gd name="connsiteX2" fmla="*/ 7620564 w 7620564"/>
                <a:gd name="connsiteY2" fmla="*/ 0 h 688596"/>
                <a:gd name="connsiteX3" fmla="*/ 7395111 w 7620564"/>
                <a:gd name="connsiteY3" fmla="*/ 688596 h 688596"/>
                <a:gd name="connsiteX4" fmla="*/ 3041421 w 7620564"/>
                <a:gd name="connsiteY4" fmla="*/ 688596 h 688596"/>
                <a:gd name="connsiteX0" fmla="*/ 0 w 7624560"/>
                <a:gd name="connsiteY0" fmla="*/ 688596 h 688596"/>
                <a:gd name="connsiteX1" fmla="*/ 3996 w 7624560"/>
                <a:gd name="connsiteY1" fmla="*/ 0 h 688596"/>
                <a:gd name="connsiteX2" fmla="*/ 7624560 w 7624560"/>
                <a:gd name="connsiteY2" fmla="*/ 0 h 688596"/>
                <a:gd name="connsiteX3" fmla="*/ 7399107 w 7624560"/>
                <a:gd name="connsiteY3" fmla="*/ 688596 h 688596"/>
                <a:gd name="connsiteX4" fmla="*/ 0 w 7624560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560" h="688596">
                  <a:moveTo>
                    <a:pt x="0" y="688596"/>
                  </a:moveTo>
                  <a:lnTo>
                    <a:pt x="3996" y="0"/>
                  </a:lnTo>
                  <a:lnTo>
                    <a:pt x="7624560" y="0"/>
                  </a:lnTo>
                  <a:lnTo>
                    <a:pt x="7399107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867" y="1481752"/>
            <a:ext cx="6783521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4868" y="3810219"/>
            <a:ext cx="6433988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582" y="5887148"/>
            <a:ext cx="2736239" cy="67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22562" y="2354263"/>
            <a:ext cx="10028397" cy="1881002"/>
            <a:chOff x="-22562" y="2354263"/>
            <a:chExt cx="10028397" cy="1881002"/>
          </a:xfrm>
        </p:grpSpPr>
        <p:sp>
          <p:nvSpPr>
            <p:cNvPr id="17" name="Parallelogram 15"/>
            <p:cNvSpPr/>
            <p:nvPr userDrawn="1"/>
          </p:nvSpPr>
          <p:spPr bwMode="auto">
            <a:xfrm>
              <a:off x="-22562" y="2354263"/>
              <a:ext cx="10028397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  <a:gd name="connsiteX0" fmla="*/ 2501771 w 10027192"/>
                <a:gd name="connsiteY0" fmla="*/ 1671727 h 1671727"/>
                <a:gd name="connsiteX1" fmla="*/ 2 w 10027192"/>
                <a:gd name="connsiteY1" fmla="*/ 0 h 1671727"/>
                <a:gd name="connsiteX2" fmla="*/ 10027192 w 10027192"/>
                <a:gd name="connsiteY2" fmla="*/ 0 h 1671727"/>
                <a:gd name="connsiteX3" fmla="*/ 9479852 w 10027192"/>
                <a:gd name="connsiteY3" fmla="*/ 1671727 h 1671727"/>
                <a:gd name="connsiteX4" fmla="*/ 2501771 w 10027192"/>
                <a:gd name="connsiteY4" fmla="*/ 1671727 h 1671727"/>
                <a:gd name="connsiteX0" fmla="*/ 0 w 10028397"/>
                <a:gd name="connsiteY0" fmla="*/ 1671727 h 1671727"/>
                <a:gd name="connsiteX1" fmla="*/ 1207 w 10028397"/>
                <a:gd name="connsiteY1" fmla="*/ 0 h 1671727"/>
                <a:gd name="connsiteX2" fmla="*/ 10028397 w 10028397"/>
                <a:gd name="connsiteY2" fmla="*/ 0 h 1671727"/>
                <a:gd name="connsiteX3" fmla="*/ 9481057 w 10028397"/>
                <a:gd name="connsiteY3" fmla="*/ 1671727 h 1671727"/>
                <a:gd name="connsiteX4" fmla="*/ 0 w 10028397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8397" h="1671727">
                  <a:moveTo>
                    <a:pt x="0" y="1671727"/>
                  </a:moveTo>
                  <a:cubicBezTo>
                    <a:pt x="2985" y="1114485"/>
                    <a:pt x="-1778" y="557242"/>
                    <a:pt x="1207" y="0"/>
                  </a:cubicBezTo>
                  <a:lnTo>
                    <a:pt x="10028397" y="0"/>
                  </a:lnTo>
                  <a:lnTo>
                    <a:pt x="9481057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22562" y="3821821"/>
              <a:ext cx="8583446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  <a:gd name="connsiteX0" fmla="*/ 2525538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2525538 w 8583446"/>
                <a:gd name="connsiteY4" fmla="*/ 413444 h 413444"/>
                <a:gd name="connsiteX0" fmla="*/ 7063 w 8583446"/>
                <a:gd name="connsiteY0" fmla="*/ 413444 h 413444"/>
                <a:gd name="connsiteX1" fmla="*/ 0 w 8583446"/>
                <a:gd name="connsiteY1" fmla="*/ 0 h 413444"/>
                <a:gd name="connsiteX2" fmla="*/ 8583446 w 8583446"/>
                <a:gd name="connsiteY2" fmla="*/ 0 h 413444"/>
                <a:gd name="connsiteX3" fmla="*/ 8448080 w 8583446"/>
                <a:gd name="connsiteY3" fmla="*/ 413444 h 413444"/>
                <a:gd name="connsiteX4" fmla="*/ 7063 w 8583446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3446" h="413444">
                  <a:moveTo>
                    <a:pt x="7063" y="413444"/>
                  </a:moveTo>
                  <a:lnTo>
                    <a:pt x="0" y="0"/>
                  </a:lnTo>
                  <a:lnTo>
                    <a:pt x="8583446" y="0"/>
                  </a:lnTo>
                  <a:lnTo>
                    <a:pt x="8448080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414338" y="2356219"/>
            <a:ext cx="8574152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120" y="4943092"/>
            <a:ext cx="5681132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120" y="5369614"/>
            <a:ext cx="5020732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7119" y="6335890"/>
            <a:ext cx="2888249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July 21, 2014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03" y="6132022"/>
            <a:ext cx="2078916" cy="51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-5942"/>
            <a:ext cx="12191998" cy="6903720"/>
            <a:chOff x="1" y="2698"/>
            <a:chExt cx="12191998" cy="6855302"/>
          </a:xfrm>
        </p:grpSpPr>
        <p:pic>
          <p:nvPicPr>
            <p:cNvPr id="6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8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20" r="996" b="970"/>
            <a:stretch/>
          </p:blipFill>
          <p:spPr bwMode="auto">
            <a:xfrm>
              <a:off x="5986930" y="2698"/>
              <a:ext cx="620506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5941"/>
            <a:ext cx="12191999" cy="6903720"/>
            <a:chOff x="1" y="2699"/>
            <a:chExt cx="12191999" cy="6855302"/>
          </a:xfrm>
        </p:grpSpPr>
        <p:pic>
          <p:nvPicPr>
            <p:cNvPr id="4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997" b="970"/>
            <a:stretch/>
          </p:blipFill>
          <p:spPr bwMode="auto">
            <a:xfrm>
              <a:off x="1" y="2699"/>
              <a:ext cx="6095999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4" r="996" b="970"/>
            <a:stretch/>
          </p:blipFill>
          <p:spPr bwMode="auto">
            <a:xfrm>
              <a:off x="5995570" y="2699"/>
              <a:ext cx="6196430" cy="685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420945" y="1280160"/>
            <a:ext cx="10514786" cy="4331746"/>
          </a:xfrm>
        </p:spPr>
        <p:txBody>
          <a:bodyPr anchor="ctr" anchorCtr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491" y="1280160"/>
            <a:ext cx="5320139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06765" y="2194561"/>
            <a:ext cx="4787535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5664200" y="2194561"/>
            <a:ext cx="5296243" cy="388351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20946" y="1280160"/>
            <a:ext cx="4779433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666805" y="1280160"/>
            <a:ext cx="5268925" cy="478894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9"/>
          <p:cNvSpPr/>
          <p:nvPr/>
        </p:nvSpPr>
        <p:spPr bwMode="auto">
          <a:xfrm flipV="1">
            <a:off x="0" y="813351"/>
            <a:ext cx="11540312" cy="234399"/>
          </a:xfrm>
          <a:custGeom>
            <a:avLst/>
            <a:gdLst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117200 h 234399"/>
              <a:gd name="connsiteX3" fmla="*/ 11411468 w 11411468"/>
              <a:gd name="connsiteY3" fmla="*/ 234399 h 234399"/>
              <a:gd name="connsiteX4" fmla="*/ 0 w 11411468"/>
              <a:gd name="connsiteY4" fmla="*/ 234399 h 234399"/>
              <a:gd name="connsiteX5" fmla="*/ 0 w 11411468"/>
              <a:gd name="connsiteY5" fmla="*/ 0 h 234399"/>
              <a:gd name="connsiteX0" fmla="*/ 0 w 11411468"/>
              <a:gd name="connsiteY0" fmla="*/ 0 h 234399"/>
              <a:gd name="connsiteX1" fmla="*/ 11294269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  <a:gd name="connsiteX0" fmla="*/ 0 w 11411468"/>
              <a:gd name="connsiteY0" fmla="*/ 0 h 234399"/>
              <a:gd name="connsiteX1" fmla="*/ 11334750 w 11411468"/>
              <a:gd name="connsiteY1" fmla="*/ 0 h 234399"/>
              <a:gd name="connsiteX2" fmla="*/ 11411468 w 11411468"/>
              <a:gd name="connsiteY2" fmla="*/ 234399 h 234399"/>
              <a:gd name="connsiteX3" fmla="*/ 0 w 11411468"/>
              <a:gd name="connsiteY3" fmla="*/ 234399 h 234399"/>
              <a:gd name="connsiteX4" fmla="*/ 0 w 11411468"/>
              <a:gd name="connsiteY4" fmla="*/ 0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1468" h="234399">
                <a:moveTo>
                  <a:pt x="0" y="0"/>
                </a:moveTo>
                <a:lnTo>
                  <a:pt x="11334750" y="0"/>
                </a:lnTo>
                <a:lnTo>
                  <a:pt x="11411468" y="234399"/>
                </a:lnTo>
                <a:lnTo>
                  <a:pt x="0" y="234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dirty="0"/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53044"/>
            <a:ext cx="11540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/>
              <a:t>BRNDEXP 2.1 0714     © 2014 Cerner Corporation.  All rights reserved.  This document contains Cerner confidential and/or proprietary information belonging to Cerner Corporation and/or its related affiliates which may not be reproduced or transmitted in any form or by any means without the express written consent of Cerner.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1332" y="6474369"/>
            <a:ext cx="42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B9A8E6-500A-494F-8511-CB834C088D51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D2599-3C3A-48FA-9170-BD84423FA94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28" y="94319"/>
            <a:ext cx="2735504" cy="6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C52F8-6ADB-4CAE-9082-6FDD8DC89A65}"/>
              </a:ext>
            </a:extLst>
          </p:cNvPr>
          <p:cNvSpPr txBox="1"/>
          <p:nvPr userDrawn="1"/>
        </p:nvSpPr>
        <p:spPr>
          <a:xfrm>
            <a:off x="9425355" y="824818"/>
            <a:ext cx="2114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Wilhelm </a:t>
            </a:r>
            <a:r>
              <a:rPr lang="de-DE" sz="1000" dirty="0" err="1">
                <a:solidFill>
                  <a:schemeClr val="bg1"/>
                </a:solidFill>
              </a:rPr>
              <a:t>Fedorak</a:t>
            </a:r>
            <a:r>
              <a:rPr lang="de-DE" sz="1000" dirty="0">
                <a:solidFill>
                  <a:schemeClr val="bg1"/>
                </a:solidFill>
              </a:rPr>
              <a:t>, Georg Gar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Wilhelm </a:t>
            </a:r>
            <a:r>
              <a:rPr lang="de-DE" dirty="0" err="1"/>
              <a:t>Fedorak</a:t>
            </a:r>
            <a:r>
              <a:rPr lang="de-DE" dirty="0"/>
              <a:t>, Georg 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10.01.2019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2D7-8AA5-4C6B-A74B-D4AD0F5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67E72-5A6A-403E-AA67-78C4A01A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769" y="1574977"/>
            <a:ext cx="9464737" cy="452913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321B0E-AF7F-4EDC-A11F-7E05D27FE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32117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5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4A1E2-AD2B-4775-9E5F-5E85CB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3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8FF7-4EEC-4732-B080-C90C2BC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686E-C4B6-46A7-92AB-A2818617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Registrierung und Login über Server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Hashing</a:t>
            </a:r>
            <a:r>
              <a:rPr lang="de-DE" dirty="0"/>
              <a:t> des Passwortes</a:t>
            </a:r>
          </a:p>
          <a:p>
            <a:pPr>
              <a:lnSpc>
                <a:spcPct val="150000"/>
              </a:lnSpc>
            </a:pPr>
            <a:r>
              <a:rPr lang="de-DE" dirty="0"/>
              <a:t>Erstellung eines Tokens bei Login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durch Client über POST-</a:t>
            </a:r>
            <a:r>
              <a:rPr lang="de-DE" dirty="0" err="1"/>
              <a:t>Requests</a:t>
            </a:r>
            <a:endParaRPr lang="de-DE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6E4CE-76CC-4FE9-AE21-70D639A3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9882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3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8E29-41D5-432F-82DF-996C720A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2411-E2BB-450F-9014-9085C8F9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Starten eines Spieles durch Events von Client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Datenbankabfragen zur Ermittlung der Ausrüstung</a:t>
            </a:r>
          </a:p>
          <a:p>
            <a:pPr>
              <a:lnSpc>
                <a:spcPct val="150000"/>
              </a:lnSpc>
            </a:pPr>
            <a:r>
              <a:rPr lang="de-DE" dirty="0"/>
              <a:t>Warten bis beide Spieler geladen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Updates 30-mal pro Sekunde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3C97AE-B286-4F26-AFCB-1380D10AE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41746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4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9B0E-C55B-4D25-96B2-82D3BFF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6542-1107-4761-B953-504F1D3B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Berechnung der neuen Positionen und Winkel</a:t>
            </a:r>
          </a:p>
          <a:p>
            <a:pPr>
              <a:lnSpc>
                <a:spcPct val="150000"/>
              </a:lnSpc>
            </a:pPr>
            <a:r>
              <a:rPr lang="de-DE" dirty="0"/>
              <a:t>Senden der Änderungen an Clients</a:t>
            </a:r>
          </a:p>
          <a:p>
            <a:pPr>
              <a:lnSpc>
                <a:spcPct val="150000"/>
              </a:lnSpc>
            </a:pPr>
            <a:r>
              <a:rPr lang="de-DE" dirty="0"/>
              <a:t>Bei Aufeinandertreffen Berechnung der Trefferpunkte</a:t>
            </a:r>
          </a:p>
          <a:p>
            <a:pPr>
              <a:lnSpc>
                <a:spcPct val="150000"/>
              </a:lnSpc>
            </a:pPr>
            <a:r>
              <a:rPr lang="de-DE" dirty="0"/>
              <a:t>Wiederholen bis ein Spieler kein Leben hat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67C74-8E84-49E7-865B-C07BEDB93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57635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167-20E1-48E4-9942-EBD28A72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Clientseitiger Ablauf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F520-DCE1-44CD-8541-9BD95DAE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Login und Registrierung in eigenen Menüs</a:t>
            </a:r>
          </a:p>
          <a:p>
            <a:pPr>
              <a:lnSpc>
                <a:spcPct val="150000"/>
              </a:lnSpc>
            </a:pPr>
            <a:r>
              <a:rPr lang="de-DE" dirty="0"/>
              <a:t>Datenübertragung im JSON-Format</a:t>
            </a:r>
          </a:p>
          <a:p>
            <a:pPr>
              <a:lnSpc>
                <a:spcPct val="150000"/>
              </a:lnSpc>
            </a:pPr>
            <a:r>
              <a:rPr lang="de-DE" dirty="0"/>
              <a:t>Speichern der Daten in eigene Objekte</a:t>
            </a:r>
          </a:p>
          <a:p>
            <a:pPr>
              <a:lnSpc>
                <a:spcPct val="150000"/>
              </a:lnSpc>
            </a:pPr>
            <a:r>
              <a:rPr lang="de-DE" dirty="0"/>
              <a:t>Darstellen der relevanten Inhalte auf einem „Canvas“</a:t>
            </a:r>
          </a:p>
          <a:p>
            <a:pPr>
              <a:lnSpc>
                <a:spcPct val="150000"/>
              </a:lnSpc>
            </a:pPr>
            <a:r>
              <a:rPr lang="de-DE" dirty="0"/>
              <a:t>Asynchronität der Kommunikation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CC540F-9C59-42A0-BBEB-2F8F8FDA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01824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7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C3045-FF9A-4EF6-8A58-78AA5CB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D7CE1-178F-4FCB-ADFB-4706C335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D945B-3BB9-4C0B-A11F-16051A9D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Unregelmäßige Serverupdates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902D-C5A2-4DA8-9DD4-9E5EEC704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5FF24-6829-4228-8184-C129EF41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77E4-3B46-40D4-A75C-A0FDA3333B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Unterschiedliche Dauer von Updates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Statische werte wie     Beschleunigung werden in der Sekunde unregelmäßig angewandt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</a:t>
            </a:r>
            <a:r>
              <a:rPr lang="en-US" dirty="0" err="1">
                <a:sym typeface="Wingdings" panose="05000000000000000000" pitchFamily="2" charset="2"/>
              </a:rPr>
              <a:t>ags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führen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Verlangsamung</a:t>
            </a:r>
            <a:r>
              <a:rPr lang="en-US" dirty="0">
                <a:sym typeface="Wingdings" panose="05000000000000000000" pitchFamily="2" charset="2"/>
              </a:rPr>
              <a:t> des Spiels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196749-2081-4A2E-AD9D-42CF6E9A5F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Einführung eines „Time-Deltas“, das die Zeit seit dem letzten Update darstellt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Jeder statische Wert wird mit diesem Multipliziert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Bei Berechnungen wird nun Zeit berücksichtigt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EDC18E-494B-4790-B2A2-9637A29DC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44157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9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72BB-5968-4063-89B6-382F1B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zweier Perspektiven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744BF-AAC3-4E30-B988-18B2652C2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D91A-5CDA-4505-BD1A-EF8DB1F2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F15B8-3BC7-4AB2-A6C5-D88E500BBE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Es sollen zwei Spieler mit gegenseitiger Bewegung dargestellt werden</a:t>
            </a:r>
          </a:p>
          <a:p>
            <a:r>
              <a:rPr lang="de-DE" dirty="0"/>
              <a:t>Es existiert nur eine „Leinwand“, auf die gezeichnet werden kann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Man kann sie also nicht getrennt zeichnen und nebeneinander anzeigen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A8190-73A5-48F6-BDBC-7E2A34E359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Kompliziertes Zurechtschneiden und überlappen der Hintergründe</a:t>
            </a:r>
          </a:p>
          <a:p>
            <a:r>
              <a:rPr lang="de-DE" dirty="0"/>
              <a:t>Berechnen der Hintergrundpositionen und Spieler</a:t>
            </a:r>
          </a:p>
          <a:p>
            <a:r>
              <a:rPr lang="de-DE" dirty="0"/>
              <a:t>Zusammenfügen beider Szenen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944F83-087B-4201-ADAC-19E404AD2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48545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F13C8-2052-4D56-A8D6-AA0E6D8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71272"/>
            <a:ext cx="12063984" cy="63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1CA54-E831-4573-A2DF-C0EC45F9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Auftrag</a:t>
            </a:r>
          </a:p>
          <a:p>
            <a:pPr>
              <a:lnSpc>
                <a:spcPct val="150000"/>
              </a:lnSpc>
            </a:pPr>
            <a:r>
              <a:rPr lang="de-DE" dirty="0"/>
              <a:t>Planung</a:t>
            </a:r>
          </a:p>
          <a:p>
            <a:pPr>
              <a:lnSpc>
                <a:spcPct val="150000"/>
              </a:lnSpc>
            </a:pPr>
            <a:r>
              <a:rPr lang="de-DE" dirty="0"/>
              <a:t>Durchführungen</a:t>
            </a:r>
          </a:p>
          <a:p>
            <a:pPr>
              <a:lnSpc>
                <a:spcPct val="150000"/>
              </a:lnSpc>
            </a:pPr>
            <a:r>
              <a:rPr lang="de-DE" dirty="0"/>
              <a:t>Demo</a:t>
            </a:r>
          </a:p>
          <a:p>
            <a:pPr>
              <a:lnSpc>
                <a:spcPct val="150000"/>
              </a:lnSpc>
            </a:pPr>
            <a:r>
              <a:rPr lang="de-DE" dirty="0"/>
              <a:t>Herausforderungen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5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5C8BEF-D8D9-4A51-BEDD-753B7D5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2BA2-384D-4C19-9E39-F95B4348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Spieleentwicklun</a:t>
            </a:r>
            <a:r>
              <a:rPr lang="en-US" dirty="0"/>
              <a:t>g</a:t>
            </a:r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  <a:r>
              <a:rPr lang="en-US" dirty="0" err="1"/>
              <a:t>rfahrung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Android </a:t>
            </a:r>
            <a:r>
              <a:rPr lang="en-US" dirty="0" err="1"/>
              <a:t>sammeln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DE" dirty="0"/>
              <a:t>Einen Prototypen für weitere Entwicklung erstellen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16220-47B6-4FAB-9910-CFF7521A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06163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1A9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9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39B43-64D1-40E5-9D94-33191B99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4F2A3-FDB4-4A2A-905C-DBEB319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Jousting</a:t>
            </a:r>
            <a:r>
              <a:rPr lang="de-DE" dirty="0"/>
              <a:t> Spielprinzip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A2272-719C-49E8-8677-100A5652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Zwei Ritter bewegen sich aufeinander zu</a:t>
            </a:r>
          </a:p>
          <a:p>
            <a:pPr>
              <a:lnSpc>
                <a:spcPct val="150000"/>
              </a:lnSpc>
            </a:pPr>
            <a:r>
              <a:rPr lang="de-DE" dirty="0"/>
              <a:t>Nur Steuerung der Lanzen</a:t>
            </a:r>
          </a:p>
          <a:p>
            <a:pPr>
              <a:lnSpc>
                <a:spcPct val="150000"/>
              </a:lnSpc>
            </a:pPr>
            <a:r>
              <a:rPr lang="de-DE" dirty="0"/>
              <a:t>Bei Treffen der Spieler ermitteln des Treffpunkts</a:t>
            </a:r>
          </a:p>
          <a:p>
            <a:pPr>
              <a:lnSpc>
                <a:spcPct val="150000"/>
              </a:lnSpc>
            </a:pPr>
            <a:r>
              <a:rPr lang="de-DE" dirty="0"/>
              <a:t>Ausrüstung der Spieler relevant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CB62F4-A577-456A-87EA-D6340239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43012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320-F9A2-409D-94C0-ACB47D25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in Client und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E094-865A-468B-ACC7-8D0ACDBE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Für ein synchrones Multiplayer-Spiel nötig</a:t>
            </a:r>
          </a:p>
          <a:p>
            <a:pPr>
              <a:lnSpc>
                <a:spcPct val="150000"/>
              </a:lnSpc>
            </a:pPr>
            <a:r>
              <a:rPr lang="de-DE" dirty="0"/>
              <a:t>Zur Sicherheit wichtige Berechnungen auf Server</a:t>
            </a:r>
          </a:p>
          <a:p>
            <a:pPr>
              <a:lnSpc>
                <a:spcPct val="150000"/>
              </a:lnSpc>
            </a:pPr>
            <a:r>
              <a:rPr lang="de-DE" dirty="0"/>
              <a:t>Client nur zur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Verbindung über einen Socket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E96437-FC6C-4D84-919B-CC75B2415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3100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5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7CF7B-E606-4568-9FF0-C4FF7B1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Datenbankaufbau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7B523-92EF-441F-B656-A849F8BB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Modellierung der nötigen Tabellen</a:t>
            </a:r>
          </a:p>
          <a:p>
            <a:pPr>
              <a:lnSpc>
                <a:spcPct val="150000"/>
              </a:lnSpc>
            </a:pPr>
            <a:r>
              <a:rPr lang="de-DE" dirty="0"/>
              <a:t>Benötigt wird: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Ausrüstungsverwaltung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Spielstatistiken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B4592-1A66-4B9F-98EA-B4DCD723A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8690"/>
              </p:ext>
            </p:extLst>
          </p:nvPr>
        </p:nvGraphicFramePr>
        <p:xfrm>
          <a:off x="414338" y="622867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69684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4755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1876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10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015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Auftrag</a:t>
                      </a:r>
                      <a:endParaRPr lang="en-US" sz="1600" dirty="0"/>
                    </a:p>
                  </a:txBody>
                  <a:tcPr>
                    <a:solidFill>
                      <a:srgbClr val="429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Planung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Durchführung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Herausforderungen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72138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0_WIDE">
  <a:themeElements>
    <a:clrScheme name="Cerner Color Template">
      <a:dk1>
        <a:srgbClr val="4C5257"/>
      </a:dk1>
      <a:lt1>
        <a:sysClr val="window" lastClr="FFFFFF"/>
      </a:lt1>
      <a:dk2>
        <a:srgbClr val="4C5257"/>
      </a:dk2>
      <a:lt2>
        <a:srgbClr val="E7E6E6"/>
      </a:lt2>
      <a:accent1>
        <a:srgbClr val="1A93D7"/>
      </a:accent1>
      <a:accent2>
        <a:srgbClr val="64BE28"/>
      </a:accent2>
      <a:accent3>
        <a:srgbClr val="6A737B"/>
      </a:accent3>
      <a:accent4>
        <a:srgbClr val="78288C"/>
      </a:accent4>
      <a:accent5>
        <a:srgbClr val="FF7D00"/>
      </a:accent5>
      <a:accent6>
        <a:srgbClr val="FDB913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ner_Template_3.0_widescreen" id="{33BA54E2-E680-4402-BAC7-A8CA05C6BFDF}" vid="{8E72BE92-2C30-491B-91DF-C77D582CB5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Cerner_Template_2.1_WIDE</Template>
  <TotalTime>0</TotalTime>
  <Words>536</Words>
  <Application>Microsoft Office PowerPoint</Application>
  <PresentationFormat>Widescreen</PresentationFormat>
  <Paragraphs>172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Franklin Gothic Book</vt:lpstr>
      <vt:lpstr>Wingdings</vt:lpstr>
      <vt:lpstr>Cerner_Template_2.0_WIDE</vt:lpstr>
      <vt:lpstr>Jousting Game</vt:lpstr>
      <vt:lpstr>PowerPoint Presentation</vt:lpstr>
      <vt:lpstr>Gliederung</vt:lpstr>
      <vt:lpstr>Auftrag</vt:lpstr>
      <vt:lpstr>Auftrag</vt:lpstr>
      <vt:lpstr>Planung</vt:lpstr>
      <vt:lpstr>Jousting Spielprinzip</vt:lpstr>
      <vt:lpstr>Aufteilung in Client und Server</vt:lpstr>
      <vt:lpstr>Datenbankaufbau</vt:lpstr>
      <vt:lpstr>Datenbankaufbau</vt:lpstr>
      <vt:lpstr>Durchführung</vt:lpstr>
      <vt:lpstr>Nutzermanagement</vt:lpstr>
      <vt:lpstr>Serverseitiger Ablauf</vt:lpstr>
      <vt:lpstr>Serverseitiger Ablauf</vt:lpstr>
      <vt:lpstr>Clientseitiger Ablauf</vt:lpstr>
      <vt:lpstr>Demo</vt:lpstr>
      <vt:lpstr>Herausforderungen</vt:lpstr>
      <vt:lpstr>Unregelmäßige Serverupdates</vt:lpstr>
      <vt:lpstr>Darstellung zweier Perspektiven</vt:lpstr>
      <vt:lpstr>Vielen Dank für Ihre Aufmerksamkeit!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Gar,Georg</dc:creator>
  <cp:lastModifiedBy>Fedorak,Willi</cp:lastModifiedBy>
  <cp:revision>39</cp:revision>
  <dcterms:created xsi:type="dcterms:W3CDTF">2018-02-02T09:38:21Z</dcterms:created>
  <dcterms:modified xsi:type="dcterms:W3CDTF">2019-01-10T08:37:22Z</dcterms:modified>
</cp:coreProperties>
</file>