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57" r:id="rId3"/>
    <p:sldId id="258" r:id="rId4"/>
    <p:sldId id="262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7"/>
    <p:restoredTop sz="94720"/>
  </p:normalViewPr>
  <p:slideViewPr>
    <p:cSldViewPr snapToGrid="0" snapToObjects="1">
      <p:cViewPr>
        <p:scale>
          <a:sx n="130" d="100"/>
          <a:sy n="130" d="100"/>
        </p:scale>
        <p:origin x="14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2D690-1A64-D947-89EB-00DC5508E975}" type="datetimeFigureOut">
              <a:t>3/10/17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EB74F-7865-F849-9BFD-15270626A67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6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AE9B-7F9C-6640-902E-B8E2AEE70225}" type="datetimeFigureOut"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32-E895-A64D-8C71-5EC43ACCBE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3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AE9B-7F9C-6640-902E-B8E2AEE70225}" type="datetimeFigureOut"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32-E895-A64D-8C71-5EC43ACCBE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6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AE9B-7F9C-6640-902E-B8E2AEE70225}" type="datetimeFigureOut"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32-E895-A64D-8C71-5EC43ACCBE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AE9B-7F9C-6640-902E-B8E2AEE70225}" type="datetimeFigureOut"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32-E895-A64D-8C71-5EC43ACCBE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9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AE9B-7F9C-6640-902E-B8E2AEE70225}" type="datetimeFigureOut"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32-E895-A64D-8C71-5EC43ACCBE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7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AE9B-7F9C-6640-902E-B8E2AEE70225}" type="datetimeFigureOut">
              <a:t>3/10/17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32-E895-A64D-8C71-5EC43ACCBE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AE9B-7F9C-6640-902E-B8E2AEE70225}" type="datetimeFigureOut">
              <a:t>3/10/17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32-E895-A64D-8C71-5EC43ACCBE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0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AE9B-7F9C-6640-902E-B8E2AEE70225}" type="datetimeFigureOut">
              <a:t>3/10/17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32-E895-A64D-8C71-5EC43ACCBE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0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AE9B-7F9C-6640-902E-B8E2AEE70225}" type="datetimeFigureOut">
              <a:t>3/10/17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32-E895-A64D-8C71-5EC43ACCBE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2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AE9B-7F9C-6640-902E-B8E2AEE70225}" type="datetimeFigureOut">
              <a:t>3/10/17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32-E895-A64D-8C71-5EC43ACCBE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3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AE9B-7F9C-6640-902E-B8E2AEE70225}" type="datetimeFigureOut">
              <a:t>3/10/17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32-E895-A64D-8C71-5EC43ACCBE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6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FAE9B-7F9C-6640-902E-B8E2AEE70225}" type="datetimeFigureOut"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B6F32-E895-A64D-8C71-5EC43ACCBE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9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Types of data in GA’s Public Data Model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By Nicholas Car</a:t>
            </a:r>
          </a:p>
          <a:p>
            <a:r>
              <a:rPr lang="en-AU" dirty="0" smtClean="0"/>
              <a:t>For the IGSN meeting, August, 2017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0868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5180130" y="976071"/>
            <a:ext cx="1495035" cy="6791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Sites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31797" y="1145568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4"/>
          <p:cNvSpPr txBox="1"/>
          <p:nvPr/>
        </p:nvSpPr>
        <p:spPr>
          <a:xfrm>
            <a:off x="165569" y="911273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2363" y="161077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273" y="2200925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" name="Text Box 34"/>
          <p:cNvSpPr txBox="1"/>
          <p:nvPr/>
        </p:nvSpPr>
        <p:spPr>
          <a:xfrm>
            <a:off x="113336" y="1331687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13336" y="2746514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Rectangle: Rounded Corners 198"/>
          <p:cNvSpPr/>
          <p:nvPr/>
        </p:nvSpPr>
        <p:spPr>
          <a:xfrm>
            <a:off x="129273" y="366252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8" name="Text Box 34"/>
          <p:cNvSpPr txBox="1"/>
          <p:nvPr/>
        </p:nvSpPr>
        <p:spPr>
          <a:xfrm>
            <a:off x="113336" y="68448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996439" y="213937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Dataset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84456" y="2199858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Survey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405569" y="4147982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Vocabulary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930786" y="365171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Ontology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793725" y="78429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Sample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257243" y="290577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Software Repository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374107" y="117217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Catalogue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5301563" y="106071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Sites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5627504" y="3188645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Web Service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40283" y="5804362"/>
            <a:ext cx="350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GA’s Public Data Model v1.1 classes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63327" y="2423348"/>
            <a:ext cx="2856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Classes of things we already </a:t>
            </a:r>
            <a:br>
              <a:rPr lang="en-US"/>
            </a:br>
            <a:r>
              <a:rPr lang="en-US"/>
              <a:t>deliver publicly in Registers</a:t>
            </a:r>
          </a:p>
        </p:txBody>
      </p:sp>
    </p:spTree>
    <p:extLst>
      <p:ext uri="{BB962C8B-B14F-4D97-AF65-F5344CB8AC3E}">
        <p14:creationId xmlns:p14="http://schemas.microsoft.com/office/powerpoint/2010/main" val="197602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H="1" flipV="1">
            <a:off x="131797" y="1145568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4"/>
          <p:cNvSpPr txBox="1"/>
          <p:nvPr/>
        </p:nvSpPr>
        <p:spPr>
          <a:xfrm>
            <a:off x="165569" y="911273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2363" y="161077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273" y="2200925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" name="Text Box 34"/>
          <p:cNvSpPr txBox="1"/>
          <p:nvPr/>
        </p:nvSpPr>
        <p:spPr>
          <a:xfrm>
            <a:off x="113336" y="1331687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13336" y="2746514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Rectangle: Rounded Corners 198"/>
          <p:cNvSpPr/>
          <p:nvPr/>
        </p:nvSpPr>
        <p:spPr>
          <a:xfrm>
            <a:off x="129273" y="366252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8" name="Text Box 34"/>
          <p:cNvSpPr txBox="1"/>
          <p:nvPr/>
        </p:nvSpPr>
        <p:spPr>
          <a:xfrm>
            <a:off x="113336" y="68448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996439" y="213937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Dataset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5627504" y="3188645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Web Service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405569" y="4147982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Vocabulary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930786" y="365171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Ontology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793725" y="78429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Sample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257243" y="290577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Software Repository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374107" y="117217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Catalogue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35" name="Curved Connector 34"/>
          <p:cNvCxnSpPr>
            <a:stCxn id="27" idx="8"/>
            <a:endCxn id="24" idx="6"/>
          </p:cNvCxnSpPr>
          <p:nvPr/>
        </p:nvCxnSpPr>
        <p:spPr>
          <a:xfrm flipH="1" flipV="1">
            <a:off x="3231131" y="2401336"/>
            <a:ext cx="2396374" cy="1030289"/>
          </a:xfrm>
          <a:prstGeom prst="curvedConnector3">
            <a:avLst>
              <a:gd name="adj1" fmla="val 4985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4"/>
          <p:cNvSpPr txBox="1"/>
          <p:nvPr/>
        </p:nvSpPr>
        <p:spPr>
          <a:xfrm>
            <a:off x="4569998" y="2752664"/>
            <a:ext cx="636449" cy="14658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operatesOn m:n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38" name="Curved Connector 37"/>
          <p:cNvCxnSpPr>
            <a:stCxn id="40" idx="1"/>
            <a:endCxn id="24" idx="7"/>
          </p:cNvCxnSpPr>
          <p:nvPr/>
        </p:nvCxnSpPr>
        <p:spPr>
          <a:xfrm rot="10800000">
            <a:off x="3050316" y="2216102"/>
            <a:ext cx="2734141" cy="224807"/>
          </a:xfrm>
          <a:prstGeom prst="curvedConnector4">
            <a:avLst>
              <a:gd name="adj1" fmla="val 46693"/>
              <a:gd name="adj2" fmla="val 201687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34"/>
          <p:cNvSpPr txBox="1"/>
          <p:nvPr/>
        </p:nvSpPr>
        <p:spPr>
          <a:xfrm>
            <a:off x="4515854" y="1992303"/>
            <a:ext cx="745315" cy="17674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g</a:t>
            </a:r>
            <a:r>
              <a:rPr lang="en-AU" sz="800" err="1" smtClean="0">
                <a:effectLst/>
                <a:latin typeface="Calibri" charset="0"/>
                <a:ea typeface="Calibri" charset="0"/>
              </a:rPr>
              <a:t>enerated 1:n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5" name="Curved Connector 44"/>
          <p:cNvCxnSpPr>
            <a:stCxn id="32" idx="2"/>
            <a:endCxn id="48" idx="2"/>
          </p:cNvCxnSpPr>
          <p:nvPr/>
        </p:nvCxnSpPr>
        <p:spPr>
          <a:xfrm rot="10800000">
            <a:off x="2257243" y="848309"/>
            <a:ext cx="116864" cy="585825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198"/>
          <p:cNvSpPr/>
          <p:nvPr/>
        </p:nvSpPr>
        <p:spPr>
          <a:xfrm>
            <a:off x="1692694" y="352529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Thing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2" name="Text Box 34"/>
          <p:cNvSpPr txBox="1"/>
          <p:nvPr/>
        </p:nvSpPr>
        <p:spPr>
          <a:xfrm>
            <a:off x="2315675" y="951488"/>
            <a:ext cx="990090" cy="17719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containedItemClass 1:n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6" name="Curved Connector 55"/>
          <p:cNvCxnSpPr>
            <a:stCxn id="28" idx="2"/>
            <a:endCxn id="29" idx="4"/>
          </p:cNvCxnSpPr>
          <p:nvPr/>
        </p:nvCxnSpPr>
        <p:spPr>
          <a:xfrm rot="10800000">
            <a:off x="3548133" y="4175638"/>
            <a:ext cx="857437" cy="234306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198"/>
          <p:cNvSpPr/>
          <p:nvPr/>
        </p:nvSpPr>
        <p:spPr>
          <a:xfrm>
            <a:off x="4232558" y="5097868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Concept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1" name="Curved Connector 60"/>
          <p:cNvCxnSpPr>
            <a:stCxn id="60" idx="0"/>
            <a:endCxn id="28" idx="4"/>
          </p:cNvCxnSpPr>
          <p:nvPr/>
        </p:nvCxnSpPr>
        <p:spPr>
          <a:xfrm rot="5400000" flipH="1" flipV="1">
            <a:off x="4697030" y="4771983"/>
            <a:ext cx="425962" cy="22580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34"/>
          <p:cNvSpPr txBox="1"/>
          <p:nvPr/>
        </p:nvSpPr>
        <p:spPr>
          <a:xfrm>
            <a:off x="4958931" y="4831422"/>
            <a:ext cx="745315" cy="17674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inScheme </a:t>
            </a:r>
            <a:r>
              <a:rPr lang="en-AU" sz="800" err="1" smtClean="0">
                <a:effectLst/>
                <a:latin typeface="Calibri" charset="0"/>
                <a:ea typeface="Calibri" charset="0"/>
              </a:rPr>
              <a:t>1:n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0" name="Curved Connector 69"/>
          <p:cNvCxnSpPr>
            <a:stCxn id="60" idx="3"/>
            <a:endCxn id="27" idx="3"/>
          </p:cNvCxnSpPr>
          <p:nvPr/>
        </p:nvCxnSpPr>
        <p:spPr>
          <a:xfrm flipV="1">
            <a:off x="5361655" y="3670745"/>
            <a:ext cx="1346723" cy="1675013"/>
          </a:xfrm>
          <a:prstGeom prst="curvedConnector3">
            <a:avLst>
              <a:gd name="adj1" fmla="val 116975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60" idx="1"/>
            <a:endCxn id="24" idx="2"/>
          </p:cNvCxnSpPr>
          <p:nvPr/>
        </p:nvCxnSpPr>
        <p:spPr>
          <a:xfrm rot="10800000">
            <a:off x="1996440" y="2401336"/>
            <a:ext cx="2236119" cy="2944422"/>
          </a:xfrm>
          <a:prstGeom prst="curvedConnector3">
            <a:avLst>
              <a:gd name="adj1" fmla="val 110223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 Box 34"/>
          <p:cNvSpPr txBox="1"/>
          <p:nvPr/>
        </p:nvSpPr>
        <p:spPr>
          <a:xfrm>
            <a:off x="6250824" y="4483755"/>
            <a:ext cx="636449" cy="14658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keyword m:n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1" name="Text Box 34"/>
          <p:cNvSpPr txBox="1"/>
          <p:nvPr/>
        </p:nvSpPr>
        <p:spPr>
          <a:xfrm>
            <a:off x="2028911" y="4314433"/>
            <a:ext cx="636449" cy="14658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keyword m:n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5301563" y="106071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Site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Curved Connector 84"/>
          <p:cNvCxnSpPr>
            <a:stCxn id="30" idx="7"/>
            <a:endCxn id="83" idx="0"/>
          </p:cNvCxnSpPr>
          <p:nvPr/>
        </p:nvCxnSpPr>
        <p:spPr>
          <a:xfrm rot="16200000" flipH="1">
            <a:off x="5283411" y="425213"/>
            <a:ext cx="199688" cy="1071308"/>
          </a:xfrm>
          <a:prstGeom prst="curvedConnector3">
            <a:avLst>
              <a:gd name="adj1" fmla="val -15290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34"/>
          <p:cNvSpPr txBox="1"/>
          <p:nvPr/>
        </p:nvSpPr>
        <p:spPr>
          <a:xfrm>
            <a:off x="5076185" y="673074"/>
            <a:ext cx="636449" cy="14658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isSampleOf m:1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9" name="Curved Connector 88"/>
          <p:cNvCxnSpPr>
            <a:stCxn id="30" idx="0"/>
            <a:endCxn id="40" idx="3"/>
          </p:cNvCxnSpPr>
          <p:nvPr/>
        </p:nvCxnSpPr>
        <p:spPr>
          <a:xfrm rot="16200000" flipH="1">
            <a:off x="4809894" y="385473"/>
            <a:ext cx="1656612" cy="2454258"/>
          </a:xfrm>
          <a:prstGeom prst="curvedConnector4">
            <a:avLst>
              <a:gd name="adj1" fmla="val -24451"/>
              <a:gd name="adj2" fmla="val 109314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Box 34"/>
          <p:cNvSpPr txBox="1"/>
          <p:nvPr/>
        </p:nvSpPr>
        <p:spPr>
          <a:xfrm>
            <a:off x="5627504" y="149150"/>
            <a:ext cx="636449" cy="14658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isResultOf m:1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40283" y="5797570"/>
            <a:ext cx="530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GA’s Public Data Model v1.1 classes &amp; some properties</a:t>
            </a:r>
          </a:p>
        </p:txBody>
      </p:sp>
      <p:cxnSp>
        <p:nvCxnSpPr>
          <p:cNvPr id="46" name="Curved Connector 45"/>
          <p:cNvCxnSpPr>
            <a:stCxn id="31" idx="0"/>
            <a:endCxn id="24" idx="4"/>
          </p:cNvCxnSpPr>
          <p:nvPr/>
        </p:nvCxnSpPr>
        <p:spPr>
          <a:xfrm rot="16200000" flipV="1">
            <a:off x="2622951" y="2654133"/>
            <a:ext cx="242473" cy="2608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784456" y="2199858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Survey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63327" y="2423348"/>
            <a:ext cx="2840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relations between our</a:t>
            </a:r>
            <a:br>
              <a:rPr lang="en-US" dirty="0"/>
            </a:br>
            <a:r>
              <a:rPr lang="en-US" dirty="0" smtClean="0"/>
              <a:t>classes of public </a:t>
            </a:r>
            <a:r>
              <a:rPr lang="en-US" dirty="0"/>
              <a:t>things</a:t>
            </a:r>
          </a:p>
        </p:txBody>
      </p:sp>
      <p:cxnSp>
        <p:nvCxnSpPr>
          <p:cNvPr id="47" name="Curved Connector 46"/>
          <p:cNvCxnSpPr>
            <a:stCxn id="32" idx="4"/>
            <a:endCxn id="32" idx="2"/>
          </p:cNvCxnSpPr>
          <p:nvPr/>
        </p:nvCxnSpPr>
        <p:spPr>
          <a:xfrm rot="5400000" flipH="1">
            <a:off x="2551799" y="1256441"/>
            <a:ext cx="261962" cy="617346"/>
          </a:xfrm>
          <a:prstGeom prst="curvedConnector4">
            <a:avLst>
              <a:gd name="adj1" fmla="val -87265"/>
              <a:gd name="adj2" fmla="val 13702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34"/>
          <p:cNvSpPr txBox="1"/>
          <p:nvPr/>
        </p:nvSpPr>
        <p:spPr>
          <a:xfrm>
            <a:off x="1822647" y="1891485"/>
            <a:ext cx="990090" cy="17719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subregister 1:n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81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H="1" flipV="1">
            <a:off x="131797" y="1145568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4"/>
          <p:cNvSpPr txBox="1"/>
          <p:nvPr/>
        </p:nvSpPr>
        <p:spPr>
          <a:xfrm>
            <a:off x="165569" y="911273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2363" y="161077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273" y="2200925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" name="Text Box 34"/>
          <p:cNvSpPr txBox="1"/>
          <p:nvPr/>
        </p:nvSpPr>
        <p:spPr>
          <a:xfrm>
            <a:off x="113336" y="1331687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13336" y="2746514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Rectangle: Rounded Corners 198"/>
          <p:cNvSpPr/>
          <p:nvPr/>
        </p:nvSpPr>
        <p:spPr>
          <a:xfrm>
            <a:off x="129273" y="366252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8" name="Text Box 34"/>
          <p:cNvSpPr txBox="1"/>
          <p:nvPr/>
        </p:nvSpPr>
        <p:spPr>
          <a:xfrm>
            <a:off x="113336" y="68448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996439" y="213937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Dataset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5627504" y="3188645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Web Service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405569" y="4147982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Vocabulary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930786" y="365171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Ontology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793725" y="78429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Sample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257243" y="290577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Software Repository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374107" y="117217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Catalogue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35" name="Curved Connector 34"/>
          <p:cNvCxnSpPr>
            <a:stCxn id="27" idx="8"/>
            <a:endCxn id="24" idx="6"/>
          </p:cNvCxnSpPr>
          <p:nvPr/>
        </p:nvCxnSpPr>
        <p:spPr>
          <a:xfrm flipH="1" flipV="1">
            <a:off x="3231131" y="2401336"/>
            <a:ext cx="2396374" cy="1030289"/>
          </a:xfrm>
          <a:prstGeom prst="curvedConnector3">
            <a:avLst>
              <a:gd name="adj1" fmla="val 4985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4"/>
          <p:cNvSpPr txBox="1"/>
          <p:nvPr/>
        </p:nvSpPr>
        <p:spPr>
          <a:xfrm>
            <a:off x="4569998" y="2752664"/>
            <a:ext cx="636449" cy="14658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dirty="0" err="1" smtClean="0">
                <a:effectLst/>
                <a:latin typeface="Calibri" charset="0"/>
                <a:ea typeface="Calibri" charset="0"/>
              </a:rPr>
              <a:t>operatesOn</a:t>
            </a:r>
            <a:r>
              <a:rPr lang="en-AU" sz="800" dirty="0" smtClean="0">
                <a:effectLst/>
                <a:latin typeface="Calibri" charset="0"/>
                <a:ea typeface="Calibri" charset="0"/>
              </a:rPr>
              <a:t> m:n</a:t>
            </a:r>
            <a:endParaRPr lang="en-GB" sz="1200" dirty="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5" name="Curved Connector 44"/>
          <p:cNvCxnSpPr>
            <a:stCxn id="32" idx="2"/>
            <a:endCxn id="48" idx="2"/>
          </p:cNvCxnSpPr>
          <p:nvPr/>
        </p:nvCxnSpPr>
        <p:spPr>
          <a:xfrm rot="10800000">
            <a:off x="2257243" y="848309"/>
            <a:ext cx="116864" cy="585825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198"/>
          <p:cNvSpPr/>
          <p:nvPr/>
        </p:nvSpPr>
        <p:spPr>
          <a:xfrm>
            <a:off x="1692694" y="352529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Thing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2" name="Text Box 34"/>
          <p:cNvSpPr txBox="1"/>
          <p:nvPr/>
        </p:nvSpPr>
        <p:spPr>
          <a:xfrm>
            <a:off x="2315675" y="951488"/>
            <a:ext cx="990090" cy="17719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containedItemClass 1:n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6" name="Curved Connector 55"/>
          <p:cNvCxnSpPr>
            <a:stCxn id="28" idx="2"/>
            <a:endCxn id="29" idx="4"/>
          </p:cNvCxnSpPr>
          <p:nvPr/>
        </p:nvCxnSpPr>
        <p:spPr>
          <a:xfrm rot="10800000">
            <a:off x="3548133" y="4175638"/>
            <a:ext cx="857437" cy="234306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198"/>
          <p:cNvSpPr/>
          <p:nvPr/>
        </p:nvSpPr>
        <p:spPr>
          <a:xfrm>
            <a:off x="4232558" y="5097868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Concept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1" name="Curved Connector 60"/>
          <p:cNvCxnSpPr>
            <a:stCxn id="60" idx="0"/>
            <a:endCxn id="28" idx="4"/>
          </p:cNvCxnSpPr>
          <p:nvPr/>
        </p:nvCxnSpPr>
        <p:spPr>
          <a:xfrm rot="5400000" flipH="1" flipV="1">
            <a:off x="4697030" y="4771983"/>
            <a:ext cx="425962" cy="22580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34"/>
          <p:cNvSpPr txBox="1"/>
          <p:nvPr/>
        </p:nvSpPr>
        <p:spPr>
          <a:xfrm>
            <a:off x="4958931" y="4831422"/>
            <a:ext cx="745315" cy="17674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inScheme </a:t>
            </a:r>
            <a:r>
              <a:rPr lang="en-AU" sz="800" err="1" smtClean="0">
                <a:effectLst/>
                <a:latin typeface="Calibri" charset="0"/>
                <a:ea typeface="Calibri" charset="0"/>
              </a:rPr>
              <a:t>1:n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0" name="Curved Connector 69"/>
          <p:cNvCxnSpPr>
            <a:stCxn id="60" idx="3"/>
            <a:endCxn id="27" idx="3"/>
          </p:cNvCxnSpPr>
          <p:nvPr/>
        </p:nvCxnSpPr>
        <p:spPr>
          <a:xfrm flipV="1">
            <a:off x="5361655" y="3670745"/>
            <a:ext cx="1346723" cy="1675013"/>
          </a:xfrm>
          <a:prstGeom prst="curvedConnector3">
            <a:avLst>
              <a:gd name="adj1" fmla="val 116975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60" idx="1"/>
            <a:endCxn id="24" idx="2"/>
          </p:cNvCxnSpPr>
          <p:nvPr/>
        </p:nvCxnSpPr>
        <p:spPr>
          <a:xfrm rot="10800000">
            <a:off x="1996440" y="2401336"/>
            <a:ext cx="2236119" cy="2944422"/>
          </a:xfrm>
          <a:prstGeom prst="curvedConnector3">
            <a:avLst>
              <a:gd name="adj1" fmla="val 110223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 Box 34"/>
          <p:cNvSpPr txBox="1"/>
          <p:nvPr/>
        </p:nvSpPr>
        <p:spPr>
          <a:xfrm>
            <a:off x="6250824" y="4483755"/>
            <a:ext cx="636449" cy="14658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keyword m:n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1" name="Text Box 34"/>
          <p:cNvSpPr txBox="1"/>
          <p:nvPr/>
        </p:nvSpPr>
        <p:spPr>
          <a:xfrm>
            <a:off x="2028911" y="4314433"/>
            <a:ext cx="636449" cy="14658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keyword m:n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5301563" y="106071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Site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Curved Connector 84"/>
          <p:cNvCxnSpPr>
            <a:stCxn id="30" idx="7"/>
            <a:endCxn id="83" idx="0"/>
          </p:cNvCxnSpPr>
          <p:nvPr/>
        </p:nvCxnSpPr>
        <p:spPr>
          <a:xfrm rot="16200000" flipH="1">
            <a:off x="5283411" y="425213"/>
            <a:ext cx="199688" cy="1071308"/>
          </a:xfrm>
          <a:prstGeom prst="curvedConnector3">
            <a:avLst>
              <a:gd name="adj1" fmla="val -15290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34"/>
          <p:cNvSpPr txBox="1"/>
          <p:nvPr/>
        </p:nvSpPr>
        <p:spPr>
          <a:xfrm>
            <a:off x="5076185" y="673074"/>
            <a:ext cx="636449" cy="14658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isSampleOf m:1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3" name="Text Box 34"/>
          <p:cNvSpPr txBox="1"/>
          <p:nvPr/>
        </p:nvSpPr>
        <p:spPr>
          <a:xfrm>
            <a:off x="5627504" y="149150"/>
            <a:ext cx="636449" cy="14658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isResultOf m:1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40283" y="5797570"/>
            <a:ext cx="530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GA’s Public Data Model </a:t>
            </a:r>
            <a:r>
              <a:rPr lang="en-US" dirty="0" smtClean="0">
                <a:solidFill>
                  <a:srgbClr val="FF0000"/>
                </a:solidFill>
              </a:rPr>
              <a:t>v1.2</a:t>
            </a:r>
            <a:r>
              <a:rPr lang="en-US" dirty="0" smtClean="0"/>
              <a:t> </a:t>
            </a:r>
            <a:r>
              <a:rPr lang="en-US" dirty="0"/>
              <a:t>classes &amp; some properties</a:t>
            </a:r>
          </a:p>
        </p:txBody>
      </p:sp>
      <p:cxnSp>
        <p:nvCxnSpPr>
          <p:cNvPr id="46" name="Curved Connector 45"/>
          <p:cNvCxnSpPr>
            <a:stCxn id="31" idx="0"/>
            <a:endCxn id="24" idx="4"/>
          </p:cNvCxnSpPr>
          <p:nvPr/>
        </p:nvCxnSpPr>
        <p:spPr>
          <a:xfrm rot="16200000" flipV="1">
            <a:off x="2622951" y="2654133"/>
            <a:ext cx="242473" cy="2608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>
            <a:off x="8452278" y="1157625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Sensor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8375369" y="1795412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Method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8461420" y="2462944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Person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8375369" y="309915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License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496958" y="4486290"/>
            <a:ext cx="3009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Classes of things we don’t yet </a:t>
            </a:r>
            <a:br>
              <a:rPr lang="en-US" dirty="0"/>
            </a:br>
            <a:r>
              <a:rPr lang="en-US" dirty="0"/>
              <a:t>deliver publicly but may soon</a:t>
            </a:r>
          </a:p>
        </p:txBody>
      </p:sp>
      <p:cxnSp>
        <p:nvCxnSpPr>
          <p:cNvPr id="51" name="Curved Connector 50"/>
          <p:cNvCxnSpPr>
            <a:stCxn id="32" idx="4"/>
            <a:endCxn id="32" idx="2"/>
          </p:cNvCxnSpPr>
          <p:nvPr/>
        </p:nvCxnSpPr>
        <p:spPr>
          <a:xfrm rot="5400000" flipH="1">
            <a:off x="2551799" y="1256441"/>
            <a:ext cx="261962" cy="617346"/>
          </a:xfrm>
          <a:prstGeom prst="curvedConnector4">
            <a:avLst>
              <a:gd name="adj1" fmla="val -87265"/>
              <a:gd name="adj2" fmla="val 13702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34"/>
          <p:cNvSpPr txBox="1"/>
          <p:nvPr/>
        </p:nvSpPr>
        <p:spPr>
          <a:xfrm>
            <a:off x="1822647" y="1891485"/>
            <a:ext cx="990090" cy="17719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subregister 1:n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4" name="Curved Connector 53"/>
          <p:cNvCxnSpPr>
            <a:stCxn id="58" idx="1"/>
            <a:endCxn id="24" idx="7"/>
          </p:cNvCxnSpPr>
          <p:nvPr/>
        </p:nvCxnSpPr>
        <p:spPr>
          <a:xfrm rot="10800000">
            <a:off x="3050316" y="2216102"/>
            <a:ext cx="2734141" cy="224807"/>
          </a:xfrm>
          <a:prstGeom prst="curvedConnector4">
            <a:avLst>
              <a:gd name="adj1" fmla="val 46693"/>
              <a:gd name="adj2" fmla="val 201687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34"/>
          <p:cNvSpPr txBox="1"/>
          <p:nvPr/>
        </p:nvSpPr>
        <p:spPr>
          <a:xfrm>
            <a:off x="4515854" y="1992303"/>
            <a:ext cx="745315" cy="17674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g</a:t>
            </a:r>
            <a:r>
              <a:rPr lang="en-AU" sz="800" err="1" smtClean="0">
                <a:effectLst/>
                <a:latin typeface="Calibri" charset="0"/>
                <a:ea typeface="Calibri" charset="0"/>
              </a:rPr>
              <a:t>enerated 1:n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7" name="Curved Connector 56"/>
          <p:cNvCxnSpPr>
            <a:stCxn id="30" idx="0"/>
            <a:endCxn id="58" idx="3"/>
          </p:cNvCxnSpPr>
          <p:nvPr/>
        </p:nvCxnSpPr>
        <p:spPr>
          <a:xfrm rot="16200000" flipH="1">
            <a:off x="4809894" y="385473"/>
            <a:ext cx="1656612" cy="2454258"/>
          </a:xfrm>
          <a:prstGeom prst="curvedConnector4">
            <a:avLst>
              <a:gd name="adj1" fmla="val -24551"/>
              <a:gd name="adj2" fmla="val 109314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784456" y="2199858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Survey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8375369" y="376886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3D Imagery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Text Box 34"/>
          <p:cNvSpPr txBox="1"/>
          <p:nvPr/>
        </p:nvSpPr>
        <p:spPr>
          <a:xfrm>
            <a:off x="9870307" y="3957535"/>
            <a:ext cx="636449" cy="14658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dirty="0" smtClean="0">
                <a:effectLst/>
                <a:latin typeface="Calibri" charset="0"/>
                <a:ea typeface="Calibri" charset="0"/>
              </a:rPr>
              <a:t>(initially of Samples, perhaps of other things later)</a:t>
            </a:r>
            <a:endParaRPr lang="en-GB" sz="1200" dirty="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22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H="1" flipV="1">
            <a:off x="131797" y="1145568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4"/>
          <p:cNvSpPr txBox="1"/>
          <p:nvPr/>
        </p:nvSpPr>
        <p:spPr>
          <a:xfrm>
            <a:off x="165569" y="911273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2363" y="161077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273" y="2200925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" name="Text Box 34"/>
          <p:cNvSpPr txBox="1"/>
          <p:nvPr/>
        </p:nvSpPr>
        <p:spPr>
          <a:xfrm>
            <a:off x="113336" y="1331687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13336" y="2746514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" name="Rectangle: Rounded Corners 198"/>
          <p:cNvSpPr/>
          <p:nvPr/>
        </p:nvSpPr>
        <p:spPr>
          <a:xfrm>
            <a:off x="129273" y="366252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" name="Text Box 34"/>
          <p:cNvSpPr txBox="1"/>
          <p:nvPr/>
        </p:nvSpPr>
        <p:spPr>
          <a:xfrm>
            <a:off x="113336" y="68448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46121" y="330210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Dataset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3221176" y="1870364"/>
            <a:ext cx="706582" cy="90001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ISO 19115 Metadata</a:t>
            </a:r>
          </a:p>
          <a:p>
            <a:pPr algn="ctr"/>
            <a:endParaRPr lang="en-US" sz="1000">
              <a:solidFill>
                <a:schemeClr val="tx1"/>
              </a:solidFill>
            </a:endParaRPr>
          </a:p>
          <a:p>
            <a:pPr algn="ctr"/>
            <a:r>
              <a:rPr lang="en-US" sz="1000">
                <a:solidFill>
                  <a:schemeClr val="tx1"/>
                </a:solidFill>
              </a:rPr>
              <a:t>XML</a:t>
            </a:r>
          </a:p>
        </p:txBody>
      </p:sp>
      <p:cxnSp>
        <p:nvCxnSpPr>
          <p:cNvPr id="14" name="Curved Connector 13"/>
          <p:cNvCxnSpPr>
            <a:stCxn id="13" idx="2"/>
            <a:endCxn id="12" idx="2"/>
          </p:cNvCxnSpPr>
          <p:nvPr/>
        </p:nvCxnSpPr>
        <p:spPr>
          <a:xfrm rot="16200000" flipH="1">
            <a:off x="3713452" y="2631393"/>
            <a:ext cx="793685" cy="1071654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lded Corner 17"/>
          <p:cNvSpPr/>
          <p:nvPr/>
        </p:nvSpPr>
        <p:spPr>
          <a:xfrm>
            <a:off x="4046338" y="1870363"/>
            <a:ext cx="706582" cy="90001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ISO 19115 Metadata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HTML</a:t>
            </a:r>
          </a:p>
        </p:txBody>
      </p:sp>
      <p:cxnSp>
        <p:nvCxnSpPr>
          <p:cNvPr id="19" name="Curved Connector 18"/>
          <p:cNvCxnSpPr>
            <a:stCxn id="18" idx="2"/>
            <a:endCxn id="12" idx="2"/>
          </p:cNvCxnSpPr>
          <p:nvPr/>
        </p:nvCxnSpPr>
        <p:spPr>
          <a:xfrm rot="16200000" flipH="1">
            <a:off x="4126032" y="3043974"/>
            <a:ext cx="793686" cy="246492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5400000">
            <a:off x="3927150" y="805885"/>
            <a:ext cx="150973" cy="1824525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4" name="Text Box 34"/>
          <p:cNvSpPr txBox="1"/>
          <p:nvPr/>
        </p:nvSpPr>
        <p:spPr>
          <a:xfrm>
            <a:off x="3430473" y="1322409"/>
            <a:ext cx="1144326" cy="19589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err="1" smtClean="0">
                <a:solidFill>
                  <a:srgbClr val="0070C0"/>
                </a:solidFill>
                <a:effectLst/>
                <a:latin typeface="Calibri" charset="0"/>
                <a:ea typeface="Calibri" charset="0"/>
              </a:rPr>
              <a:t>eCat UI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7" name="Folded Corner 16"/>
          <p:cNvSpPr/>
          <p:nvPr/>
        </p:nvSpPr>
        <p:spPr>
          <a:xfrm>
            <a:off x="5861879" y="1870363"/>
            <a:ext cx="706582" cy="900014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MetaTag</a:t>
            </a:r>
          </a:p>
          <a:p>
            <a:pPr algn="ctr"/>
            <a:endParaRPr lang="en-US" sz="1000">
              <a:solidFill>
                <a:schemeClr val="tx1"/>
              </a:solidFill>
            </a:endParaRPr>
          </a:p>
          <a:p>
            <a:pPr algn="ctr"/>
            <a:r>
              <a:rPr lang="en-US" sz="1000">
                <a:solidFill>
                  <a:schemeClr val="tx1"/>
                </a:solidFill>
              </a:rPr>
              <a:t>HTML</a:t>
            </a:r>
          </a:p>
        </p:txBody>
      </p:sp>
      <p:cxnSp>
        <p:nvCxnSpPr>
          <p:cNvPr id="20" name="Curved Connector 19"/>
          <p:cNvCxnSpPr>
            <a:stCxn id="17" idx="2"/>
            <a:endCxn id="12" idx="7"/>
          </p:cNvCxnSpPr>
          <p:nvPr/>
        </p:nvCxnSpPr>
        <p:spPr>
          <a:xfrm rot="5400000">
            <a:off x="5653359" y="2817016"/>
            <a:ext cx="608451" cy="5151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34"/>
          <p:cNvSpPr txBox="1"/>
          <p:nvPr/>
        </p:nvSpPr>
        <p:spPr>
          <a:xfrm>
            <a:off x="5559880" y="1303364"/>
            <a:ext cx="1308511" cy="20075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err="1" smtClean="0">
                <a:solidFill>
                  <a:srgbClr val="0070C0"/>
                </a:solidFill>
                <a:effectLst/>
                <a:latin typeface="Calibri" charset="0"/>
                <a:ea typeface="Calibri" charset="0"/>
              </a:rPr>
              <a:t>Google Search Appliance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50309" y="4194494"/>
            <a:ext cx="2962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forms of metadata for Dataset we already deliver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3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H="1" flipV="1">
            <a:off x="131797" y="1145568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4"/>
          <p:cNvSpPr txBox="1"/>
          <p:nvPr/>
        </p:nvSpPr>
        <p:spPr>
          <a:xfrm>
            <a:off x="165569" y="911273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2363" y="161077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273" y="2200925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" name="Text Box 34"/>
          <p:cNvSpPr txBox="1"/>
          <p:nvPr/>
        </p:nvSpPr>
        <p:spPr>
          <a:xfrm>
            <a:off x="113336" y="1331687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13336" y="2746514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" name="Rectangle: Rounded Corners 198"/>
          <p:cNvSpPr/>
          <p:nvPr/>
        </p:nvSpPr>
        <p:spPr>
          <a:xfrm>
            <a:off x="129273" y="366252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" name="Text Box 34"/>
          <p:cNvSpPr txBox="1"/>
          <p:nvPr/>
        </p:nvSpPr>
        <p:spPr>
          <a:xfrm>
            <a:off x="113336" y="68448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46121" y="330210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Dataset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3221176" y="1870364"/>
            <a:ext cx="706582" cy="90001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ISO 19115 Metadata</a:t>
            </a:r>
          </a:p>
          <a:p>
            <a:pPr algn="ctr"/>
            <a:endParaRPr lang="en-US" sz="1000">
              <a:solidFill>
                <a:schemeClr val="tx1"/>
              </a:solidFill>
            </a:endParaRPr>
          </a:p>
          <a:p>
            <a:pPr algn="ctr"/>
            <a:r>
              <a:rPr lang="en-US" sz="1000">
                <a:solidFill>
                  <a:schemeClr val="tx1"/>
                </a:solidFill>
              </a:rPr>
              <a:t>XML</a:t>
            </a:r>
          </a:p>
        </p:txBody>
      </p:sp>
      <p:cxnSp>
        <p:nvCxnSpPr>
          <p:cNvPr id="14" name="Curved Connector 13"/>
          <p:cNvCxnSpPr>
            <a:stCxn id="13" idx="2"/>
            <a:endCxn id="12" idx="2"/>
          </p:cNvCxnSpPr>
          <p:nvPr/>
        </p:nvCxnSpPr>
        <p:spPr>
          <a:xfrm rot="16200000" flipH="1">
            <a:off x="3713452" y="2631393"/>
            <a:ext cx="793685" cy="1071654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lded Corner 17"/>
          <p:cNvSpPr/>
          <p:nvPr/>
        </p:nvSpPr>
        <p:spPr>
          <a:xfrm>
            <a:off x="4046338" y="1870363"/>
            <a:ext cx="706582" cy="90001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ISO 19115 Metadata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HTML</a:t>
            </a:r>
          </a:p>
        </p:txBody>
      </p:sp>
      <p:cxnSp>
        <p:nvCxnSpPr>
          <p:cNvPr id="19" name="Curved Connector 18"/>
          <p:cNvCxnSpPr>
            <a:stCxn id="18" idx="2"/>
            <a:endCxn id="12" idx="2"/>
          </p:cNvCxnSpPr>
          <p:nvPr/>
        </p:nvCxnSpPr>
        <p:spPr>
          <a:xfrm rot="16200000" flipH="1">
            <a:off x="4126032" y="3043974"/>
            <a:ext cx="793686" cy="246492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5400000">
            <a:off x="3927150" y="805885"/>
            <a:ext cx="150973" cy="1824525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4" name="Text Box 34"/>
          <p:cNvSpPr txBox="1"/>
          <p:nvPr/>
        </p:nvSpPr>
        <p:spPr>
          <a:xfrm>
            <a:off x="3430473" y="1322409"/>
            <a:ext cx="1144326" cy="19589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err="1" smtClean="0">
                <a:solidFill>
                  <a:srgbClr val="0070C0"/>
                </a:solidFill>
                <a:effectLst/>
                <a:latin typeface="Calibri" charset="0"/>
                <a:ea typeface="Calibri" charset="0"/>
              </a:rPr>
              <a:t>eCat UI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5" name="Folded Corner 24"/>
          <p:cNvSpPr/>
          <p:nvPr/>
        </p:nvSpPr>
        <p:spPr>
          <a:xfrm>
            <a:off x="5861879" y="1870363"/>
            <a:ext cx="706582" cy="900014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MetaTag</a:t>
            </a:r>
          </a:p>
          <a:p>
            <a:pPr algn="ctr"/>
            <a:endParaRPr lang="en-US" sz="1000">
              <a:solidFill>
                <a:schemeClr val="tx1"/>
              </a:solidFill>
            </a:endParaRPr>
          </a:p>
          <a:p>
            <a:pPr algn="ctr"/>
            <a:r>
              <a:rPr lang="en-US" sz="1000">
                <a:solidFill>
                  <a:schemeClr val="tx1"/>
                </a:solidFill>
              </a:rPr>
              <a:t>HTML</a:t>
            </a:r>
          </a:p>
        </p:txBody>
      </p:sp>
      <p:cxnSp>
        <p:nvCxnSpPr>
          <p:cNvPr id="26" name="Curved Connector 25"/>
          <p:cNvCxnSpPr>
            <a:stCxn id="25" idx="2"/>
            <a:endCxn id="12" idx="7"/>
          </p:cNvCxnSpPr>
          <p:nvPr/>
        </p:nvCxnSpPr>
        <p:spPr>
          <a:xfrm rot="5400000">
            <a:off x="5653359" y="2817016"/>
            <a:ext cx="608451" cy="5151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34"/>
          <p:cNvSpPr txBox="1"/>
          <p:nvPr/>
        </p:nvSpPr>
        <p:spPr>
          <a:xfrm>
            <a:off x="5559880" y="1303364"/>
            <a:ext cx="1308511" cy="20075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err="1" smtClean="0">
                <a:solidFill>
                  <a:srgbClr val="0070C0"/>
                </a:solidFill>
                <a:effectLst/>
                <a:latin typeface="Calibri" charset="0"/>
                <a:ea typeface="Calibri" charset="0"/>
              </a:rPr>
              <a:t>Google Search Appliance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5" name="Folded Corner 34"/>
          <p:cNvSpPr/>
          <p:nvPr/>
        </p:nvSpPr>
        <p:spPr>
          <a:xfrm>
            <a:off x="6851234" y="1863169"/>
            <a:ext cx="706582" cy="900014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Schema</a:t>
            </a:r>
          </a:p>
          <a:p>
            <a:pPr algn="ctr"/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.org</a:t>
            </a:r>
          </a:p>
          <a:p>
            <a:pPr algn="ctr"/>
            <a:endParaRPr lang="en-US" sz="100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HTML</a:t>
            </a:r>
          </a:p>
        </p:txBody>
      </p:sp>
      <p:sp>
        <p:nvSpPr>
          <p:cNvPr id="36" name="Text Box 34"/>
          <p:cNvSpPr txBox="1"/>
          <p:nvPr/>
        </p:nvSpPr>
        <p:spPr>
          <a:xfrm>
            <a:off x="6877396" y="1303364"/>
            <a:ext cx="654258" cy="20075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err="1" smtClean="0">
                <a:solidFill>
                  <a:srgbClr val="0070C0"/>
                </a:solidFill>
                <a:effectLst/>
                <a:latin typeface="Calibri" charset="0"/>
                <a:ea typeface="Calibri" charset="0"/>
              </a:rPr>
              <a:t>Google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3" name="Straight Arrow Connector 42"/>
          <p:cNvCxnSpPr>
            <a:stCxn id="35" idx="0"/>
            <a:endCxn id="36" idx="2"/>
          </p:cNvCxnSpPr>
          <p:nvPr/>
        </p:nvCxnSpPr>
        <p:spPr>
          <a:xfrm flipV="1">
            <a:off x="7204525" y="1504121"/>
            <a:ext cx="0" cy="359048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5" idx="0"/>
            <a:endCxn id="30" idx="2"/>
          </p:cNvCxnSpPr>
          <p:nvPr/>
        </p:nvCxnSpPr>
        <p:spPr>
          <a:xfrm flipH="1" flipV="1">
            <a:off x="6214136" y="1504122"/>
            <a:ext cx="1034" cy="366241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35" idx="2"/>
            <a:endCxn id="12" idx="6"/>
          </p:cNvCxnSpPr>
          <p:nvPr/>
        </p:nvCxnSpPr>
        <p:spPr>
          <a:xfrm rot="5400000">
            <a:off x="6142229" y="2501767"/>
            <a:ext cx="800880" cy="1323712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olded Corner 51"/>
          <p:cNvSpPr/>
          <p:nvPr/>
        </p:nvSpPr>
        <p:spPr>
          <a:xfrm>
            <a:off x="7987373" y="1863169"/>
            <a:ext cx="706582" cy="900014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DCAT</a:t>
            </a:r>
          </a:p>
          <a:p>
            <a:pPr algn="ctr"/>
            <a:endParaRPr lang="en-US" sz="100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RDF</a:t>
            </a:r>
          </a:p>
        </p:txBody>
      </p:sp>
      <p:cxnSp>
        <p:nvCxnSpPr>
          <p:cNvPr id="53" name="Curved Connector 52"/>
          <p:cNvCxnSpPr>
            <a:stCxn id="52" idx="2"/>
            <a:endCxn id="12" idx="5"/>
          </p:cNvCxnSpPr>
          <p:nvPr/>
        </p:nvCxnSpPr>
        <p:spPr>
          <a:xfrm rot="5400000">
            <a:off x="6527274" y="1935907"/>
            <a:ext cx="986115" cy="2640667"/>
          </a:xfrm>
          <a:prstGeom prst="curvedConnector3">
            <a:avLst>
              <a:gd name="adj1" fmla="val 130963"/>
            </a:avLst>
          </a:prstGeom>
          <a:ln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34"/>
          <p:cNvSpPr txBox="1"/>
          <p:nvPr/>
        </p:nvSpPr>
        <p:spPr>
          <a:xfrm>
            <a:off x="8013537" y="1325796"/>
            <a:ext cx="654258" cy="20075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err="1" smtClean="0">
                <a:solidFill>
                  <a:srgbClr val="0070C0"/>
                </a:solidFill>
                <a:effectLst/>
                <a:latin typeface="Calibri" charset="0"/>
                <a:ea typeface="Calibri" charset="0"/>
              </a:rPr>
              <a:t>Basic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7" name="Straight Arrow Connector 56"/>
          <p:cNvCxnSpPr>
            <a:stCxn id="52" idx="0"/>
            <a:endCxn id="56" idx="2"/>
          </p:cNvCxnSpPr>
          <p:nvPr/>
        </p:nvCxnSpPr>
        <p:spPr>
          <a:xfrm flipV="1">
            <a:off x="8340664" y="1526553"/>
            <a:ext cx="2" cy="336616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50309" y="4194494"/>
            <a:ext cx="2962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Forms of metadata for Dataset we will soon deliver, in grey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H="1" flipV="1">
            <a:off x="131797" y="1145568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4"/>
          <p:cNvSpPr txBox="1"/>
          <p:nvPr/>
        </p:nvSpPr>
        <p:spPr>
          <a:xfrm>
            <a:off x="165569" y="911273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2363" y="161077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273" y="2200925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" name="Text Box 34"/>
          <p:cNvSpPr txBox="1"/>
          <p:nvPr/>
        </p:nvSpPr>
        <p:spPr>
          <a:xfrm>
            <a:off x="113336" y="1331687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13336" y="2746514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" name="Rectangle: Rounded Corners 198"/>
          <p:cNvSpPr/>
          <p:nvPr/>
        </p:nvSpPr>
        <p:spPr>
          <a:xfrm>
            <a:off x="129273" y="366252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" name="Text Box 34"/>
          <p:cNvSpPr txBox="1"/>
          <p:nvPr/>
        </p:nvSpPr>
        <p:spPr>
          <a:xfrm>
            <a:off x="113336" y="68448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46121" y="330210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Dataset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3221176" y="1870364"/>
            <a:ext cx="706582" cy="90001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ISO 19115 Metadata</a:t>
            </a:r>
          </a:p>
          <a:p>
            <a:pPr algn="ctr"/>
            <a:endParaRPr lang="en-US" sz="1000">
              <a:solidFill>
                <a:schemeClr val="tx1"/>
              </a:solidFill>
            </a:endParaRPr>
          </a:p>
          <a:p>
            <a:pPr algn="ctr"/>
            <a:r>
              <a:rPr lang="en-US" sz="1000">
                <a:solidFill>
                  <a:schemeClr val="tx1"/>
                </a:solidFill>
              </a:rPr>
              <a:t>XML</a:t>
            </a:r>
          </a:p>
        </p:txBody>
      </p:sp>
      <p:cxnSp>
        <p:nvCxnSpPr>
          <p:cNvPr id="14" name="Curved Connector 13"/>
          <p:cNvCxnSpPr>
            <a:stCxn id="13" idx="2"/>
            <a:endCxn id="12" idx="2"/>
          </p:cNvCxnSpPr>
          <p:nvPr/>
        </p:nvCxnSpPr>
        <p:spPr>
          <a:xfrm rot="16200000" flipH="1">
            <a:off x="3713452" y="2631393"/>
            <a:ext cx="793685" cy="1071654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lded Corner 17"/>
          <p:cNvSpPr/>
          <p:nvPr/>
        </p:nvSpPr>
        <p:spPr>
          <a:xfrm>
            <a:off x="4046338" y="1870363"/>
            <a:ext cx="706582" cy="90001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ISO 19115 Metadata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HTML</a:t>
            </a:r>
          </a:p>
        </p:txBody>
      </p:sp>
      <p:cxnSp>
        <p:nvCxnSpPr>
          <p:cNvPr id="19" name="Curved Connector 18"/>
          <p:cNvCxnSpPr>
            <a:stCxn id="18" idx="2"/>
            <a:endCxn id="12" idx="2"/>
          </p:cNvCxnSpPr>
          <p:nvPr/>
        </p:nvCxnSpPr>
        <p:spPr>
          <a:xfrm rot="16200000" flipH="1">
            <a:off x="4126032" y="3043974"/>
            <a:ext cx="793686" cy="246492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5400000">
            <a:off x="3927150" y="805885"/>
            <a:ext cx="150973" cy="1824525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4" name="Text Box 34"/>
          <p:cNvSpPr txBox="1"/>
          <p:nvPr/>
        </p:nvSpPr>
        <p:spPr>
          <a:xfrm>
            <a:off x="3430473" y="1322409"/>
            <a:ext cx="1144326" cy="19589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err="1" smtClean="0">
                <a:solidFill>
                  <a:srgbClr val="0070C0"/>
                </a:solidFill>
                <a:effectLst/>
                <a:latin typeface="Calibri" charset="0"/>
                <a:ea typeface="Calibri" charset="0"/>
              </a:rPr>
              <a:t>eCat UI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5" name="Folded Corner 24"/>
          <p:cNvSpPr/>
          <p:nvPr/>
        </p:nvSpPr>
        <p:spPr>
          <a:xfrm>
            <a:off x="5861879" y="1870363"/>
            <a:ext cx="706582" cy="900014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MetaTag</a:t>
            </a:r>
          </a:p>
          <a:p>
            <a:pPr algn="ctr"/>
            <a:endParaRPr lang="en-US" sz="1000">
              <a:solidFill>
                <a:schemeClr val="tx1"/>
              </a:solidFill>
            </a:endParaRPr>
          </a:p>
          <a:p>
            <a:pPr algn="ctr"/>
            <a:r>
              <a:rPr lang="en-US" sz="1000">
                <a:solidFill>
                  <a:schemeClr val="tx1"/>
                </a:solidFill>
              </a:rPr>
              <a:t>HTML</a:t>
            </a:r>
          </a:p>
        </p:txBody>
      </p:sp>
      <p:cxnSp>
        <p:nvCxnSpPr>
          <p:cNvPr id="26" name="Curved Connector 25"/>
          <p:cNvCxnSpPr>
            <a:stCxn id="25" idx="2"/>
            <a:endCxn id="12" idx="7"/>
          </p:cNvCxnSpPr>
          <p:nvPr/>
        </p:nvCxnSpPr>
        <p:spPr>
          <a:xfrm rot="5400000">
            <a:off x="5653359" y="2817016"/>
            <a:ext cx="608451" cy="5151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34"/>
          <p:cNvSpPr txBox="1"/>
          <p:nvPr/>
        </p:nvSpPr>
        <p:spPr>
          <a:xfrm>
            <a:off x="5559880" y="1303364"/>
            <a:ext cx="1308511" cy="20075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err="1" smtClean="0">
                <a:solidFill>
                  <a:srgbClr val="0070C0"/>
                </a:solidFill>
                <a:effectLst/>
                <a:latin typeface="Calibri" charset="0"/>
                <a:ea typeface="Calibri" charset="0"/>
              </a:rPr>
              <a:t>Google Search Appliance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5" name="Folded Corner 34"/>
          <p:cNvSpPr/>
          <p:nvPr/>
        </p:nvSpPr>
        <p:spPr>
          <a:xfrm>
            <a:off x="6851234" y="1863169"/>
            <a:ext cx="706582" cy="900014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Schema</a:t>
            </a:r>
          </a:p>
          <a:p>
            <a:pPr algn="ctr"/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.org</a:t>
            </a:r>
          </a:p>
          <a:p>
            <a:pPr algn="ctr"/>
            <a:endParaRPr lang="en-US" sz="100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HTML</a:t>
            </a:r>
          </a:p>
        </p:txBody>
      </p:sp>
      <p:sp>
        <p:nvSpPr>
          <p:cNvPr id="36" name="Text Box 34"/>
          <p:cNvSpPr txBox="1"/>
          <p:nvPr/>
        </p:nvSpPr>
        <p:spPr>
          <a:xfrm>
            <a:off x="6877396" y="1303364"/>
            <a:ext cx="654258" cy="20075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err="1" smtClean="0">
                <a:solidFill>
                  <a:srgbClr val="0070C0"/>
                </a:solidFill>
                <a:effectLst/>
                <a:latin typeface="Calibri" charset="0"/>
                <a:ea typeface="Calibri" charset="0"/>
              </a:rPr>
              <a:t>Google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3" name="Straight Arrow Connector 42"/>
          <p:cNvCxnSpPr>
            <a:stCxn id="35" idx="0"/>
            <a:endCxn id="36" idx="2"/>
          </p:cNvCxnSpPr>
          <p:nvPr/>
        </p:nvCxnSpPr>
        <p:spPr>
          <a:xfrm flipV="1">
            <a:off x="7204525" y="1504121"/>
            <a:ext cx="0" cy="359048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5" idx="0"/>
            <a:endCxn id="30" idx="2"/>
          </p:cNvCxnSpPr>
          <p:nvPr/>
        </p:nvCxnSpPr>
        <p:spPr>
          <a:xfrm flipH="1" flipV="1">
            <a:off x="6214136" y="1504122"/>
            <a:ext cx="1034" cy="366241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35" idx="2"/>
            <a:endCxn id="12" idx="6"/>
          </p:cNvCxnSpPr>
          <p:nvPr/>
        </p:nvCxnSpPr>
        <p:spPr>
          <a:xfrm rot="5400000">
            <a:off x="6142229" y="2501767"/>
            <a:ext cx="800880" cy="1323712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olded Corner 51"/>
          <p:cNvSpPr/>
          <p:nvPr/>
        </p:nvSpPr>
        <p:spPr>
          <a:xfrm>
            <a:off x="7987373" y="1863169"/>
            <a:ext cx="706582" cy="900014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DCAT</a:t>
            </a:r>
          </a:p>
          <a:p>
            <a:pPr algn="ctr"/>
            <a:endParaRPr lang="en-US" sz="100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RDF</a:t>
            </a:r>
          </a:p>
        </p:txBody>
      </p:sp>
      <p:cxnSp>
        <p:nvCxnSpPr>
          <p:cNvPr id="53" name="Curved Connector 52"/>
          <p:cNvCxnSpPr>
            <a:stCxn id="52" idx="2"/>
            <a:endCxn id="12" idx="5"/>
          </p:cNvCxnSpPr>
          <p:nvPr/>
        </p:nvCxnSpPr>
        <p:spPr>
          <a:xfrm rot="5400000">
            <a:off x="6527274" y="1935907"/>
            <a:ext cx="986115" cy="2640667"/>
          </a:xfrm>
          <a:prstGeom prst="curvedConnector3">
            <a:avLst>
              <a:gd name="adj1" fmla="val 130963"/>
            </a:avLst>
          </a:prstGeom>
          <a:ln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34"/>
          <p:cNvSpPr txBox="1"/>
          <p:nvPr/>
        </p:nvSpPr>
        <p:spPr>
          <a:xfrm>
            <a:off x="8013537" y="1325796"/>
            <a:ext cx="654258" cy="20075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err="1" smtClean="0">
                <a:solidFill>
                  <a:srgbClr val="0070C0"/>
                </a:solidFill>
                <a:effectLst/>
                <a:latin typeface="Calibri" charset="0"/>
                <a:ea typeface="Calibri" charset="0"/>
              </a:rPr>
              <a:t>Basic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7" name="Straight Arrow Connector 56"/>
          <p:cNvCxnSpPr>
            <a:stCxn id="52" idx="0"/>
            <a:endCxn id="56" idx="2"/>
          </p:cNvCxnSpPr>
          <p:nvPr/>
        </p:nvCxnSpPr>
        <p:spPr>
          <a:xfrm flipV="1">
            <a:off x="8340664" y="1526553"/>
            <a:ext cx="2" cy="336616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090374" y="3916256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3905529" y="4635140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Dataset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5461795" y="4424503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64" name="Curved Connector 63"/>
          <p:cNvCxnSpPr>
            <a:stCxn id="61" idx="3"/>
            <a:endCxn id="12" idx="3"/>
          </p:cNvCxnSpPr>
          <p:nvPr/>
        </p:nvCxnSpPr>
        <p:spPr>
          <a:xfrm flipV="1">
            <a:off x="4171247" y="3749298"/>
            <a:ext cx="655690" cy="408008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62" idx="2"/>
            <a:endCxn id="61" idx="2"/>
          </p:cNvCxnSpPr>
          <p:nvPr/>
        </p:nvCxnSpPr>
        <p:spPr>
          <a:xfrm rot="10800000">
            <a:off x="3630811" y="4398356"/>
            <a:ext cx="274718" cy="498746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63" idx="3"/>
            <a:endCxn id="62" idx="5"/>
          </p:cNvCxnSpPr>
          <p:nvPr/>
        </p:nvCxnSpPr>
        <p:spPr>
          <a:xfrm flipH="1">
            <a:off x="4959405" y="4906603"/>
            <a:ext cx="1583264" cy="175734"/>
          </a:xfrm>
          <a:prstGeom prst="curvedConnector4">
            <a:avLst>
              <a:gd name="adj1" fmla="val -14439"/>
              <a:gd name="adj2" fmla="val 273744"/>
            </a:avLst>
          </a:prstGeom>
          <a:ln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12" idx="4"/>
            <a:endCxn id="63" idx="2"/>
          </p:cNvCxnSpPr>
          <p:nvPr/>
        </p:nvCxnSpPr>
        <p:spPr>
          <a:xfrm rot="16200000" flipH="1">
            <a:off x="5482339" y="3607153"/>
            <a:ext cx="841458" cy="1279202"/>
          </a:xfrm>
          <a:prstGeom prst="curvedConnector4">
            <a:avLst>
              <a:gd name="adj1" fmla="val 35562"/>
              <a:gd name="adj2" fmla="val 117871"/>
            </a:avLst>
          </a:prstGeom>
          <a:ln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250309" y="4194494"/>
            <a:ext cx="2962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future, we will also deliver networks of metadata, not just document-based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3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H="1" flipV="1">
            <a:off x="131797" y="1145568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4"/>
          <p:cNvSpPr txBox="1"/>
          <p:nvPr/>
        </p:nvSpPr>
        <p:spPr>
          <a:xfrm>
            <a:off x="165569" y="911273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405385" y="32785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82295" y="918005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" name="Text Box 34"/>
          <p:cNvSpPr txBox="1"/>
          <p:nvPr/>
        </p:nvSpPr>
        <p:spPr>
          <a:xfrm>
            <a:off x="1466358" y="48767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466358" y="1463594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8" name="Text Box 34"/>
          <p:cNvSpPr txBox="1"/>
          <p:nvPr/>
        </p:nvSpPr>
        <p:spPr>
          <a:xfrm>
            <a:off x="113336" y="68448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872169" y="155022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Dataset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68740" y="1512234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Survey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872169" y="249438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Vocabulary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72383" y="316824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Ontology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906568" y="151223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Sample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388553" y="249438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Software Repository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521305" y="393272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Catalogue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4598214" y="1512234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Web Service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40283" y="5804362"/>
            <a:ext cx="350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GA’s Public Data Model v1.2 classes</a:t>
            </a:r>
          </a:p>
        </p:txBody>
      </p:sp>
      <p:cxnSp>
        <p:nvCxnSpPr>
          <p:cNvPr id="11" name="Curved Connector 10"/>
          <p:cNvCxnSpPr>
            <a:stCxn id="29" idx="1"/>
            <a:endCxn id="28" idx="4"/>
          </p:cNvCxnSpPr>
          <p:nvPr/>
        </p:nvCxnSpPr>
        <p:spPr>
          <a:xfrm rot="16200000" flipV="1">
            <a:off x="3658023" y="2849797"/>
            <a:ext cx="226668" cy="56368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8" idx="0"/>
            <a:endCxn id="24" idx="4"/>
          </p:cNvCxnSpPr>
          <p:nvPr/>
        </p:nvCxnSpPr>
        <p:spPr>
          <a:xfrm rot="5400000" flipH="1" flipV="1">
            <a:off x="3279401" y="2284267"/>
            <a:ext cx="420229" cy="127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31" idx="7"/>
            <a:endCxn id="24" idx="3"/>
          </p:cNvCxnSpPr>
          <p:nvPr/>
        </p:nvCxnSpPr>
        <p:spPr>
          <a:xfrm rot="5400000" flipH="1" flipV="1">
            <a:off x="2460866" y="1978989"/>
            <a:ext cx="573683" cy="61055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129273" y="753688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4"/>
          <p:cNvSpPr txBox="1"/>
          <p:nvPr/>
        </p:nvSpPr>
        <p:spPr>
          <a:xfrm>
            <a:off x="157986" y="514359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property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35" name="Straight Arrow Connector 34"/>
          <p:cNvCxnSpPr>
            <a:stCxn id="32" idx="4"/>
            <a:endCxn id="24" idx="7"/>
          </p:cNvCxnSpPr>
          <p:nvPr/>
        </p:nvCxnSpPr>
        <p:spPr>
          <a:xfrm flipH="1">
            <a:off x="3926045" y="917196"/>
            <a:ext cx="1212606" cy="7097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4"/>
            <a:endCxn id="47" idx="0"/>
          </p:cNvCxnSpPr>
          <p:nvPr/>
        </p:nvCxnSpPr>
        <p:spPr>
          <a:xfrm>
            <a:off x="5138651" y="917196"/>
            <a:ext cx="0" cy="5950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0" idx="1"/>
          </p:cNvCxnSpPr>
          <p:nvPr/>
        </p:nvCxnSpPr>
        <p:spPr>
          <a:xfrm>
            <a:off x="5138651" y="917196"/>
            <a:ext cx="948733" cy="6717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5" idx="0"/>
          </p:cNvCxnSpPr>
          <p:nvPr/>
        </p:nvCxnSpPr>
        <p:spPr>
          <a:xfrm>
            <a:off x="5138650" y="917196"/>
            <a:ext cx="2770527" cy="5950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34"/>
          <p:cNvSpPr txBox="1"/>
          <p:nvPr/>
        </p:nvSpPr>
        <p:spPr>
          <a:xfrm>
            <a:off x="4336785" y="1065037"/>
            <a:ext cx="2162338" cy="17408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containedItemClass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4355785" y="2500732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Field Notebook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54" name="Curved Connector 53"/>
          <p:cNvCxnSpPr>
            <a:stCxn id="53" idx="1"/>
            <a:endCxn id="24" idx="5"/>
          </p:cNvCxnSpPr>
          <p:nvPr/>
        </p:nvCxnSpPr>
        <p:spPr>
          <a:xfrm rot="16200000" flipV="1">
            <a:off x="3941306" y="1982164"/>
            <a:ext cx="580034" cy="61055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906567" y="2500732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Aerial Image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8" idx="0"/>
            <a:endCxn id="30" idx="4"/>
          </p:cNvCxnSpPr>
          <p:nvPr/>
        </p:nvCxnSpPr>
        <p:spPr>
          <a:xfrm flipV="1">
            <a:off x="6523913" y="2036158"/>
            <a:ext cx="1" cy="464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17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343</Words>
  <Application>Microsoft Macintosh PowerPoint</Application>
  <PresentationFormat>Widescreen</PresentationFormat>
  <Paragraphs>183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Times New Roman</vt:lpstr>
      <vt:lpstr>Arial</vt:lpstr>
      <vt:lpstr>Office Theme</vt:lpstr>
      <vt:lpstr>Types of data in GA’s Public Data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Car</dc:creator>
  <cp:lastModifiedBy>Nicholas Car</cp:lastModifiedBy>
  <cp:revision>20</cp:revision>
  <dcterms:created xsi:type="dcterms:W3CDTF">2017-08-14T06:01:32Z</dcterms:created>
  <dcterms:modified xsi:type="dcterms:W3CDTF">2017-10-03T01:51:37Z</dcterms:modified>
</cp:coreProperties>
</file>