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188" y="7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73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7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2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4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59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44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30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87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0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7652-F289-43D8-BAA2-382C2B385DC3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F02E-CC80-432D-9FE5-BA3B897449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6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1DC1EB-3A61-1C7A-5FE6-0BA1DA8BB5D6}"/>
              </a:ext>
            </a:extLst>
          </p:cNvPr>
          <p:cNvSpPr/>
          <p:nvPr/>
        </p:nvSpPr>
        <p:spPr bwMode="auto">
          <a:xfrm>
            <a:off x="5140800" y="2827042"/>
            <a:ext cx="2520000" cy="2520000"/>
          </a:xfrm>
          <a:prstGeom prst="ellipse">
            <a:avLst/>
          </a:prstGeom>
          <a:solidFill>
            <a:srgbClr val="F0702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31E29D-03F5-CA5E-8352-3F5F2FD42C5C}"/>
              </a:ext>
            </a:extLst>
          </p:cNvPr>
          <p:cNvSpPr txBox="1">
            <a:spLocks/>
          </p:cNvSpPr>
          <p:nvPr/>
        </p:nvSpPr>
        <p:spPr bwMode="auto">
          <a:xfrm>
            <a:off x="2107268" y="1825141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748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F0702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Ginan Users and Use Cases</a:t>
            </a: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srgbClr val="F0702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9DA69-281E-704B-AD69-86AB4CBD5686}"/>
              </a:ext>
            </a:extLst>
          </p:cNvPr>
          <p:cNvSpPr/>
          <p:nvPr/>
        </p:nvSpPr>
        <p:spPr>
          <a:xfrm rot="-2700000">
            <a:off x="5520754" y="3152922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797069"/>
              </a:avLst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05F33-A57D-81EA-FE7C-6F13F81DA389}"/>
              </a:ext>
            </a:extLst>
          </p:cNvPr>
          <p:cNvSpPr/>
          <p:nvPr/>
        </p:nvSpPr>
        <p:spPr>
          <a:xfrm rot="2700000">
            <a:off x="5529178" y="3178986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797069"/>
              </a:avLst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9073D-D055-F9AF-DCCD-D4BFA3498D0B}"/>
              </a:ext>
            </a:extLst>
          </p:cNvPr>
          <p:cNvSpPr/>
          <p:nvPr/>
        </p:nvSpPr>
        <p:spPr>
          <a:xfrm rot="-2700000">
            <a:off x="5611425" y="3242749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CADA4-1703-5074-4B32-67F4373A4AC0}"/>
              </a:ext>
            </a:extLst>
          </p:cNvPr>
          <p:cNvSpPr/>
          <p:nvPr/>
        </p:nvSpPr>
        <p:spPr>
          <a:xfrm rot="2700000">
            <a:off x="5443140" y="3223754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83651"/>
              </a:avLst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Geoscience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8C21C9-A718-49B1-1500-D52648302094}"/>
              </a:ext>
            </a:extLst>
          </p:cNvPr>
          <p:cNvSpPr/>
          <p:nvPr/>
        </p:nvSpPr>
        <p:spPr bwMode="auto">
          <a:xfrm>
            <a:off x="5860800" y="3547042"/>
            <a:ext cx="1080000" cy="1080000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710A3-2340-7857-35B9-E58E17DA56B2}"/>
              </a:ext>
            </a:extLst>
          </p:cNvPr>
          <p:cNvSpPr txBox="1"/>
          <p:nvPr/>
        </p:nvSpPr>
        <p:spPr>
          <a:xfrm>
            <a:off x="6343140" y="1813335"/>
            <a:ext cx="314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On-selling correction products and streams with value-adding services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94A1F-195B-F54C-2325-EBE5528984D3}"/>
              </a:ext>
            </a:extLst>
          </p:cNvPr>
          <p:cNvSpPr txBox="1"/>
          <p:nvPr/>
        </p:nvSpPr>
        <p:spPr>
          <a:xfrm>
            <a:off x="7532555" y="2715595"/>
            <a:ext cx="3610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the user platform part of systems to bring precise positioning to mobile consumer devices (phones)  (Android, iOS) 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45D1A-2F06-E70A-FE3A-DB614E397D17}"/>
              </a:ext>
            </a:extLst>
          </p:cNvPr>
          <p:cNvSpPr txBox="1"/>
          <p:nvPr/>
        </p:nvSpPr>
        <p:spPr>
          <a:xfrm>
            <a:off x="7873793" y="3336002"/>
            <a:ext cx="279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Running the user platform as embedded software for autonomous vehicles (land, sea, air)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F1236-72D2-351C-374A-7E6FA8DE4A64}"/>
              </a:ext>
            </a:extLst>
          </p:cNvPr>
          <p:cNvSpPr txBox="1"/>
          <p:nvPr/>
        </p:nvSpPr>
        <p:spPr>
          <a:xfrm>
            <a:off x="7942080" y="3956409"/>
            <a:ext cx="2690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Precise orbit determination for LEO satellite fleets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D2FE8-840A-DFA7-470E-8F87CF14FBE1}"/>
              </a:ext>
            </a:extLst>
          </p:cNvPr>
          <p:cNvSpPr txBox="1"/>
          <p:nvPr/>
        </p:nvSpPr>
        <p:spPr>
          <a:xfrm>
            <a:off x="2107268" y="2493589"/>
            <a:ext cx="3291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an aid to teaching GNSS technology for space navigation and surveying courses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5BED6-C2A0-2A56-85D8-FA87889F9F7E}"/>
              </a:ext>
            </a:extLst>
          </p:cNvPr>
          <p:cNvSpPr txBox="1"/>
          <p:nvPr/>
        </p:nvSpPr>
        <p:spPr>
          <a:xfrm>
            <a:off x="1785720" y="3145523"/>
            <a:ext cx="3291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toolkit to help solve complex position, navigation and timing research challenges 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F3FBF-C1B7-957A-83C6-6E12E9C3F9A1}"/>
              </a:ext>
            </a:extLst>
          </p:cNvPr>
          <p:cNvSpPr txBox="1"/>
          <p:nvPr/>
        </p:nvSpPr>
        <p:spPr>
          <a:xfrm>
            <a:off x="7855350" y="4407539"/>
            <a:ext cx="2946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Giving precise positioning to the Internet of Things (IoT) for new applications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1C302-FD3F-8235-4F27-5A668F8E1CE4}"/>
              </a:ext>
            </a:extLst>
          </p:cNvPr>
          <p:cNvSpPr txBox="1"/>
          <p:nvPr/>
        </p:nvSpPr>
        <p:spPr>
          <a:xfrm>
            <a:off x="1878736" y="3814379"/>
            <a:ext cx="31051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Supply of Ginan as open source software and correction products and streams as a public service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04C19-F887-2C49-7058-079F7C1CC6C8}"/>
              </a:ext>
            </a:extLst>
          </p:cNvPr>
          <p:cNvSpPr txBox="1"/>
          <p:nvPr/>
        </p:nvSpPr>
        <p:spPr>
          <a:xfrm>
            <a:off x="2268349" y="4616555"/>
            <a:ext cx="2829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to maintain and improve Australia’s geodetic datums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2C2BC-EB3B-05B9-35CA-31E15BB103B7}"/>
              </a:ext>
            </a:extLst>
          </p:cNvPr>
          <p:cNvSpPr txBox="1"/>
          <p:nvPr/>
        </p:nvSpPr>
        <p:spPr>
          <a:xfrm>
            <a:off x="2574911" y="5181452"/>
            <a:ext cx="2829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the performance of crustal movement and earthquake monitoring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842A23-2831-ACEA-B527-0A816E992380}"/>
              </a:ext>
            </a:extLst>
          </p:cNvPr>
          <p:cNvSpPr txBox="1"/>
          <p:nvPr/>
        </p:nvSpPr>
        <p:spPr>
          <a:xfrm>
            <a:off x="7613259" y="4858669"/>
            <a:ext cx="2946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alternative source of positioning data to check the performance of </a:t>
            </a:r>
            <a:r>
              <a:rPr lang="en-GB" sz="1100" dirty="0" err="1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SouthPAN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BD0F-F373-E25C-9A17-364A751BAA80}"/>
              </a:ext>
            </a:extLst>
          </p:cNvPr>
          <p:cNvSpPr txBox="1"/>
          <p:nvPr/>
        </p:nvSpPr>
        <p:spPr>
          <a:xfrm>
            <a:off x="7164427" y="5309799"/>
            <a:ext cx="3406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part of a system to monitor the performance of GNSS signals over the South Pacific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8EA30-1DCC-9336-AA15-2410704C5A93}"/>
              </a:ext>
            </a:extLst>
          </p:cNvPr>
          <p:cNvSpPr txBox="1"/>
          <p:nvPr/>
        </p:nvSpPr>
        <p:spPr>
          <a:xfrm>
            <a:off x="4550632" y="5760932"/>
            <a:ext cx="3700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products such as the ZTD file to improve weather forecasting and climate change monitoring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8200FC-0F19-77DA-C20A-3236B1CBE6E0}"/>
              </a:ext>
            </a:extLst>
          </p:cNvPr>
          <p:cNvCxnSpPr/>
          <p:nvPr/>
        </p:nvCxnSpPr>
        <p:spPr bwMode="auto">
          <a:xfrm flipH="1" flipV="1">
            <a:off x="5367867" y="2726025"/>
            <a:ext cx="347134" cy="296334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092565-4849-1681-B91A-305FE5243563}"/>
              </a:ext>
            </a:extLst>
          </p:cNvPr>
          <p:cNvCxnSpPr/>
          <p:nvPr/>
        </p:nvCxnSpPr>
        <p:spPr bwMode="auto">
          <a:xfrm>
            <a:off x="6503158" y="2245057"/>
            <a:ext cx="61415" cy="593677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3D79A3-81DD-DEE1-350A-391A95413E06}"/>
              </a:ext>
            </a:extLst>
          </p:cNvPr>
          <p:cNvCxnSpPr/>
          <p:nvPr/>
        </p:nvCxnSpPr>
        <p:spPr bwMode="auto">
          <a:xfrm flipH="1">
            <a:off x="6817057" y="2504364"/>
            <a:ext cx="68239" cy="395785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79264B-5C87-F403-7E68-B566812D6477}"/>
              </a:ext>
            </a:extLst>
          </p:cNvPr>
          <p:cNvCxnSpPr/>
          <p:nvPr/>
        </p:nvCxnSpPr>
        <p:spPr bwMode="auto">
          <a:xfrm flipH="1" flipV="1">
            <a:off x="7499445" y="3452884"/>
            <a:ext cx="388961" cy="34119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994433-6986-7FB4-9F5B-DFDF933DE569}"/>
              </a:ext>
            </a:extLst>
          </p:cNvPr>
          <p:cNvCxnSpPr/>
          <p:nvPr/>
        </p:nvCxnSpPr>
        <p:spPr bwMode="auto">
          <a:xfrm flipH="1" flipV="1">
            <a:off x="7615451" y="3739487"/>
            <a:ext cx="334370" cy="354841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ABBE1C-906E-13AD-DA9D-6BEB018C62D1}"/>
              </a:ext>
            </a:extLst>
          </p:cNvPr>
          <p:cNvCxnSpPr/>
          <p:nvPr/>
        </p:nvCxnSpPr>
        <p:spPr bwMode="auto">
          <a:xfrm flipH="1" flipV="1">
            <a:off x="7645400" y="3919825"/>
            <a:ext cx="215710" cy="693118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9DE263-9BBD-0C09-23DC-F739F0D0647B}"/>
              </a:ext>
            </a:extLst>
          </p:cNvPr>
          <p:cNvCxnSpPr/>
          <p:nvPr/>
        </p:nvCxnSpPr>
        <p:spPr bwMode="auto">
          <a:xfrm flipH="1" flipV="1">
            <a:off x="7301552" y="4974609"/>
            <a:ext cx="320723" cy="109182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88BE94-B33F-6B65-1EE2-C664A782117A}"/>
              </a:ext>
            </a:extLst>
          </p:cNvPr>
          <p:cNvCxnSpPr/>
          <p:nvPr/>
        </p:nvCxnSpPr>
        <p:spPr bwMode="auto">
          <a:xfrm flipH="1" flipV="1">
            <a:off x="6933063" y="5227093"/>
            <a:ext cx="259307" cy="307074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123EFB-82C4-77DB-04AA-80CC59A58D35}"/>
              </a:ext>
            </a:extLst>
          </p:cNvPr>
          <p:cNvCxnSpPr/>
          <p:nvPr/>
        </p:nvCxnSpPr>
        <p:spPr bwMode="auto">
          <a:xfrm>
            <a:off x="6409267" y="5350692"/>
            <a:ext cx="0" cy="389467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795870-248F-6AB8-15C9-34FC3EFCC292}"/>
              </a:ext>
            </a:extLst>
          </p:cNvPr>
          <p:cNvCxnSpPr/>
          <p:nvPr/>
        </p:nvCxnSpPr>
        <p:spPr bwMode="auto">
          <a:xfrm flipH="1">
            <a:off x="5376333" y="5257559"/>
            <a:ext cx="558800" cy="160866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617CD6-5DE5-6E68-B086-4D4D9D0F3C44}"/>
              </a:ext>
            </a:extLst>
          </p:cNvPr>
          <p:cNvCxnSpPr/>
          <p:nvPr/>
        </p:nvCxnSpPr>
        <p:spPr bwMode="auto">
          <a:xfrm flipH="1" flipV="1">
            <a:off x="5054600" y="4851159"/>
            <a:ext cx="406401" cy="93133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83FD5D-3A80-CE91-BBF2-09E3EE5F9661}"/>
              </a:ext>
            </a:extLst>
          </p:cNvPr>
          <p:cNvCxnSpPr/>
          <p:nvPr/>
        </p:nvCxnSpPr>
        <p:spPr bwMode="auto">
          <a:xfrm flipH="1" flipV="1">
            <a:off x="4961467" y="4148426"/>
            <a:ext cx="245533" cy="338666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44AF7E-5BA0-C215-9891-FD5771D5BCFF}"/>
              </a:ext>
            </a:extLst>
          </p:cNvPr>
          <p:cNvCxnSpPr/>
          <p:nvPr/>
        </p:nvCxnSpPr>
        <p:spPr bwMode="auto">
          <a:xfrm flipH="1" flipV="1">
            <a:off x="5071533" y="3403359"/>
            <a:ext cx="220134" cy="93133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6C8BC2-E66A-594D-998F-702CB26FBAAC}"/>
              </a:ext>
            </a:extLst>
          </p:cNvPr>
          <p:cNvSpPr txBox="1"/>
          <p:nvPr/>
        </p:nvSpPr>
        <p:spPr>
          <a:xfrm>
            <a:off x="6849403" y="2264465"/>
            <a:ext cx="3864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Calculating precise positions for general surveying, mapping and spatial related purposes</a:t>
            </a:r>
            <a:endParaRPr lang="en-AU" sz="1100" dirty="0">
              <a:solidFill>
                <a:srgbClr val="4D4D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E78390-C705-CF4B-0AFE-280B8EAB565D}"/>
              </a:ext>
            </a:extLst>
          </p:cNvPr>
          <p:cNvCxnSpPr/>
          <p:nvPr/>
        </p:nvCxnSpPr>
        <p:spPr bwMode="auto">
          <a:xfrm flipH="1">
            <a:off x="7130955" y="2920621"/>
            <a:ext cx="409433" cy="136478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300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826480D-B9CA-29C2-17CB-D778D2EA45F9}"/>
              </a:ext>
            </a:extLst>
          </p:cNvPr>
          <p:cNvSpPr txBox="1">
            <a:spLocks/>
          </p:cNvSpPr>
          <p:nvPr/>
        </p:nvSpPr>
        <p:spPr bwMode="auto">
          <a:xfrm>
            <a:off x="1762286" y="1246161"/>
            <a:ext cx="4074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748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F0702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Ginan Users and Use Cases</a:t>
            </a:r>
            <a:endParaRPr kumimoji="0" lang="en-AU" b="0" i="0" u="none" strike="noStrike" kern="0" cap="none" spc="0" normalizeH="0" baseline="0" noProof="0" dirty="0">
              <a:ln>
                <a:noFill/>
              </a:ln>
              <a:solidFill>
                <a:srgbClr val="F0702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170246-0099-109A-E0FC-CCC1CDEC52A8}"/>
              </a:ext>
            </a:extLst>
          </p:cNvPr>
          <p:cNvSpPr/>
          <p:nvPr/>
        </p:nvSpPr>
        <p:spPr bwMode="auto">
          <a:xfrm>
            <a:off x="4772241" y="2540065"/>
            <a:ext cx="2520000" cy="2520000"/>
          </a:xfrm>
          <a:prstGeom prst="ellipse">
            <a:avLst/>
          </a:prstGeom>
          <a:solidFill>
            <a:srgbClr val="F0702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AU" kern="0">
              <a:solidFill>
                <a:srgbClr val="4D4D4F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B0EF7-78E0-54A8-F049-1A99A89C964D}"/>
              </a:ext>
            </a:extLst>
          </p:cNvPr>
          <p:cNvSpPr/>
          <p:nvPr/>
        </p:nvSpPr>
        <p:spPr>
          <a:xfrm rot="18900000">
            <a:off x="5152195" y="2865945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797069"/>
              </a:avLst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Academia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E2FAA-024D-9188-DC28-0AB3351AA452}"/>
              </a:ext>
            </a:extLst>
          </p:cNvPr>
          <p:cNvSpPr/>
          <p:nvPr/>
        </p:nvSpPr>
        <p:spPr>
          <a:xfrm rot="2700000">
            <a:off x="5160619" y="2892009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797069"/>
              </a:avLst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Industry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CD075-7AE8-4C4D-3F75-ECA1102EB666}"/>
              </a:ext>
            </a:extLst>
          </p:cNvPr>
          <p:cNvSpPr/>
          <p:nvPr/>
        </p:nvSpPr>
        <p:spPr>
          <a:xfrm rot="18900000">
            <a:off x="5242866" y="2955772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Government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7F1DC-DB6E-F99F-CE60-888D50AA9FF0}"/>
              </a:ext>
            </a:extLst>
          </p:cNvPr>
          <p:cNvSpPr/>
          <p:nvPr/>
        </p:nvSpPr>
        <p:spPr>
          <a:xfrm rot="2700000">
            <a:off x="5074581" y="2936777"/>
            <a:ext cx="1800000" cy="1800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83651"/>
              </a:avLst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rgbClr val="4D4D4F"/>
                </a:solidFill>
                <a:effectLst>
                  <a:outerShdw blurRad="38100" dist="19050" dir="2700000" algn="tl" rotWithShape="0">
                    <a:srgbClr val="4D4D4F">
                      <a:alpha val="40000"/>
                    </a:srgbClr>
                  </a:outerShdw>
                </a:effectLst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Geoscience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72F8-E338-E307-E3D9-9B3C198A50F0}"/>
              </a:ext>
            </a:extLst>
          </p:cNvPr>
          <p:cNvSpPr/>
          <p:nvPr/>
        </p:nvSpPr>
        <p:spPr bwMode="auto">
          <a:xfrm>
            <a:off x="5492241" y="3260065"/>
            <a:ext cx="1080000" cy="1080000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AU" kern="0">
              <a:solidFill>
                <a:srgbClr val="4D4D4F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1BFAF-0397-ED69-BBBD-E9C0C8A74ED1}"/>
              </a:ext>
            </a:extLst>
          </p:cNvPr>
          <p:cNvSpPr txBox="1"/>
          <p:nvPr/>
        </p:nvSpPr>
        <p:spPr>
          <a:xfrm>
            <a:off x="5974581" y="1526358"/>
            <a:ext cx="314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On-selling correction products and streams with value-adding services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BD4BD-B193-3775-426D-52346A2214DC}"/>
              </a:ext>
            </a:extLst>
          </p:cNvPr>
          <p:cNvSpPr txBox="1"/>
          <p:nvPr/>
        </p:nvSpPr>
        <p:spPr>
          <a:xfrm>
            <a:off x="7163996" y="2428618"/>
            <a:ext cx="3610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Making the user platform part of systems to bring precise positioning to mobile consumer devices e.g. phones, tablets.  (Android, iOS) 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5438E-C364-3404-C58D-785F81EDB1F5}"/>
              </a:ext>
            </a:extLst>
          </p:cNvPr>
          <p:cNvSpPr txBox="1"/>
          <p:nvPr/>
        </p:nvSpPr>
        <p:spPr>
          <a:xfrm>
            <a:off x="7505234" y="3049025"/>
            <a:ext cx="2794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Running the user platform as embedded software for autonomous vehicles (land, sea, air, space)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E9C91-30DC-C1A5-06B4-D597AC47CDE1}"/>
              </a:ext>
            </a:extLst>
          </p:cNvPr>
          <p:cNvSpPr txBox="1"/>
          <p:nvPr/>
        </p:nvSpPr>
        <p:spPr>
          <a:xfrm>
            <a:off x="7573521" y="3669432"/>
            <a:ext cx="2690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Precise orbit determination for LEO satellite fleets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F66DB-FAF4-2913-2E11-068DC76C7258}"/>
              </a:ext>
            </a:extLst>
          </p:cNvPr>
          <p:cNvSpPr txBox="1"/>
          <p:nvPr/>
        </p:nvSpPr>
        <p:spPr>
          <a:xfrm>
            <a:off x="1658997" y="2307743"/>
            <a:ext cx="3291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As an aid to teaching GNSS technology for space navigation and surveying courses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4374D-5720-C982-58A7-CEFE3ACF6D23}"/>
              </a:ext>
            </a:extLst>
          </p:cNvPr>
          <p:cNvSpPr txBox="1"/>
          <p:nvPr/>
        </p:nvSpPr>
        <p:spPr>
          <a:xfrm>
            <a:off x="1417161" y="2858546"/>
            <a:ext cx="3291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As a toolkit to help solve complex position, navigation and timing research challenges 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BBA24-F6C9-6CD5-C396-D4DB902E127C}"/>
              </a:ext>
            </a:extLst>
          </p:cNvPr>
          <p:cNvSpPr txBox="1"/>
          <p:nvPr/>
        </p:nvSpPr>
        <p:spPr>
          <a:xfrm>
            <a:off x="2691801" y="1737648"/>
            <a:ext cx="2946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Giving precise positioning to the Internet of Things (IoT) for new applications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A0766-88CC-F195-0E22-D9A3B9C55FC8}"/>
              </a:ext>
            </a:extLst>
          </p:cNvPr>
          <p:cNvSpPr txBox="1"/>
          <p:nvPr/>
        </p:nvSpPr>
        <p:spPr>
          <a:xfrm>
            <a:off x="1510177" y="3527402"/>
            <a:ext cx="31051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Supply of Ginan as open source software and correction products and streams as a public service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D9F40-1FD2-9845-1D19-9D05B9A05644}"/>
              </a:ext>
            </a:extLst>
          </p:cNvPr>
          <p:cNvSpPr txBox="1"/>
          <p:nvPr/>
        </p:nvSpPr>
        <p:spPr>
          <a:xfrm>
            <a:off x="1899790" y="4329578"/>
            <a:ext cx="2829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Work to maintain and improve Australia’s geodetic datums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09525-1D93-E54B-96EA-390A7E7FA421}"/>
              </a:ext>
            </a:extLst>
          </p:cNvPr>
          <p:cNvSpPr txBox="1"/>
          <p:nvPr/>
        </p:nvSpPr>
        <p:spPr>
          <a:xfrm>
            <a:off x="2206352" y="4894475"/>
            <a:ext cx="2829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Improve the performance of crustal movement and earthquake monitoring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86EC8-DC69-2851-AA0E-BCC4B6E218E9}"/>
              </a:ext>
            </a:extLst>
          </p:cNvPr>
          <p:cNvSpPr txBox="1"/>
          <p:nvPr/>
        </p:nvSpPr>
        <p:spPr>
          <a:xfrm>
            <a:off x="7244700" y="4571692"/>
            <a:ext cx="2946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An alternative source of positioning data to check the performance of </a:t>
            </a:r>
            <a:r>
              <a:rPr lang="en-GB" sz="1100" dirty="0" err="1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SouthPAN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C1F05-0179-8099-7AA0-534AE56E6E69}"/>
              </a:ext>
            </a:extLst>
          </p:cNvPr>
          <p:cNvSpPr txBox="1"/>
          <p:nvPr/>
        </p:nvSpPr>
        <p:spPr>
          <a:xfrm>
            <a:off x="6795868" y="5022822"/>
            <a:ext cx="3406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As part of a system to monitor the performance of GNSS signals over the South Pacific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C14D8E-BB0C-5B05-0084-A5BF21231ABB}"/>
              </a:ext>
            </a:extLst>
          </p:cNvPr>
          <p:cNvSpPr txBox="1"/>
          <p:nvPr/>
        </p:nvSpPr>
        <p:spPr>
          <a:xfrm>
            <a:off x="3095812" y="5424132"/>
            <a:ext cx="2829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To monitor the performance of networks of continuously operating reference stations (CORS)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99044-CEEA-CEC3-8B75-88546A6449A2}"/>
              </a:ext>
            </a:extLst>
          </p:cNvPr>
          <p:cNvCxnSpPr/>
          <p:nvPr/>
        </p:nvCxnSpPr>
        <p:spPr bwMode="auto">
          <a:xfrm flipH="1" flipV="1">
            <a:off x="4972050" y="2537460"/>
            <a:ext cx="374392" cy="197922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27AC52-BFEA-C643-7FA7-F5F852D10AA5}"/>
              </a:ext>
            </a:extLst>
          </p:cNvPr>
          <p:cNvCxnSpPr/>
          <p:nvPr/>
        </p:nvCxnSpPr>
        <p:spPr bwMode="auto">
          <a:xfrm>
            <a:off x="6134599" y="1958080"/>
            <a:ext cx="149762" cy="610813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274E7A-CEF3-D8B5-5A6E-F5AC477A7008}"/>
              </a:ext>
            </a:extLst>
          </p:cNvPr>
          <p:cNvCxnSpPr/>
          <p:nvPr/>
        </p:nvCxnSpPr>
        <p:spPr bwMode="auto">
          <a:xfrm flipH="1">
            <a:off x="6448498" y="2217387"/>
            <a:ext cx="68239" cy="395785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443ADB-6EDF-CE00-AA9C-CBD2A91CE1F9}"/>
              </a:ext>
            </a:extLst>
          </p:cNvPr>
          <p:cNvCxnSpPr/>
          <p:nvPr/>
        </p:nvCxnSpPr>
        <p:spPr bwMode="auto">
          <a:xfrm flipH="1" flipV="1">
            <a:off x="7130886" y="3165907"/>
            <a:ext cx="388961" cy="34119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2C4F4-A6E9-5DD1-DDA4-F66A0E9E03D0}"/>
              </a:ext>
            </a:extLst>
          </p:cNvPr>
          <p:cNvCxnSpPr/>
          <p:nvPr/>
        </p:nvCxnSpPr>
        <p:spPr bwMode="auto">
          <a:xfrm flipH="1" flipV="1">
            <a:off x="7246892" y="3452510"/>
            <a:ext cx="334370" cy="354841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28BE3A-4C33-4D5D-5539-B09C38AA57EF}"/>
              </a:ext>
            </a:extLst>
          </p:cNvPr>
          <p:cNvCxnSpPr/>
          <p:nvPr/>
        </p:nvCxnSpPr>
        <p:spPr bwMode="auto">
          <a:xfrm flipH="1" flipV="1">
            <a:off x="7289442" y="3953814"/>
            <a:ext cx="203109" cy="372152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262EA6-8E5B-ECE6-CC24-1718C86F055C}"/>
              </a:ext>
            </a:extLst>
          </p:cNvPr>
          <p:cNvCxnSpPr/>
          <p:nvPr/>
        </p:nvCxnSpPr>
        <p:spPr bwMode="auto">
          <a:xfrm flipH="1" flipV="1">
            <a:off x="6932993" y="4687632"/>
            <a:ext cx="320723" cy="109182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4480D3-3E4F-CC85-9BA6-875746BDED8E}"/>
              </a:ext>
            </a:extLst>
          </p:cNvPr>
          <p:cNvCxnSpPr/>
          <p:nvPr/>
        </p:nvCxnSpPr>
        <p:spPr bwMode="auto">
          <a:xfrm flipH="1" flipV="1">
            <a:off x="6564504" y="4940116"/>
            <a:ext cx="259307" cy="307074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8828C7-EFB5-938E-7727-D0C79E06955B}"/>
              </a:ext>
            </a:extLst>
          </p:cNvPr>
          <p:cNvCxnSpPr/>
          <p:nvPr/>
        </p:nvCxnSpPr>
        <p:spPr bwMode="auto">
          <a:xfrm flipH="1">
            <a:off x="5896841" y="5055177"/>
            <a:ext cx="197427" cy="659823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3F0CA4-040E-C89C-A2DE-32D2447BD98B}"/>
              </a:ext>
            </a:extLst>
          </p:cNvPr>
          <p:cNvCxnSpPr/>
          <p:nvPr/>
        </p:nvCxnSpPr>
        <p:spPr bwMode="auto">
          <a:xfrm flipH="1">
            <a:off x="5007774" y="4970582"/>
            <a:ext cx="558800" cy="160866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95B9EC-C6B3-6EAB-88D7-5D32AC552D74}"/>
              </a:ext>
            </a:extLst>
          </p:cNvPr>
          <p:cNvCxnSpPr/>
          <p:nvPr/>
        </p:nvCxnSpPr>
        <p:spPr bwMode="auto">
          <a:xfrm flipH="1" flipV="1">
            <a:off x="4686041" y="4564182"/>
            <a:ext cx="406401" cy="93133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EEEA30-B716-2E74-E560-DBC7DE120A6F}"/>
              </a:ext>
            </a:extLst>
          </p:cNvPr>
          <p:cNvCxnSpPr/>
          <p:nvPr/>
        </p:nvCxnSpPr>
        <p:spPr bwMode="auto">
          <a:xfrm flipH="1" flipV="1">
            <a:off x="4592908" y="3861449"/>
            <a:ext cx="245533" cy="338666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69B542-0707-9A2E-CA77-B6AAC7C1610C}"/>
              </a:ext>
            </a:extLst>
          </p:cNvPr>
          <p:cNvCxnSpPr/>
          <p:nvPr/>
        </p:nvCxnSpPr>
        <p:spPr bwMode="auto">
          <a:xfrm flipH="1" flipV="1">
            <a:off x="4702974" y="3116382"/>
            <a:ext cx="220134" cy="93133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709DC4-41DF-7996-FCB8-56285A09A032}"/>
              </a:ext>
            </a:extLst>
          </p:cNvPr>
          <p:cNvSpPr txBox="1"/>
          <p:nvPr/>
        </p:nvSpPr>
        <p:spPr>
          <a:xfrm>
            <a:off x="6480844" y="1977488"/>
            <a:ext cx="3864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Calculating precise positions for general surveying, mapping and spatial related purposes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97C7E7-29C9-D111-3448-7EA87F90DDA1}"/>
              </a:ext>
            </a:extLst>
          </p:cNvPr>
          <p:cNvCxnSpPr/>
          <p:nvPr/>
        </p:nvCxnSpPr>
        <p:spPr bwMode="auto">
          <a:xfrm flipH="1">
            <a:off x="6762396" y="2633644"/>
            <a:ext cx="409433" cy="136478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3CA93D-7B45-F0AF-F3F9-0CAE5530BF39}"/>
              </a:ext>
            </a:extLst>
          </p:cNvPr>
          <p:cNvSpPr txBox="1"/>
          <p:nvPr/>
        </p:nvSpPr>
        <p:spPr>
          <a:xfrm>
            <a:off x="7528526" y="4127566"/>
            <a:ext cx="237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Ground truthing objects to assist with space situational awareness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13507E-16E2-2862-8216-8DCB4DC10074}"/>
              </a:ext>
            </a:extLst>
          </p:cNvPr>
          <p:cNvCxnSpPr/>
          <p:nvPr/>
        </p:nvCxnSpPr>
        <p:spPr bwMode="auto">
          <a:xfrm>
            <a:off x="5541360" y="2206612"/>
            <a:ext cx="606201" cy="340681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F85BBB3-1548-F24E-636C-CC13EF6ACDED}"/>
              </a:ext>
            </a:extLst>
          </p:cNvPr>
          <p:cNvSpPr txBox="1"/>
          <p:nvPr/>
        </p:nvSpPr>
        <p:spPr>
          <a:xfrm>
            <a:off x="6564504" y="5500524"/>
            <a:ext cx="2829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rgbClr val="4D4D4F"/>
                </a:solidFill>
                <a:latin typeface="Tahoma"/>
                <a:ea typeface="Tahoma" panose="020B0604030504040204" pitchFamily="34" charset="0"/>
                <a:cs typeface="Tahoma" panose="020B0604030504040204" pitchFamily="34" charset="0"/>
              </a:rPr>
              <a:t>Use products such as the ZTD file to improve weather forecasting and climate change monitoring</a:t>
            </a:r>
            <a:endParaRPr lang="en-AU" sz="1100" dirty="0">
              <a:solidFill>
                <a:srgbClr val="4D4D4F"/>
              </a:solidFill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885D4F-D502-2F75-8550-CAC5F29FFD18}"/>
              </a:ext>
            </a:extLst>
          </p:cNvPr>
          <p:cNvCxnSpPr/>
          <p:nvPr/>
        </p:nvCxnSpPr>
        <p:spPr bwMode="auto">
          <a:xfrm>
            <a:off x="6328064" y="5029200"/>
            <a:ext cx="223404" cy="784514"/>
          </a:xfrm>
          <a:prstGeom prst="line">
            <a:avLst/>
          </a:prstGeom>
          <a:solidFill>
            <a:srgbClr val="A0D7E4"/>
          </a:solidFill>
          <a:ln w="28575" cap="flat" cmpd="sng" algn="ctr">
            <a:solidFill>
              <a:srgbClr val="4D4D4F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884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416</Words>
  <Application>Microsoft Office PowerPoint</Application>
  <PresentationFormat>A3 Paper (297x420 mm)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Rupert Brown</dc:creator>
  <cp:lastModifiedBy>Rupert Brown</cp:lastModifiedBy>
  <cp:revision>8</cp:revision>
  <dcterms:created xsi:type="dcterms:W3CDTF">2022-07-20T07:44:03Z</dcterms:created>
  <dcterms:modified xsi:type="dcterms:W3CDTF">2023-02-13T03:00:39Z</dcterms:modified>
</cp:coreProperties>
</file>