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418" r:id="rId2"/>
    <p:sldId id="410" r:id="rId3"/>
    <p:sldId id="428" r:id="rId4"/>
    <p:sldId id="429" r:id="rId5"/>
    <p:sldId id="412" r:id="rId6"/>
    <p:sldId id="413" r:id="rId7"/>
    <p:sldId id="421" r:id="rId8"/>
    <p:sldId id="422" r:id="rId9"/>
    <p:sldId id="423" r:id="rId10"/>
    <p:sldId id="424" r:id="rId11"/>
    <p:sldId id="430" r:id="rId12"/>
    <p:sldId id="417" r:id="rId13"/>
    <p:sldId id="427" r:id="rId14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184" autoAdjust="0"/>
  </p:normalViewPr>
  <p:slideViewPr>
    <p:cSldViewPr snapToGrid="0">
      <p:cViewPr varScale="1">
        <p:scale>
          <a:sx n="103" d="100"/>
          <a:sy n="103" d="100"/>
        </p:scale>
        <p:origin x="1592" y="168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6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core.html#express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rwilson/Watson-Assistant-Labs/3-Advanc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661087" y="2211911"/>
            <a:ext cx="7821826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3:</a:t>
            </a: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Enhancing Your Chatbot with</a:t>
            </a: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Advanced Watson Assistant Features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Context Variables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0AEAE-F3FD-6749-9AD3-B426B926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" y="811737"/>
            <a:ext cx="8793041" cy="3414273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9BF23B5-BADA-1440-BB52-5808816492FC}"/>
              </a:ext>
            </a:extLst>
          </p:cNvPr>
          <p:cNvSpPr/>
          <p:nvPr/>
        </p:nvSpPr>
        <p:spPr bwMode="auto">
          <a:xfrm>
            <a:off x="214325" y="874150"/>
            <a:ext cx="1305555" cy="571591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FB0C80-053C-3349-AE3A-570F0754D7E5}"/>
              </a:ext>
            </a:extLst>
          </p:cNvPr>
          <p:cNvSpPr/>
          <p:nvPr/>
        </p:nvSpPr>
        <p:spPr bwMode="auto">
          <a:xfrm>
            <a:off x="2007711" y="1558880"/>
            <a:ext cx="2354226" cy="529412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26F175-FE1E-AA42-8DEA-FE0D22267251}"/>
              </a:ext>
            </a:extLst>
          </p:cNvPr>
          <p:cNvSpPr/>
          <p:nvPr/>
        </p:nvSpPr>
        <p:spPr bwMode="auto">
          <a:xfrm>
            <a:off x="2201406" y="1354343"/>
            <a:ext cx="1171988" cy="179822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B35190-6C24-6245-A726-F99D3B491BF8}"/>
              </a:ext>
            </a:extLst>
          </p:cNvPr>
          <p:cNvSpPr/>
          <p:nvPr/>
        </p:nvSpPr>
        <p:spPr bwMode="auto">
          <a:xfrm>
            <a:off x="4769950" y="1269334"/>
            <a:ext cx="3879780" cy="1851209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4764B2-9D5D-BF42-9BFF-A83EC1549AE5}"/>
              </a:ext>
            </a:extLst>
          </p:cNvPr>
          <p:cNvSpPr/>
          <p:nvPr/>
        </p:nvSpPr>
        <p:spPr bwMode="auto">
          <a:xfrm>
            <a:off x="2226120" y="3514714"/>
            <a:ext cx="863070" cy="204537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684A2C-A8C8-EA4E-9E66-887BC66A2E28}"/>
              </a:ext>
            </a:extLst>
          </p:cNvPr>
          <p:cNvSpPr/>
          <p:nvPr/>
        </p:nvSpPr>
        <p:spPr bwMode="auto">
          <a:xfrm>
            <a:off x="2587485" y="3743966"/>
            <a:ext cx="3281974" cy="204537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33048D-9283-9E47-AA22-B82E8368D519}"/>
              </a:ext>
            </a:extLst>
          </p:cNvPr>
          <p:cNvSpPr/>
          <p:nvPr/>
        </p:nvSpPr>
        <p:spPr bwMode="auto">
          <a:xfrm>
            <a:off x="214325" y="3411964"/>
            <a:ext cx="1227863" cy="571591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Expressions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16345"/>
            <a:ext cx="8069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latin typeface="IBM Plex Sans" panose="020B0503050203000203" pitchFamily="34" charset="77"/>
              </a:rPr>
              <a:t>Process values extracted from user input that you might want to reference in a </a:t>
            </a:r>
            <a:r>
              <a:rPr lang="en-GB" sz="1800" i="1" dirty="0">
                <a:latin typeface="IBM Plex Sans" panose="020B0503050203000203" pitchFamily="34" charset="77"/>
              </a:rPr>
              <a:t>context variable</a:t>
            </a:r>
            <a:r>
              <a:rPr lang="en-GB" sz="1800" dirty="0">
                <a:latin typeface="IBM Plex Sans" panose="020B0503050203000203" pitchFamily="34" charset="77"/>
              </a:rPr>
              <a:t>, </a:t>
            </a:r>
            <a:r>
              <a:rPr lang="en-GB" sz="1800" i="1" dirty="0">
                <a:latin typeface="IBM Plex Sans" panose="020B0503050203000203" pitchFamily="34" charset="77"/>
              </a:rPr>
              <a:t>condition</a:t>
            </a:r>
            <a:r>
              <a:rPr lang="en-GB" sz="1800" dirty="0">
                <a:latin typeface="IBM Plex Sans" panose="020B0503050203000203" pitchFamily="34" charset="77"/>
              </a:rPr>
              <a:t>, or elsewhere in your response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 err="1">
                <a:latin typeface="IBM Plex Sans" panose="020B0503050203000203" pitchFamily="34" charset="77"/>
              </a:rPr>
              <a:t>input.text</a:t>
            </a:r>
            <a:r>
              <a:rPr lang="en-GB" sz="1800" dirty="0">
                <a:latin typeface="IBM Plex Sans" panose="020B0503050203000203" pitchFamily="34" charset="77"/>
              </a:rPr>
              <a:t>: last text the user entered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 err="1">
                <a:latin typeface="IBM Plex Sans" panose="020B0503050203000203" pitchFamily="34" charset="77"/>
              </a:rPr>
              <a:t>input.text</a:t>
            </a:r>
            <a:r>
              <a:rPr lang="en-GB" sz="1800" i="1" dirty="0">
                <a:latin typeface="IBM Plex Sans" panose="020B0503050203000203" pitchFamily="34" charset="77"/>
              </a:rPr>
              <a:t> == 'Yes’ 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 err="1">
                <a:latin typeface="IBM Plex Sans" panose="020B0503050203000203" pitchFamily="34" charset="77"/>
              </a:rPr>
              <a:t>input.text.contains</a:t>
            </a:r>
            <a:r>
              <a:rPr lang="en-GB" sz="1800" i="1" dirty="0">
                <a:latin typeface="IBM Plex Sans" panose="020B0503050203000203" pitchFamily="34" charset="77"/>
              </a:rPr>
              <a:t>( 'Yes' )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 err="1">
                <a:latin typeface="IBM Plex Sans" panose="020B0503050203000203" pitchFamily="34" charset="77"/>
              </a:rPr>
              <a:t>input.text.matches</a:t>
            </a:r>
            <a:r>
              <a:rPr lang="en-GB" sz="1800" i="1" dirty="0">
                <a:latin typeface="IBM Plex Sans" panose="020B0503050203000203" pitchFamily="34" charset="77"/>
              </a:rPr>
              <a:t>( '[0-9]+’ ) </a:t>
            </a:r>
            <a:r>
              <a:rPr lang="en-GB" sz="1800" dirty="0">
                <a:latin typeface="IBM Plex Sans" panose="020B0503050203000203" pitchFamily="34" charset="77"/>
              </a:rPr>
              <a:t>… user input is a number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 err="1">
                <a:latin typeface="IBM Plex Sans" panose="020B0503050203000203" pitchFamily="34" charset="77"/>
              </a:rPr>
              <a:t>input.text.length</a:t>
            </a:r>
            <a:r>
              <a:rPr lang="en-GB" sz="1800" i="1" dirty="0">
                <a:latin typeface="IBM Plex Sans" panose="020B0503050203000203" pitchFamily="34" charset="77"/>
              </a:rPr>
              <a:t>() == 10 </a:t>
            </a:r>
            <a:r>
              <a:rPr lang="en-GB" sz="1800" dirty="0">
                <a:latin typeface="IBM Plex Sans" panose="020B0503050203000203" pitchFamily="34" charset="77"/>
              </a:rPr>
              <a:t>… user input contains 10 characters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>
                <a:latin typeface="IBM Plex Sans" panose="020B0503050203000203" pitchFamily="34" charset="77"/>
              </a:rPr>
              <a:t>@sys-</a:t>
            </a:r>
            <a:r>
              <a:rPr lang="en-GB" sz="1800" i="1" dirty="0" err="1">
                <a:latin typeface="IBM Plex Sans" panose="020B0503050203000203" pitchFamily="34" charset="77"/>
              </a:rPr>
              <a:t>time.before</a:t>
            </a:r>
            <a:r>
              <a:rPr lang="en-GB" sz="1800" i="1" dirty="0">
                <a:latin typeface="IBM Plex Sans" panose="020B0503050203000203" pitchFamily="34" charset="77"/>
              </a:rPr>
              <a:t>('12:00:00’) </a:t>
            </a:r>
            <a:r>
              <a:rPr lang="en-GB" sz="1800" dirty="0">
                <a:latin typeface="IBM Plex Sans" panose="020B0503050203000203" pitchFamily="34" charset="77"/>
              </a:rPr>
              <a:t>… time entered by user is before noon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>
                <a:latin typeface="IBM Plex Sans" panose="020B0503050203000203" pitchFamily="34" charset="77"/>
              </a:rPr>
              <a:t>now().after(‘18:00:00’) </a:t>
            </a:r>
            <a:r>
              <a:rPr lang="en-GB" sz="1800" dirty="0">
                <a:latin typeface="IBM Plex Sans" panose="020B0503050203000203" pitchFamily="34" charset="77"/>
              </a:rPr>
              <a:t>… current time is after 6pm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i="1" dirty="0">
                <a:latin typeface="IBM Plex Sans" panose="020B0503050203000203" pitchFamily="34" charset="77"/>
              </a:rPr>
              <a:t>"Today's date is &lt;? today() ?&gt;” … get today’s date and send to user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latin typeface="IBM Plex Sans" panose="020B0503050203000203" pitchFamily="34" charset="77"/>
              </a:rPr>
              <a:t>You can write expressions that access objects and properties of objects by using the </a:t>
            </a:r>
            <a:r>
              <a:rPr lang="en-GB" sz="1800" dirty="0">
                <a:latin typeface="IBM Plex Sans" panose="020B0503050203000203" pitchFamily="34" charset="77"/>
                <a:hlinkClick r:id="rId3"/>
              </a:rPr>
              <a:t>Spring Expression (SpEL) language</a:t>
            </a:r>
            <a:endParaRPr lang="en-US" sz="18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785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Lab Format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96389" y="1114569"/>
            <a:ext cx="4312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Step-by-step instructions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GitHub </a:t>
            </a:r>
            <a:r>
              <a:rPr lang="en-US" sz="2400" dirty="0" err="1">
                <a:latin typeface="IBM Plex Sans" panose="020B0503050203000203" pitchFamily="34" charset="77"/>
              </a:rPr>
              <a:t>README.md</a:t>
            </a:r>
            <a:r>
              <a:rPr lang="en-US" sz="2400" dirty="0">
                <a:latin typeface="IBM Plex Sans" panose="020B0503050203000203" pitchFamily="34" charset="77"/>
              </a:rPr>
              <a:t> for each lab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Work at your own pace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  <a:hlinkClick r:id="rId3"/>
              </a:rPr>
              <a:t>https://github.com/garyrwilson/</a:t>
            </a:r>
            <a:r>
              <a:rPr lang="en-US">
                <a:latin typeface="IBM Plex Sans" panose="020B0503050203000203" pitchFamily="34" charset="77"/>
                <a:hlinkClick r:id="rId3"/>
              </a:rPr>
              <a:t>Watson-Assistant-Labs/3-Advanced</a:t>
            </a:r>
            <a:endParaRPr lang="en-US" dirty="0">
              <a:latin typeface="IBM Plex Sans" panose="020B0503050203000203" pitchFamily="34" charset="77"/>
            </a:endParaRP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27946F2-F134-1D43-86FD-3878CF9AD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1" y="0"/>
            <a:ext cx="4534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661087" y="2211911"/>
            <a:ext cx="7821826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3:</a:t>
            </a: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Enhancing Your Chatbot with</a:t>
            </a: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Advanced Watson Assistant Features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150" y="989017"/>
            <a:ext cx="748969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Extend your chatbot to provide new functions: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Save and reuse your user’s name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Present time-dependent responses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Advise on selecting a new mobile phone contract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Watson Assistant extended functionality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Slots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Expressions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6778C-AABF-3C4C-98D5-883C9055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01" y="3008110"/>
            <a:ext cx="1643448" cy="16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526" y="175664"/>
            <a:ext cx="891083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5C73A71-71C0-5948-A9A5-87A60AE2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2871" cy="5143500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20A9E2E-641E-3C46-8986-84EF60582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24" y="877783"/>
            <a:ext cx="2619300" cy="42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53653" y="2331684"/>
            <a:ext cx="891083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2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A345BB-9EBA-C54E-9B14-03DB0BCC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864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442484" y="891720"/>
            <a:ext cx="82590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IBM Plex Sans" panose="020B0503050203000203" pitchFamily="34" charset="77"/>
              </a:rPr>
              <a:t>Enhanced </a:t>
            </a:r>
            <a:r>
              <a:rPr lang="en-US" sz="2800" b="1" i="1" dirty="0">
                <a:latin typeface="IBM Plex Sans" panose="020B0503050203000203" pitchFamily="34" charset="77"/>
              </a:rPr>
              <a:t>Watson Assistant </a:t>
            </a:r>
            <a:r>
              <a:rPr lang="en-US" sz="2800" dirty="0">
                <a:latin typeface="IBM Plex Sans" panose="020B0503050203000203" pitchFamily="34" charset="77"/>
              </a:rPr>
              <a:t>functionality</a:t>
            </a:r>
            <a:endParaRPr lang="en-US" sz="2800" i="1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extend existing dialog to cater for multiple user inputs </a:t>
            </a:r>
            <a:r>
              <a:rPr lang="mr-IN" sz="2400" dirty="0">
                <a:latin typeface="IBM Plex Sans" panose="020B0503050203000203" pitchFamily="34" charset="77"/>
              </a:rPr>
              <a:t>–</a:t>
            </a:r>
            <a:r>
              <a:rPr lang="en-US" sz="2400" dirty="0">
                <a:latin typeface="IBM Plex Sans" panose="020B0503050203000203" pitchFamily="34" charset="77"/>
              </a:rPr>
              <a:t> ‘</a:t>
            </a:r>
            <a:r>
              <a:rPr lang="en-US" sz="24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slots</a:t>
            </a:r>
            <a:r>
              <a:rPr lang="en-US" sz="2400" dirty="0">
                <a:latin typeface="IBM Plex Sans" panose="020B0503050203000203" pitchFamily="34" charset="77"/>
              </a:rPr>
              <a:t>’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using </a:t>
            </a:r>
            <a:r>
              <a:rPr lang="en-US" sz="24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 </a:t>
            </a:r>
            <a:r>
              <a:rPr lang="en-US" sz="2400" dirty="0">
                <a:latin typeface="IBM Plex Sans" panose="020B0503050203000203" pitchFamily="34" charset="77"/>
              </a:rPr>
              <a:t>to capture context variables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use </a:t>
            </a:r>
            <a:r>
              <a:rPr lang="en-US" sz="24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 </a:t>
            </a:r>
            <a:r>
              <a:rPr lang="en-US" sz="2400" dirty="0">
                <a:latin typeface="IBM Plex Sans" panose="020B0503050203000203" pitchFamily="34" charset="77"/>
              </a:rPr>
              <a:t>to pass information between Watson Assistant and your Node-RED application code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add more intelligence to your responses</a:t>
            </a:r>
            <a:r>
              <a:rPr lang="en-US" sz="2400" dirty="0">
                <a:latin typeface="IBM Plex Sans" panose="020B0503050203000203" pitchFamily="34" charset="77"/>
              </a:rPr>
              <a:t> with </a:t>
            </a:r>
            <a:r>
              <a:rPr lang="en-US" sz="24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expressions</a:t>
            </a:r>
            <a:endParaRPr lang="en-GB" sz="2400" b="1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Slots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16345"/>
            <a:ext cx="80698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Enables developers to use </a:t>
            </a:r>
            <a:r>
              <a:rPr lang="en-US" sz="1800" b="1" dirty="0">
                <a:latin typeface="IBM Plex Sans" panose="020B0503050203000203" pitchFamily="34" charset="77"/>
              </a:rPr>
              <a:t>prompts</a:t>
            </a:r>
            <a:r>
              <a:rPr lang="en-US" sz="1800" dirty="0">
                <a:latin typeface="IBM Plex Sans" panose="020B0503050203000203" pitchFamily="34" charset="77"/>
              </a:rPr>
              <a:t> to gather information from users and store the information into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Information to be gathered all at one time can be consolidated into </a:t>
            </a:r>
            <a:r>
              <a:rPr lang="en-US" sz="1800" b="1" dirty="0">
                <a:latin typeface="IBM Plex Sans" panose="020B0503050203000203" pitchFamily="34" charset="77"/>
              </a:rPr>
              <a:t>one dialog </a:t>
            </a:r>
            <a:r>
              <a:rPr lang="en-US" sz="1800" dirty="0">
                <a:latin typeface="IBM Plex Sans" panose="020B0503050203000203" pitchFamily="34" charset="77"/>
              </a:rPr>
              <a:t>node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e.g. user’s address, information needed for a reservation 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Can be used to ensure dialog has </a:t>
            </a:r>
            <a:r>
              <a:rPr lang="en-US" sz="1800" b="1" dirty="0">
                <a:latin typeface="IBM Plex Sans" panose="020B0503050203000203" pitchFamily="34" charset="77"/>
              </a:rPr>
              <a:t>all the required information </a:t>
            </a:r>
            <a:r>
              <a:rPr lang="en-US" sz="1800" dirty="0">
                <a:latin typeface="IBM Plex Sans" panose="020B0503050203000203" pitchFamily="34" charset="77"/>
              </a:rPr>
              <a:t>and prompt the user to enter </a:t>
            </a:r>
            <a:r>
              <a:rPr lang="en-US" sz="1800" b="1" dirty="0">
                <a:latin typeface="IBM Plex Sans" panose="020B0503050203000203" pitchFamily="34" charset="77"/>
              </a:rPr>
              <a:t>missing</a:t>
            </a:r>
            <a:r>
              <a:rPr lang="en-US" sz="1800" dirty="0">
                <a:latin typeface="IBM Plex Sans" panose="020B0503050203000203" pitchFamily="34" charset="77"/>
              </a:rPr>
              <a:t> information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Can also be used to handle </a:t>
            </a:r>
            <a:r>
              <a:rPr lang="en-US" sz="1800" b="1" dirty="0">
                <a:latin typeface="IBM Plex Sans" panose="020B0503050203000203" pitchFamily="34" charset="77"/>
              </a:rPr>
              <a:t>digressions</a:t>
            </a:r>
            <a:r>
              <a:rPr lang="en-US" sz="1800" dirty="0">
                <a:latin typeface="IBM Plex Sans" panose="020B0503050203000203" pitchFamily="34" charset="77"/>
              </a:rPr>
              <a:t> while collecting information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e.g. if the user is booking a restaurant table, and when prompted to enter a time for their reservation they ask for opening times, we can give the requested information, then return to the conversation</a:t>
            </a:r>
            <a:endParaRPr lang="en-US" sz="18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Slots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8350E-E320-3A4F-8EBE-0132843A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5" y="748179"/>
            <a:ext cx="4556748" cy="223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DB72FE-A5E2-4648-A9B5-1058E0A83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41" y="2795639"/>
            <a:ext cx="4712773" cy="22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System Entities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89917"/>
            <a:ext cx="8069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 </a:t>
            </a:r>
            <a:r>
              <a:rPr lang="en-US" sz="1800" dirty="0">
                <a:latin typeface="IBM Plex Sans" panose="020B0503050203000203" pitchFamily="34" charset="77"/>
              </a:rPr>
              <a:t>can be used to recognise a broad range of values for the object types they represent, for example,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@sys-number</a:t>
            </a:r>
            <a:r>
              <a:rPr lang="en-US" sz="1800" dirty="0">
                <a:latin typeface="IBM Plex Sans" panose="020B0503050203000203" pitchFamily="34" charset="77"/>
              </a:rPr>
              <a:t> matches any numerical value, including whole numbers, decimal fractions, or even numbers written out as words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@sys-date </a:t>
            </a:r>
            <a:r>
              <a:rPr lang="en-US" sz="1800" dirty="0">
                <a:latin typeface="IBM Plex Sans" panose="020B0503050203000203" pitchFamily="34" charset="77"/>
              </a:rPr>
              <a:t>extracts mentions such as Friday, today, or November 1, and stores the value as the corresponding inferred date as a string in the format "</a:t>
            </a:r>
            <a:r>
              <a:rPr lang="en-US" sz="1800" dirty="0" err="1">
                <a:latin typeface="IBM Plex Sans" panose="020B0503050203000203" pitchFamily="34" charset="77"/>
              </a:rPr>
              <a:t>yyyy</a:t>
            </a:r>
            <a:r>
              <a:rPr lang="en-US" sz="1800" dirty="0">
                <a:latin typeface="IBM Plex Sans" panose="020B0503050203000203" pitchFamily="34" charset="77"/>
              </a:rPr>
              <a:t>-MM-</a:t>
            </a:r>
            <a:r>
              <a:rPr lang="en-US" sz="1800" dirty="0" err="1">
                <a:latin typeface="IBM Plex Sans" panose="020B0503050203000203" pitchFamily="34" charset="77"/>
              </a:rPr>
              <a:t>dd</a:t>
            </a:r>
            <a:r>
              <a:rPr lang="en-US" sz="1800" dirty="0">
                <a:latin typeface="IBM Plex Sans" panose="020B0503050203000203" pitchFamily="34" charset="77"/>
              </a:rPr>
              <a:t>"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System entities are centrally maintained, so any updates are available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26740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Context Variables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05776" y="842772"/>
            <a:ext cx="80698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Watson Assistant dialog is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stateless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– your application is responsible for maintaining any continuing information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But … an application can pass information to the dialog (and vice versa) using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b="1" dirty="0">
              <a:solidFill>
                <a:srgbClr val="FF0000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A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is a variable that you define in a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dialog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node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schemeClr val="tx2"/>
                </a:solidFill>
                <a:latin typeface="IBM Plex Sans" panose="020B0503050203000203" pitchFamily="34" charset="77"/>
              </a:rPr>
              <a:t>other nodes </a:t>
            </a: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or </a:t>
            </a:r>
            <a:r>
              <a:rPr lang="en-US" sz="1600" i="1" dirty="0">
                <a:solidFill>
                  <a:schemeClr val="tx2"/>
                </a:solidFill>
                <a:latin typeface="IBM Plex Sans" panose="020B0503050203000203" pitchFamily="34" charset="77"/>
              </a:rPr>
              <a:t>application logic </a:t>
            </a: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can subsequently set or change the value of a context variable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You can test context variables in Watson Assistant dialog node conditions to determine whether to execute a node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And you can pass and use context variables to other application logic … we’ll see this in the next few labs</a:t>
            </a:r>
          </a:p>
        </p:txBody>
      </p:sp>
    </p:spTree>
    <p:extLst>
      <p:ext uri="{BB962C8B-B14F-4D97-AF65-F5344CB8AC3E}">
        <p14:creationId xmlns:p14="http://schemas.microsoft.com/office/powerpoint/2010/main" val="1883156951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23350</TotalTime>
  <Words>560</Words>
  <Application>Microsoft Macintosh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617</cp:revision>
  <cp:lastPrinted>2017-05-16T10:58:10Z</cp:lastPrinted>
  <dcterms:created xsi:type="dcterms:W3CDTF">2014-12-08T21:55:31Z</dcterms:created>
  <dcterms:modified xsi:type="dcterms:W3CDTF">2019-01-07T10:26:32Z</dcterms:modified>
</cp:coreProperties>
</file>