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5" r:id="rId19"/>
    <p:sldId id="276" r:id="rId20"/>
    <p:sldId id="278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76" autoAdjust="0"/>
  </p:normalViewPr>
  <p:slideViewPr>
    <p:cSldViewPr snapToGrid="0">
      <p:cViewPr varScale="1">
        <p:scale>
          <a:sx n="57" d="100"/>
          <a:sy n="57" d="100"/>
        </p:scale>
        <p:origin x="2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447676-EB57-4038-AA4F-AD388C433736}" type="doc">
      <dgm:prSet loTypeId="urn:microsoft.com/office/officeart/2018/2/layout/IconVerticalSolidList" loCatId="icon" qsTypeId="urn:microsoft.com/office/officeart/2005/8/quickstyle/simple2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3409FA77-7FF4-44B1-BFC4-4D02C7B6AA52}">
      <dgm:prSet/>
      <dgm:spPr>
        <a:ln>
          <a:solidFill>
            <a:schemeClr val="tx1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CA" dirty="0"/>
            <a:t>1. </a:t>
          </a:r>
          <a:r>
            <a:rPr lang="en-CA" b="1" dirty="0"/>
            <a:t>Kaggle</a:t>
          </a:r>
          <a:r>
            <a:rPr lang="en-CA" dirty="0"/>
            <a:t>: Source of the hotels dataset.</a:t>
          </a:r>
          <a:endParaRPr lang="en-US" dirty="0"/>
        </a:p>
      </dgm:t>
    </dgm:pt>
    <dgm:pt modelId="{5A2AFF58-F876-4132-BCE8-484035AFADA3}" type="parTrans" cxnId="{16D0B732-9547-4623-8414-69A36B95216C}">
      <dgm:prSet/>
      <dgm:spPr/>
      <dgm:t>
        <a:bodyPr/>
        <a:lstStyle/>
        <a:p>
          <a:endParaRPr lang="en-US"/>
        </a:p>
      </dgm:t>
    </dgm:pt>
    <dgm:pt modelId="{AFA3451D-4850-430F-94F1-7D9A81C3AB91}" type="sibTrans" cxnId="{16D0B732-9547-4623-8414-69A36B95216C}">
      <dgm:prSet/>
      <dgm:spPr/>
      <dgm:t>
        <a:bodyPr/>
        <a:lstStyle/>
        <a:p>
          <a:endParaRPr lang="en-US"/>
        </a:p>
      </dgm:t>
    </dgm:pt>
    <dgm:pt modelId="{6B7E3766-CB49-4B1F-9C8E-E1AB4B92886B}">
      <dgm:prSet/>
      <dgm:spPr>
        <a:ln w="19050">
          <a:solidFill>
            <a:schemeClr val="tx1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CA" dirty="0"/>
            <a:t>2. </a:t>
          </a:r>
          <a:r>
            <a:rPr lang="en-CA" b="1" dirty="0"/>
            <a:t>Python Programming Language</a:t>
          </a:r>
          <a:r>
            <a:rPr lang="en-CA" dirty="0"/>
            <a:t>: Used for overall data manipulation and analysis.</a:t>
          </a:r>
          <a:endParaRPr lang="en-US" dirty="0"/>
        </a:p>
      </dgm:t>
    </dgm:pt>
    <dgm:pt modelId="{DABB5446-CBE2-4407-A06D-99E8CE92079E}" type="parTrans" cxnId="{4FDEB12E-3080-42ED-AAB4-CCE41F350B79}">
      <dgm:prSet/>
      <dgm:spPr/>
      <dgm:t>
        <a:bodyPr/>
        <a:lstStyle/>
        <a:p>
          <a:endParaRPr lang="en-US"/>
        </a:p>
      </dgm:t>
    </dgm:pt>
    <dgm:pt modelId="{24E6C03C-499E-462C-8087-75F4C8B021BA}" type="sibTrans" cxnId="{4FDEB12E-3080-42ED-AAB4-CCE41F350B79}">
      <dgm:prSet/>
      <dgm:spPr/>
      <dgm:t>
        <a:bodyPr/>
        <a:lstStyle/>
        <a:p>
          <a:endParaRPr lang="en-US"/>
        </a:p>
      </dgm:t>
    </dgm:pt>
    <dgm:pt modelId="{DD0BA4EF-CD97-4280-B2D7-00BB3A27E98F}">
      <dgm:prSet/>
      <dgm:spPr>
        <a:ln w="19050">
          <a:solidFill>
            <a:schemeClr val="tx1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CA" dirty="0"/>
            <a:t>3. </a:t>
          </a:r>
          <a:r>
            <a:rPr lang="en-CA" b="1" dirty="0"/>
            <a:t>Pandas Library</a:t>
          </a:r>
          <a:r>
            <a:rPr lang="en-CA" dirty="0"/>
            <a:t>: Utilized for data cleaning, manipulation, standardization (normalization), and handling outliers and null values.</a:t>
          </a:r>
          <a:endParaRPr lang="en-US" dirty="0"/>
        </a:p>
      </dgm:t>
    </dgm:pt>
    <dgm:pt modelId="{AB9FB3EA-270B-4A5D-886B-2DC9FADC002F}" type="parTrans" cxnId="{8B79ACCD-C370-44ED-AC6B-AB95E8C7A801}">
      <dgm:prSet/>
      <dgm:spPr/>
      <dgm:t>
        <a:bodyPr/>
        <a:lstStyle/>
        <a:p>
          <a:endParaRPr lang="en-US"/>
        </a:p>
      </dgm:t>
    </dgm:pt>
    <dgm:pt modelId="{7AE9E020-4720-4E25-94B7-095F1A621882}" type="sibTrans" cxnId="{8B79ACCD-C370-44ED-AC6B-AB95E8C7A801}">
      <dgm:prSet/>
      <dgm:spPr/>
      <dgm:t>
        <a:bodyPr/>
        <a:lstStyle/>
        <a:p>
          <a:endParaRPr lang="en-US"/>
        </a:p>
      </dgm:t>
    </dgm:pt>
    <dgm:pt modelId="{734AC366-FFA3-4B50-B981-7D9FE70E5B8F}">
      <dgm:prSet/>
      <dgm:spPr>
        <a:ln w="19050">
          <a:solidFill>
            <a:schemeClr val="tx1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CA" dirty="0"/>
            <a:t>4. </a:t>
          </a:r>
          <a:r>
            <a:rPr lang="en-CA" b="1" dirty="0"/>
            <a:t>Matplotlib</a:t>
          </a:r>
          <a:r>
            <a:rPr lang="en-CA" dirty="0"/>
            <a:t>: Employed for data visualization.</a:t>
          </a:r>
          <a:endParaRPr lang="en-US" dirty="0"/>
        </a:p>
      </dgm:t>
    </dgm:pt>
    <dgm:pt modelId="{BFCC103F-84C0-4CBA-A7F6-4A5E62E5AB17}" type="parTrans" cxnId="{4A0C3C59-03B0-4234-A3AE-155569971820}">
      <dgm:prSet/>
      <dgm:spPr/>
      <dgm:t>
        <a:bodyPr/>
        <a:lstStyle/>
        <a:p>
          <a:endParaRPr lang="en-US"/>
        </a:p>
      </dgm:t>
    </dgm:pt>
    <dgm:pt modelId="{AD3112CA-15B7-41B9-B592-C00BEBE86D2E}" type="sibTrans" cxnId="{4A0C3C59-03B0-4234-A3AE-155569971820}">
      <dgm:prSet/>
      <dgm:spPr/>
      <dgm:t>
        <a:bodyPr/>
        <a:lstStyle/>
        <a:p>
          <a:endParaRPr lang="en-US"/>
        </a:p>
      </dgm:t>
    </dgm:pt>
    <dgm:pt modelId="{42DACEC4-102C-4F73-8AF7-1705B9EBFEC2}">
      <dgm:prSet/>
      <dgm:spPr>
        <a:ln>
          <a:solidFill>
            <a:schemeClr val="tx1"/>
          </a:solidFill>
        </a:ln>
      </dgm:spPr>
      <dgm:t>
        <a:bodyPr/>
        <a:lstStyle/>
        <a:p>
          <a:pPr>
            <a:lnSpc>
              <a:spcPct val="100000"/>
            </a:lnSpc>
          </a:pPr>
          <a:r>
            <a:rPr lang="en-CA" dirty="0"/>
            <a:t>5. </a:t>
          </a:r>
          <a:r>
            <a:rPr lang="en-CA" b="1" dirty="0"/>
            <a:t>Git &amp; GitHub</a:t>
          </a:r>
          <a:r>
            <a:rPr lang="en-CA" dirty="0"/>
            <a:t>: for sharing my analysis and insights.</a:t>
          </a:r>
          <a:endParaRPr lang="en-US" dirty="0"/>
        </a:p>
      </dgm:t>
    </dgm:pt>
    <dgm:pt modelId="{F3581102-D610-4AF2-96AA-DBFA9AEAA7EB}" type="parTrans" cxnId="{6896BB80-E058-411A-95DF-4FAF9F543180}">
      <dgm:prSet/>
      <dgm:spPr/>
      <dgm:t>
        <a:bodyPr/>
        <a:lstStyle/>
        <a:p>
          <a:endParaRPr lang="en-US"/>
        </a:p>
      </dgm:t>
    </dgm:pt>
    <dgm:pt modelId="{FB77CE0D-FE2D-4434-A4A2-7C8F80C96959}" type="sibTrans" cxnId="{6896BB80-E058-411A-95DF-4FAF9F543180}">
      <dgm:prSet/>
      <dgm:spPr/>
      <dgm:t>
        <a:bodyPr/>
        <a:lstStyle/>
        <a:p>
          <a:endParaRPr lang="en-US"/>
        </a:p>
      </dgm:t>
    </dgm:pt>
    <dgm:pt modelId="{D2314F0E-240D-4317-9F7C-595AC911F7BE}" type="pres">
      <dgm:prSet presAssocID="{A8447676-EB57-4038-AA4F-AD388C433736}" presName="root" presStyleCnt="0">
        <dgm:presLayoutVars>
          <dgm:dir/>
          <dgm:resizeHandles val="exact"/>
        </dgm:presLayoutVars>
      </dgm:prSet>
      <dgm:spPr/>
    </dgm:pt>
    <dgm:pt modelId="{7B65153E-A939-4C6E-9C65-FA13938B9365}" type="pres">
      <dgm:prSet presAssocID="{3409FA77-7FF4-44B1-BFC4-4D02C7B6AA52}" presName="compNode" presStyleCnt="0"/>
      <dgm:spPr/>
    </dgm:pt>
    <dgm:pt modelId="{315CBBFB-0574-439D-89C4-D80258515AFA}" type="pres">
      <dgm:prSet presAssocID="{3409FA77-7FF4-44B1-BFC4-4D02C7B6AA52}" presName="bgRect" presStyleLbl="bgShp" presStyleIdx="0" presStyleCnt="5"/>
      <dgm:spPr>
        <a:ln w="28575">
          <a:solidFill>
            <a:schemeClr val="tx1"/>
          </a:solidFill>
        </a:ln>
      </dgm:spPr>
    </dgm:pt>
    <dgm:pt modelId="{CAEE227E-3D8F-4199-82FE-D0A4432FA4E6}" type="pres">
      <dgm:prSet presAssocID="{3409FA77-7FF4-44B1-BFC4-4D02C7B6AA5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iter"/>
        </a:ext>
      </dgm:extLst>
    </dgm:pt>
    <dgm:pt modelId="{D1E61206-848C-40DA-919F-E9C0F74FB9CF}" type="pres">
      <dgm:prSet presAssocID="{3409FA77-7FF4-44B1-BFC4-4D02C7B6AA52}" presName="spaceRect" presStyleCnt="0"/>
      <dgm:spPr/>
    </dgm:pt>
    <dgm:pt modelId="{FA97B46E-F078-4EE6-A3A5-C3BC50E1F019}" type="pres">
      <dgm:prSet presAssocID="{3409FA77-7FF4-44B1-BFC4-4D02C7B6AA52}" presName="parTx" presStyleLbl="revTx" presStyleIdx="0" presStyleCnt="5">
        <dgm:presLayoutVars>
          <dgm:chMax val="0"/>
          <dgm:chPref val="0"/>
        </dgm:presLayoutVars>
      </dgm:prSet>
      <dgm:spPr/>
    </dgm:pt>
    <dgm:pt modelId="{8358FA0B-FF25-458B-9064-847A2E0280AD}" type="pres">
      <dgm:prSet presAssocID="{AFA3451D-4850-430F-94F1-7D9A81C3AB91}" presName="sibTrans" presStyleCnt="0"/>
      <dgm:spPr/>
    </dgm:pt>
    <dgm:pt modelId="{6E9C8D35-13F1-4BB9-8AED-CBE25A3E82D8}" type="pres">
      <dgm:prSet presAssocID="{6B7E3766-CB49-4B1F-9C8E-E1AB4B92886B}" presName="compNode" presStyleCnt="0"/>
      <dgm:spPr/>
    </dgm:pt>
    <dgm:pt modelId="{40C2EEA3-98FB-41A8-BF4A-316ACA28FFE3}" type="pres">
      <dgm:prSet presAssocID="{6B7E3766-CB49-4B1F-9C8E-E1AB4B92886B}" presName="bgRect" presStyleLbl="bgShp" presStyleIdx="1" presStyleCnt="5"/>
      <dgm:spPr>
        <a:ln w="28575">
          <a:solidFill>
            <a:schemeClr val="tx1"/>
          </a:solidFill>
        </a:ln>
      </dgm:spPr>
    </dgm:pt>
    <dgm:pt modelId="{0371ED4C-ECD8-4CD8-B03B-BA6C177D4A08}" type="pres">
      <dgm:prSet presAssocID="{6B7E3766-CB49-4B1F-9C8E-E1AB4B92886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solidFill>
            <a:schemeClr val="tx1">
              <a:alpha val="0"/>
            </a:schemeClr>
          </a:solidFill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961D60D-3B5A-42B3-A8EC-ADDCEBCBBAB3}" type="pres">
      <dgm:prSet presAssocID="{6B7E3766-CB49-4B1F-9C8E-E1AB4B92886B}" presName="spaceRect" presStyleCnt="0"/>
      <dgm:spPr/>
    </dgm:pt>
    <dgm:pt modelId="{B9E4FA63-402C-4629-B1B6-14D953B40E9B}" type="pres">
      <dgm:prSet presAssocID="{6B7E3766-CB49-4B1F-9C8E-E1AB4B92886B}" presName="parTx" presStyleLbl="revTx" presStyleIdx="1" presStyleCnt="5">
        <dgm:presLayoutVars>
          <dgm:chMax val="0"/>
          <dgm:chPref val="0"/>
        </dgm:presLayoutVars>
      </dgm:prSet>
      <dgm:spPr/>
    </dgm:pt>
    <dgm:pt modelId="{8A91EBB4-3FCC-4940-AC09-5B684835B90A}" type="pres">
      <dgm:prSet presAssocID="{24E6C03C-499E-462C-8087-75F4C8B021BA}" presName="sibTrans" presStyleCnt="0"/>
      <dgm:spPr/>
    </dgm:pt>
    <dgm:pt modelId="{3C2AE542-470B-4EAC-8EFE-796B2A05FAE4}" type="pres">
      <dgm:prSet presAssocID="{DD0BA4EF-CD97-4280-B2D7-00BB3A27E98F}" presName="compNode" presStyleCnt="0"/>
      <dgm:spPr/>
    </dgm:pt>
    <dgm:pt modelId="{6DA3BD16-9AB2-408A-8C3E-2B03D85C1803}" type="pres">
      <dgm:prSet presAssocID="{DD0BA4EF-CD97-4280-B2D7-00BB3A27E98F}" presName="bgRect" presStyleLbl="bgShp" presStyleIdx="2" presStyleCnt="5"/>
      <dgm:spPr>
        <a:ln w="19050">
          <a:solidFill>
            <a:schemeClr val="tx1"/>
          </a:solidFill>
        </a:ln>
      </dgm:spPr>
    </dgm:pt>
    <dgm:pt modelId="{EA71B097-00AA-470B-B4EA-E318D57D0A87}" type="pres">
      <dgm:prSet presAssocID="{DD0BA4EF-CD97-4280-B2D7-00BB3A27E98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97378152-48D4-4D20-8C58-0F564AB33B69}" type="pres">
      <dgm:prSet presAssocID="{DD0BA4EF-CD97-4280-B2D7-00BB3A27E98F}" presName="spaceRect" presStyleCnt="0"/>
      <dgm:spPr/>
    </dgm:pt>
    <dgm:pt modelId="{496D31C8-C6AE-4C17-AB90-E60D783AACD8}" type="pres">
      <dgm:prSet presAssocID="{DD0BA4EF-CD97-4280-B2D7-00BB3A27E98F}" presName="parTx" presStyleLbl="revTx" presStyleIdx="2" presStyleCnt="5">
        <dgm:presLayoutVars>
          <dgm:chMax val="0"/>
          <dgm:chPref val="0"/>
        </dgm:presLayoutVars>
      </dgm:prSet>
      <dgm:spPr/>
    </dgm:pt>
    <dgm:pt modelId="{564E6CFD-48CA-4A6C-B49D-F8C821C3E47C}" type="pres">
      <dgm:prSet presAssocID="{7AE9E020-4720-4E25-94B7-095F1A621882}" presName="sibTrans" presStyleCnt="0"/>
      <dgm:spPr/>
    </dgm:pt>
    <dgm:pt modelId="{F927B4A2-B6B1-4DD3-A03D-20FAE43D1E36}" type="pres">
      <dgm:prSet presAssocID="{734AC366-FFA3-4B50-B981-7D9FE70E5B8F}" presName="compNode" presStyleCnt="0"/>
      <dgm:spPr/>
    </dgm:pt>
    <dgm:pt modelId="{6D5235BD-BECE-4429-87F0-64F5C66EE83E}" type="pres">
      <dgm:prSet presAssocID="{734AC366-FFA3-4B50-B981-7D9FE70E5B8F}" presName="bgRect" presStyleLbl="bgShp" presStyleIdx="3" presStyleCnt="5"/>
      <dgm:spPr>
        <a:ln w="28575">
          <a:solidFill>
            <a:schemeClr val="tx1"/>
          </a:solidFill>
        </a:ln>
      </dgm:spPr>
    </dgm:pt>
    <dgm:pt modelId="{8D46C18E-99FE-4312-A86E-937413270F5C}" type="pres">
      <dgm:prSet presAssocID="{734AC366-FFA3-4B50-B981-7D9FE70E5B8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07F10337-0622-4341-958D-6F32AD1A93B6}" type="pres">
      <dgm:prSet presAssocID="{734AC366-FFA3-4B50-B981-7D9FE70E5B8F}" presName="spaceRect" presStyleCnt="0"/>
      <dgm:spPr/>
    </dgm:pt>
    <dgm:pt modelId="{534461EE-5355-4CB1-AFE7-26740D2F57E1}" type="pres">
      <dgm:prSet presAssocID="{734AC366-FFA3-4B50-B981-7D9FE70E5B8F}" presName="parTx" presStyleLbl="revTx" presStyleIdx="3" presStyleCnt="5">
        <dgm:presLayoutVars>
          <dgm:chMax val="0"/>
          <dgm:chPref val="0"/>
        </dgm:presLayoutVars>
      </dgm:prSet>
      <dgm:spPr/>
    </dgm:pt>
    <dgm:pt modelId="{53330AC1-9A14-4782-99F1-BE7FFE0D8C4C}" type="pres">
      <dgm:prSet presAssocID="{AD3112CA-15B7-41B9-B592-C00BEBE86D2E}" presName="sibTrans" presStyleCnt="0"/>
      <dgm:spPr/>
    </dgm:pt>
    <dgm:pt modelId="{D84E9082-6171-4F15-BBA9-C65EF6E4B1EB}" type="pres">
      <dgm:prSet presAssocID="{42DACEC4-102C-4F73-8AF7-1705B9EBFEC2}" presName="compNode" presStyleCnt="0"/>
      <dgm:spPr/>
    </dgm:pt>
    <dgm:pt modelId="{EEDA9087-0189-45E2-9048-ED617AEB3B80}" type="pres">
      <dgm:prSet presAssocID="{42DACEC4-102C-4F73-8AF7-1705B9EBFEC2}" presName="bgRect" presStyleLbl="bgShp" presStyleIdx="4" presStyleCnt="5"/>
      <dgm:spPr>
        <a:ln w="28575">
          <a:solidFill>
            <a:schemeClr val="tx1"/>
          </a:solidFill>
        </a:ln>
      </dgm:spPr>
    </dgm:pt>
    <dgm:pt modelId="{AB752EC7-1527-4FA7-8D39-C12125490678}" type="pres">
      <dgm:prSet presAssocID="{42DACEC4-102C-4F73-8AF7-1705B9EBFEC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99BA4896-FB59-4B97-88DB-E5ABF67C130F}" type="pres">
      <dgm:prSet presAssocID="{42DACEC4-102C-4F73-8AF7-1705B9EBFEC2}" presName="spaceRect" presStyleCnt="0"/>
      <dgm:spPr/>
    </dgm:pt>
    <dgm:pt modelId="{255282C0-D496-4038-BCEA-A1766DB01209}" type="pres">
      <dgm:prSet presAssocID="{42DACEC4-102C-4F73-8AF7-1705B9EBFEC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FDEB12E-3080-42ED-AAB4-CCE41F350B79}" srcId="{A8447676-EB57-4038-AA4F-AD388C433736}" destId="{6B7E3766-CB49-4B1F-9C8E-E1AB4B92886B}" srcOrd="1" destOrd="0" parTransId="{DABB5446-CBE2-4407-A06D-99E8CE92079E}" sibTransId="{24E6C03C-499E-462C-8087-75F4C8B021BA}"/>
    <dgm:cxn modelId="{16D0B732-9547-4623-8414-69A36B95216C}" srcId="{A8447676-EB57-4038-AA4F-AD388C433736}" destId="{3409FA77-7FF4-44B1-BFC4-4D02C7B6AA52}" srcOrd="0" destOrd="0" parTransId="{5A2AFF58-F876-4132-BCE8-484035AFADA3}" sibTransId="{AFA3451D-4850-430F-94F1-7D9A81C3AB91}"/>
    <dgm:cxn modelId="{BD848C5C-79B7-4127-B7C2-653B2B4D10A6}" type="presOf" srcId="{734AC366-FFA3-4B50-B981-7D9FE70E5B8F}" destId="{534461EE-5355-4CB1-AFE7-26740D2F57E1}" srcOrd="0" destOrd="0" presId="urn:microsoft.com/office/officeart/2018/2/layout/IconVerticalSolidList"/>
    <dgm:cxn modelId="{4A0C3C59-03B0-4234-A3AE-155569971820}" srcId="{A8447676-EB57-4038-AA4F-AD388C433736}" destId="{734AC366-FFA3-4B50-B981-7D9FE70E5B8F}" srcOrd="3" destOrd="0" parTransId="{BFCC103F-84C0-4CBA-A7F6-4A5E62E5AB17}" sibTransId="{AD3112CA-15B7-41B9-B592-C00BEBE86D2E}"/>
    <dgm:cxn modelId="{BE26E07E-71EC-44E5-A5EB-25A5585F81F6}" type="presOf" srcId="{6B7E3766-CB49-4B1F-9C8E-E1AB4B92886B}" destId="{B9E4FA63-402C-4629-B1B6-14D953B40E9B}" srcOrd="0" destOrd="0" presId="urn:microsoft.com/office/officeart/2018/2/layout/IconVerticalSolidList"/>
    <dgm:cxn modelId="{6896BB80-E058-411A-95DF-4FAF9F543180}" srcId="{A8447676-EB57-4038-AA4F-AD388C433736}" destId="{42DACEC4-102C-4F73-8AF7-1705B9EBFEC2}" srcOrd="4" destOrd="0" parTransId="{F3581102-D610-4AF2-96AA-DBFA9AEAA7EB}" sibTransId="{FB77CE0D-FE2D-4434-A4A2-7C8F80C96959}"/>
    <dgm:cxn modelId="{B3EB2E95-6DB3-45DD-BDA4-DA5DC236C741}" type="presOf" srcId="{42DACEC4-102C-4F73-8AF7-1705B9EBFEC2}" destId="{255282C0-D496-4038-BCEA-A1766DB01209}" srcOrd="0" destOrd="0" presId="urn:microsoft.com/office/officeart/2018/2/layout/IconVerticalSolidList"/>
    <dgm:cxn modelId="{8B79ACCD-C370-44ED-AC6B-AB95E8C7A801}" srcId="{A8447676-EB57-4038-AA4F-AD388C433736}" destId="{DD0BA4EF-CD97-4280-B2D7-00BB3A27E98F}" srcOrd="2" destOrd="0" parTransId="{AB9FB3EA-270B-4A5D-886B-2DC9FADC002F}" sibTransId="{7AE9E020-4720-4E25-94B7-095F1A621882}"/>
    <dgm:cxn modelId="{462F8ADC-3B68-4B83-99C3-5E0522EEEBA8}" type="presOf" srcId="{A8447676-EB57-4038-AA4F-AD388C433736}" destId="{D2314F0E-240D-4317-9F7C-595AC911F7BE}" srcOrd="0" destOrd="0" presId="urn:microsoft.com/office/officeart/2018/2/layout/IconVerticalSolidList"/>
    <dgm:cxn modelId="{9FD9C9E2-BA4B-4ACF-9C10-C60A7230A6DD}" type="presOf" srcId="{3409FA77-7FF4-44B1-BFC4-4D02C7B6AA52}" destId="{FA97B46E-F078-4EE6-A3A5-C3BC50E1F019}" srcOrd="0" destOrd="0" presId="urn:microsoft.com/office/officeart/2018/2/layout/IconVerticalSolidList"/>
    <dgm:cxn modelId="{7CC867F4-7166-436E-96E8-9A0C304C01F8}" type="presOf" srcId="{DD0BA4EF-CD97-4280-B2D7-00BB3A27E98F}" destId="{496D31C8-C6AE-4C17-AB90-E60D783AACD8}" srcOrd="0" destOrd="0" presId="urn:microsoft.com/office/officeart/2018/2/layout/IconVerticalSolidList"/>
    <dgm:cxn modelId="{F5D84C00-E83B-4401-ACFA-F59DFB298F71}" type="presParOf" srcId="{D2314F0E-240D-4317-9F7C-595AC911F7BE}" destId="{7B65153E-A939-4C6E-9C65-FA13938B9365}" srcOrd="0" destOrd="0" presId="urn:microsoft.com/office/officeart/2018/2/layout/IconVerticalSolidList"/>
    <dgm:cxn modelId="{906EB242-1F1D-4B8A-B15F-9CD6341DEC78}" type="presParOf" srcId="{7B65153E-A939-4C6E-9C65-FA13938B9365}" destId="{315CBBFB-0574-439D-89C4-D80258515AFA}" srcOrd="0" destOrd="0" presId="urn:microsoft.com/office/officeart/2018/2/layout/IconVerticalSolidList"/>
    <dgm:cxn modelId="{C99C4534-9CD7-4B4A-8C80-288CA1DD4DED}" type="presParOf" srcId="{7B65153E-A939-4C6E-9C65-FA13938B9365}" destId="{CAEE227E-3D8F-4199-82FE-D0A4432FA4E6}" srcOrd="1" destOrd="0" presId="urn:microsoft.com/office/officeart/2018/2/layout/IconVerticalSolidList"/>
    <dgm:cxn modelId="{DEC09568-D6AB-42CB-8AEE-78A56856198C}" type="presParOf" srcId="{7B65153E-A939-4C6E-9C65-FA13938B9365}" destId="{D1E61206-848C-40DA-919F-E9C0F74FB9CF}" srcOrd="2" destOrd="0" presId="urn:microsoft.com/office/officeart/2018/2/layout/IconVerticalSolidList"/>
    <dgm:cxn modelId="{F026A952-61E9-481D-BC17-2E98F791899A}" type="presParOf" srcId="{7B65153E-A939-4C6E-9C65-FA13938B9365}" destId="{FA97B46E-F078-4EE6-A3A5-C3BC50E1F019}" srcOrd="3" destOrd="0" presId="urn:microsoft.com/office/officeart/2018/2/layout/IconVerticalSolidList"/>
    <dgm:cxn modelId="{ECC18E8E-CAD4-44CE-B953-8938BB821816}" type="presParOf" srcId="{D2314F0E-240D-4317-9F7C-595AC911F7BE}" destId="{8358FA0B-FF25-458B-9064-847A2E0280AD}" srcOrd="1" destOrd="0" presId="urn:microsoft.com/office/officeart/2018/2/layout/IconVerticalSolidList"/>
    <dgm:cxn modelId="{156F032D-1AAA-4313-A4CD-9C1F7062A323}" type="presParOf" srcId="{D2314F0E-240D-4317-9F7C-595AC911F7BE}" destId="{6E9C8D35-13F1-4BB9-8AED-CBE25A3E82D8}" srcOrd="2" destOrd="0" presId="urn:microsoft.com/office/officeart/2018/2/layout/IconVerticalSolidList"/>
    <dgm:cxn modelId="{AE6A54D3-F83A-418C-84E0-FEEAE4895922}" type="presParOf" srcId="{6E9C8D35-13F1-4BB9-8AED-CBE25A3E82D8}" destId="{40C2EEA3-98FB-41A8-BF4A-316ACA28FFE3}" srcOrd="0" destOrd="0" presId="urn:microsoft.com/office/officeart/2018/2/layout/IconVerticalSolidList"/>
    <dgm:cxn modelId="{36DE9028-CDD0-49B9-AF0E-02F28B7544FE}" type="presParOf" srcId="{6E9C8D35-13F1-4BB9-8AED-CBE25A3E82D8}" destId="{0371ED4C-ECD8-4CD8-B03B-BA6C177D4A08}" srcOrd="1" destOrd="0" presId="urn:microsoft.com/office/officeart/2018/2/layout/IconVerticalSolidList"/>
    <dgm:cxn modelId="{5CF740CD-B1A7-45E6-9DB5-E8C46FEA2D71}" type="presParOf" srcId="{6E9C8D35-13F1-4BB9-8AED-CBE25A3E82D8}" destId="{4961D60D-3B5A-42B3-A8EC-ADDCEBCBBAB3}" srcOrd="2" destOrd="0" presId="urn:microsoft.com/office/officeart/2018/2/layout/IconVerticalSolidList"/>
    <dgm:cxn modelId="{71EE448C-96C1-415C-B309-2C3787516BBD}" type="presParOf" srcId="{6E9C8D35-13F1-4BB9-8AED-CBE25A3E82D8}" destId="{B9E4FA63-402C-4629-B1B6-14D953B40E9B}" srcOrd="3" destOrd="0" presId="urn:microsoft.com/office/officeart/2018/2/layout/IconVerticalSolidList"/>
    <dgm:cxn modelId="{BCAD4F40-61A5-40E0-B2D5-FFC9A06D7226}" type="presParOf" srcId="{D2314F0E-240D-4317-9F7C-595AC911F7BE}" destId="{8A91EBB4-3FCC-4940-AC09-5B684835B90A}" srcOrd="3" destOrd="0" presId="urn:microsoft.com/office/officeart/2018/2/layout/IconVerticalSolidList"/>
    <dgm:cxn modelId="{9A824B65-E119-405E-B864-F271136A8B16}" type="presParOf" srcId="{D2314F0E-240D-4317-9F7C-595AC911F7BE}" destId="{3C2AE542-470B-4EAC-8EFE-796B2A05FAE4}" srcOrd="4" destOrd="0" presId="urn:microsoft.com/office/officeart/2018/2/layout/IconVerticalSolidList"/>
    <dgm:cxn modelId="{FF2E7299-D88A-405B-9F87-43E27C8F062A}" type="presParOf" srcId="{3C2AE542-470B-4EAC-8EFE-796B2A05FAE4}" destId="{6DA3BD16-9AB2-408A-8C3E-2B03D85C1803}" srcOrd="0" destOrd="0" presId="urn:microsoft.com/office/officeart/2018/2/layout/IconVerticalSolidList"/>
    <dgm:cxn modelId="{FC77B32E-1028-40E3-A68F-07E6CB0FB587}" type="presParOf" srcId="{3C2AE542-470B-4EAC-8EFE-796B2A05FAE4}" destId="{EA71B097-00AA-470B-B4EA-E318D57D0A87}" srcOrd="1" destOrd="0" presId="urn:microsoft.com/office/officeart/2018/2/layout/IconVerticalSolidList"/>
    <dgm:cxn modelId="{2484D7A2-7D8D-4EA0-8C2A-E24720B38D4A}" type="presParOf" srcId="{3C2AE542-470B-4EAC-8EFE-796B2A05FAE4}" destId="{97378152-48D4-4D20-8C58-0F564AB33B69}" srcOrd="2" destOrd="0" presId="urn:microsoft.com/office/officeart/2018/2/layout/IconVerticalSolidList"/>
    <dgm:cxn modelId="{F85753FD-C042-4EDC-B46E-085142E12ECB}" type="presParOf" srcId="{3C2AE542-470B-4EAC-8EFE-796B2A05FAE4}" destId="{496D31C8-C6AE-4C17-AB90-E60D783AACD8}" srcOrd="3" destOrd="0" presId="urn:microsoft.com/office/officeart/2018/2/layout/IconVerticalSolidList"/>
    <dgm:cxn modelId="{CEC01D21-5E6A-4A57-BA17-5900B9DEF588}" type="presParOf" srcId="{D2314F0E-240D-4317-9F7C-595AC911F7BE}" destId="{564E6CFD-48CA-4A6C-B49D-F8C821C3E47C}" srcOrd="5" destOrd="0" presId="urn:microsoft.com/office/officeart/2018/2/layout/IconVerticalSolidList"/>
    <dgm:cxn modelId="{16368283-F2F7-45FF-8402-67272C642976}" type="presParOf" srcId="{D2314F0E-240D-4317-9F7C-595AC911F7BE}" destId="{F927B4A2-B6B1-4DD3-A03D-20FAE43D1E36}" srcOrd="6" destOrd="0" presId="urn:microsoft.com/office/officeart/2018/2/layout/IconVerticalSolidList"/>
    <dgm:cxn modelId="{771BE0C9-B738-4CAE-BA00-6C37BE6319B7}" type="presParOf" srcId="{F927B4A2-B6B1-4DD3-A03D-20FAE43D1E36}" destId="{6D5235BD-BECE-4429-87F0-64F5C66EE83E}" srcOrd="0" destOrd="0" presId="urn:microsoft.com/office/officeart/2018/2/layout/IconVerticalSolidList"/>
    <dgm:cxn modelId="{65720C53-71FB-4F11-90BA-C408E246FE02}" type="presParOf" srcId="{F927B4A2-B6B1-4DD3-A03D-20FAE43D1E36}" destId="{8D46C18E-99FE-4312-A86E-937413270F5C}" srcOrd="1" destOrd="0" presId="urn:microsoft.com/office/officeart/2018/2/layout/IconVerticalSolidList"/>
    <dgm:cxn modelId="{7A931FD3-3128-480F-89DA-8FB8EFCA1466}" type="presParOf" srcId="{F927B4A2-B6B1-4DD3-A03D-20FAE43D1E36}" destId="{07F10337-0622-4341-958D-6F32AD1A93B6}" srcOrd="2" destOrd="0" presId="urn:microsoft.com/office/officeart/2018/2/layout/IconVerticalSolidList"/>
    <dgm:cxn modelId="{0A9C05B0-2FD4-4992-A7DA-67AE7CBFFEDB}" type="presParOf" srcId="{F927B4A2-B6B1-4DD3-A03D-20FAE43D1E36}" destId="{534461EE-5355-4CB1-AFE7-26740D2F57E1}" srcOrd="3" destOrd="0" presId="urn:microsoft.com/office/officeart/2018/2/layout/IconVerticalSolidList"/>
    <dgm:cxn modelId="{220CB844-16AA-47C4-BA0B-98910D9462B1}" type="presParOf" srcId="{D2314F0E-240D-4317-9F7C-595AC911F7BE}" destId="{53330AC1-9A14-4782-99F1-BE7FFE0D8C4C}" srcOrd="7" destOrd="0" presId="urn:microsoft.com/office/officeart/2018/2/layout/IconVerticalSolidList"/>
    <dgm:cxn modelId="{3CAAD7EA-6D46-42CD-9005-924FBBE2FD66}" type="presParOf" srcId="{D2314F0E-240D-4317-9F7C-595AC911F7BE}" destId="{D84E9082-6171-4F15-BBA9-C65EF6E4B1EB}" srcOrd="8" destOrd="0" presId="urn:microsoft.com/office/officeart/2018/2/layout/IconVerticalSolidList"/>
    <dgm:cxn modelId="{B59E49CA-EA08-428A-9E78-4A9AB0F72FF1}" type="presParOf" srcId="{D84E9082-6171-4F15-BBA9-C65EF6E4B1EB}" destId="{EEDA9087-0189-45E2-9048-ED617AEB3B80}" srcOrd="0" destOrd="0" presId="urn:microsoft.com/office/officeart/2018/2/layout/IconVerticalSolidList"/>
    <dgm:cxn modelId="{D3867397-56B5-40CA-BCA4-E0D880EDB9CB}" type="presParOf" srcId="{D84E9082-6171-4F15-BBA9-C65EF6E4B1EB}" destId="{AB752EC7-1527-4FA7-8D39-C12125490678}" srcOrd="1" destOrd="0" presId="urn:microsoft.com/office/officeart/2018/2/layout/IconVerticalSolidList"/>
    <dgm:cxn modelId="{FBFA4764-5447-4E4E-B74A-E3B04CACDA84}" type="presParOf" srcId="{D84E9082-6171-4F15-BBA9-C65EF6E4B1EB}" destId="{99BA4896-FB59-4B97-88DB-E5ABF67C130F}" srcOrd="2" destOrd="0" presId="urn:microsoft.com/office/officeart/2018/2/layout/IconVerticalSolidList"/>
    <dgm:cxn modelId="{C146A494-2155-4257-84A5-524580343297}" type="presParOf" srcId="{D84E9082-6171-4F15-BBA9-C65EF6E4B1EB}" destId="{255282C0-D496-4038-BCEA-A1766DB012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AC998A-F78E-4E31-9EAD-C50C3F50776D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0AA0E1-7CF6-42A9-B6C7-B554A38DA986}">
      <dgm:prSet/>
      <dgm:spPr/>
      <dgm:t>
        <a:bodyPr/>
        <a:lstStyle/>
        <a:p>
          <a:pPr algn="ctr"/>
          <a:r>
            <a:rPr lang="en-CA" b="1" dirty="0"/>
            <a:t>1. Dealing With Nan Values:</a:t>
          </a:r>
          <a:endParaRPr lang="en-US" dirty="0"/>
        </a:p>
      </dgm:t>
    </dgm:pt>
    <dgm:pt modelId="{6761CE1E-9224-4B96-B5AA-55B8D3B2C021}" type="parTrans" cxnId="{4D69B41C-E786-4E82-B4C1-68944CD21EB3}">
      <dgm:prSet/>
      <dgm:spPr/>
      <dgm:t>
        <a:bodyPr/>
        <a:lstStyle/>
        <a:p>
          <a:endParaRPr lang="en-US"/>
        </a:p>
      </dgm:t>
    </dgm:pt>
    <dgm:pt modelId="{4C9FE286-936C-4FD9-B5F9-B5C47682F77D}" type="sibTrans" cxnId="{4D69B41C-E786-4E82-B4C1-68944CD21EB3}">
      <dgm:prSet/>
      <dgm:spPr>
        <a:ln w="28575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473A011-B05A-4EFA-9E3C-FE73FF06FE16}">
      <dgm:prSet/>
      <dgm:spPr/>
      <dgm:t>
        <a:bodyPr/>
        <a:lstStyle/>
        <a:p>
          <a:pPr algn="l"/>
          <a:r>
            <a:rPr lang="en-CA" b="1" dirty="0"/>
            <a:t>Drop Columns ('agent', 'company').</a:t>
          </a:r>
          <a:endParaRPr lang="en-US" dirty="0"/>
        </a:p>
      </dgm:t>
    </dgm:pt>
    <dgm:pt modelId="{89724D93-07DD-4286-9B2E-5260FB7337FE}" type="parTrans" cxnId="{AE66297D-71B9-40D3-817A-9FD888069923}">
      <dgm:prSet/>
      <dgm:spPr/>
      <dgm:t>
        <a:bodyPr/>
        <a:lstStyle/>
        <a:p>
          <a:endParaRPr lang="en-US"/>
        </a:p>
      </dgm:t>
    </dgm:pt>
    <dgm:pt modelId="{29845C69-F23E-4345-9F8C-B1BE039DE6E5}" type="sibTrans" cxnId="{AE66297D-71B9-40D3-817A-9FD888069923}">
      <dgm:prSet/>
      <dgm:spPr/>
      <dgm:t>
        <a:bodyPr/>
        <a:lstStyle/>
        <a:p>
          <a:endParaRPr lang="en-US"/>
        </a:p>
      </dgm:t>
    </dgm:pt>
    <dgm:pt modelId="{D7A35161-50C8-46B7-B814-EB5EDDD892A2}">
      <dgm:prSet/>
      <dgm:spPr/>
      <dgm:t>
        <a:bodyPr/>
        <a:lstStyle/>
        <a:p>
          <a:pPr algn="l"/>
          <a:r>
            <a:rPr lang="en-CA" b="1" dirty="0"/>
            <a:t>Drop Nan Values Of Columns ('country', 'children').</a:t>
          </a:r>
          <a:endParaRPr lang="en-US" dirty="0"/>
        </a:p>
      </dgm:t>
    </dgm:pt>
    <dgm:pt modelId="{DFD3FB98-5DA4-4B63-9D02-606FD6A55701}" type="parTrans" cxnId="{4DD2B9EC-D111-4603-9B35-BE77852F185F}">
      <dgm:prSet/>
      <dgm:spPr/>
      <dgm:t>
        <a:bodyPr/>
        <a:lstStyle/>
        <a:p>
          <a:endParaRPr lang="en-US"/>
        </a:p>
      </dgm:t>
    </dgm:pt>
    <dgm:pt modelId="{4C6DDCD1-22C7-4D6B-94D7-717CFF26ECF8}" type="sibTrans" cxnId="{4DD2B9EC-D111-4603-9B35-BE77852F185F}">
      <dgm:prSet/>
      <dgm:spPr/>
      <dgm:t>
        <a:bodyPr/>
        <a:lstStyle/>
        <a:p>
          <a:endParaRPr lang="en-US"/>
        </a:p>
      </dgm:t>
    </dgm:pt>
    <dgm:pt modelId="{8D29ABD7-1AD0-4C54-98DF-D3C7C7408403}">
      <dgm:prSet/>
      <dgm:spPr/>
      <dgm:t>
        <a:bodyPr/>
        <a:lstStyle/>
        <a:p>
          <a:r>
            <a:rPr lang="en-CA" b="1" dirty="0"/>
            <a:t>2. Type Casting of Column (</a:t>
          </a:r>
          <a:r>
            <a:rPr lang="en-CA" b="1" dirty="0" err="1"/>
            <a:t>reservation_status_date</a:t>
          </a:r>
          <a:r>
            <a:rPr lang="en-CA" b="1" dirty="0"/>
            <a:t>) to Datetime.</a:t>
          </a:r>
          <a:endParaRPr lang="en-US" dirty="0"/>
        </a:p>
      </dgm:t>
    </dgm:pt>
    <dgm:pt modelId="{6BE685EE-DE3F-4240-BE13-348BBA29491E}" type="parTrans" cxnId="{7149C158-EA9F-4ECA-B6EA-D7479D91F6E6}">
      <dgm:prSet/>
      <dgm:spPr/>
      <dgm:t>
        <a:bodyPr/>
        <a:lstStyle/>
        <a:p>
          <a:endParaRPr lang="en-US"/>
        </a:p>
      </dgm:t>
    </dgm:pt>
    <dgm:pt modelId="{7D38B9F6-FA1F-4DC7-A1DA-7F53C1F4FEBE}" type="sibTrans" cxnId="{7149C158-EA9F-4ECA-B6EA-D7479D91F6E6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7F874A8-EA72-458D-9A3C-CF00C8E6A44C}">
      <dgm:prSet/>
      <dgm:spPr/>
      <dgm:t>
        <a:bodyPr/>
        <a:lstStyle/>
        <a:p>
          <a:pPr algn="ctr"/>
          <a:r>
            <a:rPr lang="en-CA" b="1" dirty="0"/>
            <a:t>3. Data Normalization and Standardization.</a:t>
          </a:r>
          <a:endParaRPr lang="en-US" dirty="0"/>
        </a:p>
      </dgm:t>
    </dgm:pt>
    <dgm:pt modelId="{AA92A04E-0995-4528-BE94-3942A711B5AC}" type="parTrans" cxnId="{80D1EC0E-1D49-445B-8AFE-9C95934030C4}">
      <dgm:prSet/>
      <dgm:spPr/>
      <dgm:t>
        <a:bodyPr/>
        <a:lstStyle/>
        <a:p>
          <a:endParaRPr lang="en-US"/>
        </a:p>
      </dgm:t>
    </dgm:pt>
    <dgm:pt modelId="{7CC80009-929F-4CEC-8631-A925C20F4DFC}" type="sibTrans" cxnId="{80D1EC0E-1D49-445B-8AFE-9C95934030C4}">
      <dgm:prSet/>
      <dgm:spPr>
        <a:ln w="28575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B095CBE-5790-4F71-86A6-804D232CCBD0}">
      <dgm:prSet/>
      <dgm:spPr/>
      <dgm:t>
        <a:bodyPr/>
        <a:lstStyle/>
        <a:p>
          <a:pPr algn="l"/>
          <a:r>
            <a:rPr lang="en-CA" b="1" dirty="0"/>
            <a:t>Data Normalization of Column (meal).</a:t>
          </a:r>
          <a:endParaRPr lang="en-US" dirty="0"/>
        </a:p>
      </dgm:t>
    </dgm:pt>
    <dgm:pt modelId="{5103F83E-5D57-4B4A-966B-9F3FF27A723F}" type="parTrans" cxnId="{0424863C-E868-4B95-82E0-F56457A50BEB}">
      <dgm:prSet/>
      <dgm:spPr/>
      <dgm:t>
        <a:bodyPr/>
        <a:lstStyle/>
        <a:p>
          <a:endParaRPr lang="en-US"/>
        </a:p>
      </dgm:t>
    </dgm:pt>
    <dgm:pt modelId="{FBA401C1-D628-4061-BD4A-C370C7C4FB82}" type="sibTrans" cxnId="{0424863C-E868-4B95-82E0-F56457A50BEB}">
      <dgm:prSet/>
      <dgm:spPr/>
      <dgm:t>
        <a:bodyPr/>
        <a:lstStyle/>
        <a:p>
          <a:endParaRPr lang="en-US"/>
        </a:p>
      </dgm:t>
    </dgm:pt>
    <dgm:pt modelId="{FF8FE643-7B50-44E8-B798-214E9499CFA7}">
      <dgm:prSet/>
      <dgm:spPr/>
      <dgm:t>
        <a:bodyPr/>
        <a:lstStyle/>
        <a:p>
          <a:pPr algn="l"/>
          <a:r>
            <a:rPr lang="en-CA" b="1" dirty="0"/>
            <a:t>Data Normalization of Column (country).</a:t>
          </a:r>
          <a:endParaRPr lang="en-US" dirty="0"/>
        </a:p>
      </dgm:t>
    </dgm:pt>
    <dgm:pt modelId="{1A9F7B0B-2420-43AE-AEB8-C7FA9FD16297}" type="parTrans" cxnId="{6DA11722-B879-4641-896C-044FEA1BE9E3}">
      <dgm:prSet/>
      <dgm:spPr/>
      <dgm:t>
        <a:bodyPr/>
        <a:lstStyle/>
        <a:p>
          <a:endParaRPr lang="en-US"/>
        </a:p>
      </dgm:t>
    </dgm:pt>
    <dgm:pt modelId="{2BFFB568-1C95-4432-B05F-30F97D198A06}" type="sibTrans" cxnId="{6DA11722-B879-4641-896C-044FEA1BE9E3}">
      <dgm:prSet/>
      <dgm:spPr/>
      <dgm:t>
        <a:bodyPr/>
        <a:lstStyle/>
        <a:p>
          <a:endParaRPr lang="en-US"/>
        </a:p>
      </dgm:t>
    </dgm:pt>
    <dgm:pt modelId="{A11BA90B-4E5C-43AB-9A89-9FEDF9A4999D}">
      <dgm:prSet/>
      <dgm:spPr/>
      <dgm:t>
        <a:bodyPr/>
        <a:lstStyle/>
        <a:p>
          <a:pPr algn="l"/>
          <a:r>
            <a:rPr lang="en-CA" b="1" dirty="0"/>
            <a:t>Data Normalization of Column ('</a:t>
          </a:r>
          <a:r>
            <a:rPr lang="en-CA" b="1" dirty="0" err="1"/>
            <a:t>is_canceled</a:t>
          </a:r>
          <a:r>
            <a:rPr lang="en-CA" b="1" dirty="0"/>
            <a:t>').</a:t>
          </a:r>
          <a:endParaRPr lang="en-US" dirty="0"/>
        </a:p>
      </dgm:t>
    </dgm:pt>
    <dgm:pt modelId="{4D5CE73A-0DD2-40B0-B4CE-2E3D3D6814CA}" type="parTrans" cxnId="{FA53087C-77BF-4855-BAC7-DB49A4DFE1C3}">
      <dgm:prSet/>
      <dgm:spPr/>
      <dgm:t>
        <a:bodyPr/>
        <a:lstStyle/>
        <a:p>
          <a:endParaRPr lang="en-US"/>
        </a:p>
      </dgm:t>
    </dgm:pt>
    <dgm:pt modelId="{DF9981CE-FE77-4C0D-B7F2-C5282C1833D0}" type="sibTrans" cxnId="{FA53087C-77BF-4855-BAC7-DB49A4DFE1C3}">
      <dgm:prSet/>
      <dgm:spPr/>
      <dgm:t>
        <a:bodyPr/>
        <a:lstStyle/>
        <a:p>
          <a:endParaRPr lang="en-US"/>
        </a:p>
      </dgm:t>
    </dgm:pt>
    <dgm:pt modelId="{D1AEC0C0-0678-4BF0-8FA0-25FC36A53E10}">
      <dgm:prSet/>
      <dgm:spPr/>
      <dgm:t>
        <a:bodyPr/>
        <a:lstStyle/>
        <a:p>
          <a:pPr algn="ctr"/>
          <a:r>
            <a:rPr lang="en-CA" b="1" dirty="0"/>
            <a:t>4. Dealing With </a:t>
          </a:r>
          <a:r>
            <a:rPr lang="en-CA" b="1" dirty="0" err="1"/>
            <a:t>Ouliers</a:t>
          </a:r>
          <a:r>
            <a:rPr lang="en-CA" b="1" dirty="0"/>
            <a:t> In Column '</a:t>
          </a:r>
          <a:r>
            <a:rPr lang="en-CA" b="1" dirty="0" err="1"/>
            <a:t>adr</a:t>
          </a:r>
          <a:r>
            <a:rPr lang="en-CA" b="1" dirty="0"/>
            <a:t>' Average Daily Rate</a:t>
          </a:r>
          <a:endParaRPr lang="en-US" dirty="0"/>
        </a:p>
      </dgm:t>
    </dgm:pt>
    <dgm:pt modelId="{9253CD28-7B3F-4841-B45B-F0A6EDABE513}" type="parTrans" cxnId="{EDB8834F-8229-4D5D-BFAA-3A8E1FC48D46}">
      <dgm:prSet/>
      <dgm:spPr/>
      <dgm:t>
        <a:bodyPr/>
        <a:lstStyle/>
        <a:p>
          <a:endParaRPr lang="en-US"/>
        </a:p>
      </dgm:t>
    </dgm:pt>
    <dgm:pt modelId="{A6A526B7-0ED7-46F0-B108-73E10B36F86C}" type="sibTrans" cxnId="{EDB8834F-8229-4D5D-BFAA-3A8E1FC48D46}">
      <dgm:prSet/>
      <dgm:spPr/>
      <dgm:t>
        <a:bodyPr/>
        <a:lstStyle/>
        <a:p>
          <a:endParaRPr lang="en-US"/>
        </a:p>
      </dgm:t>
    </dgm:pt>
    <dgm:pt modelId="{6FED4049-4EE2-4499-B10D-1A12D1B54520}">
      <dgm:prSet/>
      <dgm:spPr/>
      <dgm:t>
        <a:bodyPr/>
        <a:lstStyle/>
        <a:p>
          <a:pPr algn="l"/>
          <a:r>
            <a:rPr lang="en-CA" b="1" dirty="0"/>
            <a:t>Dealing With Outliers In Column "</a:t>
          </a:r>
          <a:r>
            <a:rPr lang="en-CA" b="1" dirty="0" err="1"/>
            <a:t>adr</a:t>
          </a:r>
          <a:r>
            <a:rPr lang="en-CA" b="1" dirty="0"/>
            <a:t>" Average Daily Rate</a:t>
          </a:r>
          <a:endParaRPr lang="en-US" dirty="0"/>
        </a:p>
      </dgm:t>
    </dgm:pt>
    <dgm:pt modelId="{8B6469DF-C137-4AB8-9936-AA6B1CE0B3F0}" type="parTrans" cxnId="{61011106-E6DC-49D8-92DB-804869B11DB9}">
      <dgm:prSet/>
      <dgm:spPr/>
      <dgm:t>
        <a:bodyPr/>
        <a:lstStyle/>
        <a:p>
          <a:endParaRPr lang="en-US"/>
        </a:p>
      </dgm:t>
    </dgm:pt>
    <dgm:pt modelId="{7417C3B4-2048-4115-8E51-046591709022}" type="sibTrans" cxnId="{61011106-E6DC-49D8-92DB-804869B11DB9}">
      <dgm:prSet/>
      <dgm:spPr/>
      <dgm:t>
        <a:bodyPr/>
        <a:lstStyle/>
        <a:p>
          <a:endParaRPr lang="en-US"/>
        </a:p>
      </dgm:t>
    </dgm:pt>
    <dgm:pt modelId="{4BA4467D-A7E5-43E6-98CE-0A542D2ED758}" type="pres">
      <dgm:prSet presAssocID="{A7AC998A-F78E-4E31-9EAD-C50C3F50776D}" presName="Name0" presStyleCnt="0">
        <dgm:presLayoutVars>
          <dgm:dir/>
          <dgm:resizeHandles val="exact"/>
        </dgm:presLayoutVars>
      </dgm:prSet>
      <dgm:spPr/>
    </dgm:pt>
    <dgm:pt modelId="{505DF5D7-3727-4371-9EBC-5D41C898CAF6}" type="pres">
      <dgm:prSet presAssocID="{390AA0E1-7CF6-42A9-B6C7-B554A38DA986}" presName="node" presStyleLbl="node1" presStyleIdx="0" presStyleCnt="4" custLinFactNeighborX="-44123" custLinFactNeighborY="-2843">
        <dgm:presLayoutVars>
          <dgm:bulletEnabled val="1"/>
        </dgm:presLayoutVars>
      </dgm:prSet>
      <dgm:spPr/>
    </dgm:pt>
    <dgm:pt modelId="{432ECC45-F948-4ED4-A279-C2F0753DCE61}" type="pres">
      <dgm:prSet presAssocID="{4C9FE286-936C-4FD9-B5F9-B5C47682F77D}" presName="sibTrans" presStyleLbl="sibTrans1D1" presStyleIdx="0" presStyleCnt="3"/>
      <dgm:spPr/>
    </dgm:pt>
    <dgm:pt modelId="{172D3779-C269-4952-B9A2-824827B6781A}" type="pres">
      <dgm:prSet presAssocID="{4C9FE286-936C-4FD9-B5F9-B5C47682F77D}" presName="connectorText" presStyleLbl="sibTrans1D1" presStyleIdx="0" presStyleCnt="3"/>
      <dgm:spPr/>
    </dgm:pt>
    <dgm:pt modelId="{C9DBE310-2C94-45C3-B9D1-8A90EA296C4C}" type="pres">
      <dgm:prSet presAssocID="{8D29ABD7-1AD0-4C54-98DF-D3C7C7408403}" presName="node" presStyleLbl="node1" presStyleIdx="1" presStyleCnt="4" custLinFactNeighborX="44108" custLinFactNeighborY="-15753">
        <dgm:presLayoutVars>
          <dgm:bulletEnabled val="1"/>
        </dgm:presLayoutVars>
      </dgm:prSet>
      <dgm:spPr/>
    </dgm:pt>
    <dgm:pt modelId="{458411A8-CFE3-4387-96EC-D1F7724DCF17}" type="pres">
      <dgm:prSet presAssocID="{7D38B9F6-FA1F-4DC7-A1DA-7F53C1F4FEBE}" presName="sibTrans" presStyleLbl="sibTrans1D1" presStyleIdx="1" presStyleCnt="3"/>
      <dgm:spPr/>
    </dgm:pt>
    <dgm:pt modelId="{95B72FF1-C920-4E6D-ABA0-F49A414A2755}" type="pres">
      <dgm:prSet presAssocID="{7D38B9F6-FA1F-4DC7-A1DA-7F53C1F4FEBE}" presName="connectorText" presStyleLbl="sibTrans1D1" presStyleIdx="1" presStyleCnt="3"/>
      <dgm:spPr/>
    </dgm:pt>
    <dgm:pt modelId="{3090123C-3E8B-4185-96A6-094784418615}" type="pres">
      <dgm:prSet presAssocID="{97F874A8-EA72-458D-9A3C-CF00C8E6A44C}" presName="node" presStyleLbl="node1" presStyleIdx="2" presStyleCnt="4" custLinFactNeighborX="-52022" custLinFactNeighborY="82">
        <dgm:presLayoutVars>
          <dgm:bulletEnabled val="1"/>
        </dgm:presLayoutVars>
      </dgm:prSet>
      <dgm:spPr/>
    </dgm:pt>
    <dgm:pt modelId="{2F30D6D6-1871-4A11-9273-2E50E658B3CF}" type="pres">
      <dgm:prSet presAssocID="{7CC80009-929F-4CEC-8631-A925C20F4DFC}" presName="sibTrans" presStyleLbl="sibTrans1D1" presStyleIdx="2" presStyleCnt="3"/>
      <dgm:spPr/>
    </dgm:pt>
    <dgm:pt modelId="{29BF57E8-0CBB-4EC0-8724-754FE5B05BC7}" type="pres">
      <dgm:prSet presAssocID="{7CC80009-929F-4CEC-8631-A925C20F4DFC}" presName="connectorText" presStyleLbl="sibTrans1D1" presStyleIdx="2" presStyleCnt="3"/>
      <dgm:spPr/>
    </dgm:pt>
    <dgm:pt modelId="{342AA896-7088-4F15-BF68-61BDFD3F7FDF}" type="pres">
      <dgm:prSet presAssocID="{D1AEC0C0-0678-4BF0-8FA0-25FC36A53E10}" presName="node" presStyleLbl="node1" presStyleIdx="3" presStyleCnt="4" custLinFactNeighborX="44108" custLinFactNeighborY="2715">
        <dgm:presLayoutVars>
          <dgm:bulletEnabled val="1"/>
        </dgm:presLayoutVars>
      </dgm:prSet>
      <dgm:spPr/>
    </dgm:pt>
  </dgm:ptLst>
  <dgm:cxnLst>
    <dgm:cxn modelId="{3D888A04-37BD-41E1-9DB8-B50848FEDE9F}" type="presOf" srcId="{8D29ABD7-1AD0-4C54-98DF-D3C7C7408403}" destId="{C9DBE310-2C94-45C3-B9D1-8A90EA296C4C}" srcOrd="0" destOrd="0" presId="urn:microsoft.com/office/officeart/2016/7/layout/RepeatingBendingProcessNew"/>
    <dgm:cxn modelId="{61011106-E6DC-49D8-92DB-804869B11DB9}" srcId="{D1AEC0C0-0678-4BF0-8FA0-25FC36A53E10}" destId="{6FED4049-4EE2-4499-B10D-1A12D1B54520}" srcOrd="0" destOrd="0" parTransId="{8B6469DF-C137-4AB8-9936-AA6B1CE0B3F0}" sibTransId="{7417C3B4-2048-4115-8E51-046591709022}"/>
    <dgm:cxn modelId="{FFF6970C-D0BB-49B3-9900-7DE42C6EE2F1}" type="presOf" srcId="{7CC80009-929F-4CEC-8631-A925C20F4DFC}" destId="{2F30D6D6-1871-4A11-9273-2E50E658B3CF}" srcOrd="0" destOrd="0" presId="urn:microsoft.com/office/officeart/2016/7/layout/RepeatingBendingProcessNew"/>
    <dgm:cxn modelId="{80D1EC0E-1D49-445B-8AFE-9C95934030C4}" srcId="{A7AC998A-F78E-4E31-9EAD-C50C3F50776D}" destId="{97F874A8-EA72-458D-9A3C-CF00C8E6A44C}" srcOrd="2" destOrd="0" parTransId="{AA92A04E-0995-4528-BE94-3942A711B5AC}" sibTransId="{7CC80009-929F-4CEC-8631-A925C20F4DFC}"/>
    <dgm:cxn modelId="{872A6115-BB15-4A9D-BF66-DB5071E7DD64}" type="presOf" srcId="{6FED4049-4EE2-4499-B10D-1A12D1B54520}" destId="{342AA896-7088-4F15-BF68-61BDFD3F7FDF}" srcOrd="0" destOrd="1" presId="urn:microsoft.com/office/officeart/2016/7/layout/RepeatingBendingProcessNew"/>
    <dgm:cxn modelId="{4D69B41C-E786-4E82-B4C1-68944CD21EB3}" srcId="{A7AC998A-F78E-4E31-9EAD-C50C3F50776D}" destId="{390AA0E1-7CF6-42A9-B6C7-B554A38DA986}" srcOrd="0" destOrd="0" parTransId="{6761CE1E-9224-4B96-B5AA-55B8D3B2C021}" sibTransId="{4C9FE286-936C-4FD9-B5F9-B5C47682F77D}"/>
    <dgm:cxn modelId="{4BB75C20-C5FC-49A2-9D7B-DC3774926E1C}" type="presOf" srcId="{97F874A8-EA72-458D-9A3C-CF00C8E6A44C}" destId="{3090123C-3E8B-4185-96A6-094784418615}" srcOrd="0" destOrd="0" presId="urn:microsoft.com/office/officeart/2016/7/layout/RepeatingBendingProcessNew"/>
    <dgm:cxn modelId="{6DA11722-B879-4641-896C-044FEA1BE9E3}" srcId="{97F874A8-EA72-458D-9A3C-CF00C8E6A44C}" destId="{FF8FE643-7B50-44E8-B798-214E9499CFA7}" srcOrd="1" destOrd="0" parTransId="{1A9F7B0B-2420-43AE-AEB8-C7FA9FD16297}" sibTransId="{2BFFB568-1C95-4432-B05F-30F97D198A06}"/>
    <dgm:cxn modelId="{0424863C-E868-4B95-82E0-F56457A50BEB}" srcId="{97F874A8-EA72-458D-9A3C-CF00C8E6A44C}" destId="{9B095CBE-5790-4F71-86A6-804D232CCBD0}" srcOrd="0" destOrd="0" parTransId="{5103F83E-5D57-4B4A-966B-9F3FF27A723F}" sibTransId="{FBA401C1-D628-4061-BD4A-C370C7C4FB82}"/>
    <dgm:cxn modelId="{65A8506B-53F1-44F2-AE49-DBC22D11240D}" type="presOf" srcId="{7D38B9F6-FA1F-4DC7-A1DA-7F53C1F4FEBE}" destId="{95B72FF1-C920-4E6D-ABA0-F49A414A2755}" srcOrd="1" destOrd="0" presId="urn:microsoft.com/office/officeart/2016/7/layout/RepeatingBendingProcessNew"/>
    <dgm:cxn modelId="{EDB8834F-8229-4D5D-BFAA-3A8E1FC48D46}" srcId="{A7AC998A-F78E-4E31-9EAD-C50C3F50776D}" destId="{D1AEC0C0-0678-4BF0-8FA0-25FC36A53E10}" srcOrd="3" destOrd="0" parTransId="{9253CD28-7B3F-4841-B45B-F0A6EDABE513}" sibTransId="{A6A526B7-0ED7-46F0-B108-73E10B36F86C}"/>
    <dgm:cxn modelId="{1EB65952-67D1-421C-A9A9-F5C6382FCA4B}" type="presOf" srcId="{D7A35161-50C8-46B7-B814-EB5EDDD892A2}" destId="{505DF5D7-3727-4371-9EBC-5D41C898CAF6}" srcOrd="0" destOrd="2" presId="urn:microsoft.com/office/officeart/2016/7/layout/RepeatingBendingProcessNew"/>
    <dgm:cxn modelId="{7149C158-EA9F-4ECA-B6EA-D7479D91F6E6}" srcId="{A7AC998A-F78E-4E31-9EAD-C50C3F50776D}" destId="{8D29ABD7-1AD0-4C54-98DF-D3C7C7408403}" srcOrd="1" destOrd="0" parTransId="{6BE685EE-DE3F-4240-BE13-348BBA29491E}" sibTransId="{7D38B9F6-FA1F-4DC7-A1DA-7F53C1F4FEBE}"/>
    <dgm:cxn modelId="{D83D1A5A-DC79-40AF-AD4D-DA270DC00076}" type="presOf" srcId="{4C9FE286-936C-4FD9-B5F9-B5C47682F77D}" destId="{172D3779-C269-4952-B9A2-824827B6781A}" srcOrd="1" destOrd="0" presId="urn:microsoft.com/office/officeart/2016/7/layout/RepeatingBendingProcessNew"/>
    <dgm:cxn modelId="{FA53087C-77BF-4855-BAC7-DB49A4DFE1C3}" srcId="{97F874A8-EA72-458D-9A3C-CF00C8E6A44C}" destId="{A11BA90B-4E5C-43AB-9A89-9FEDF9A4999D}" srcOrd="2" destOrd="0" parTransId="{4D5CE73A-0DD2-40B0-B4CE-2E3D3D6814CA}" sibTransId="{DF9981CE-FE77-4C0D-B7F2-C5282C1833D0}"/>
    <dgm:cxn modelId="{AE66297D-71B9-40D3-817A-9FD888069923}" srcId="{390AA0E1-7CF6-42A9-B6C7-B554A38DA986}" destId="{7473A011-B05A-4EFA-9E3C-FE73FF06FE16}" srcOrd="0" destOrd="0" parTransId="{89724D93-07DD-4286-9B2E-5260FB7337FE}" sibTransId="{29845C69-F23E-4345-9F8C-B1BE039DE6E5}"/>
    <dgm:cxn modelId="{7658C290-F089-46D9-92B7-9A23A9203CE9}" type="presOf" srcId="{9B095CBE-5790-4F71-86A6-804D232CCBD0}" destId="{3090123C-3E8B-4185-96A6-094784418615}" srcOrd="0" destOrd="1" presId="urn:microsoft.com/office/officeart/2016/7/layout/RepeatingBendingProcessNew"/>
    <dgm:cxn modelId="{2AA97694-E2E2-4AC6-9476-AE981921C85B}" type="presOf" srcId="{D1AEC0C0-0678-4BF0-8FA0-25FC36A53E10}" destId="{342AA896-7088-4F15-BF68-61BDFD3F7FDF}" srcOrd="0" destOrd="0" presId="urn:microsoft.com/office/officeart/2016/7/layout/RepeatingBendingProcessNew"/>
    <dgm:cxn modelId="{AE03B194-E7C2-4C36-9AD7-DE50B3B17536}" type="presOf" srcId="{7D38B9F6-FA1F-4DC7-A1DA-7F53C1F4FEBE}" destId="{458411A8-CFE3-4387-96EC-D1F7724DCF17}" srcOrd="0" destOrd="0" presId="urn:microsoft.com/office/officeart/2016/7/layout/RepeatingBendingProcessNew"/>
    <dgm:cxn modelId="{82E5C5A0-80BA-447F-9668-6A240C8B6E6B}" type="presOf" srcId="{A11BA90B-4E5C-43AB-9A89-9FEDF9A4999D}" destId="{3090123C-3E8B-4185-96A6-094784418615}" srcOrd="0" destOrd="3" presId="urn:microsoft.com/office/officeart/2016/7/layout/RepeatingBendingProcessNew"/>
    <dgm:cxn modelId="{62E4D1AC-8EE2-456F-B3AE-4EF70A0F07A5}" type="presOf" srcId="{FF8FE643-7B50-44E8-B798-214E9499CFA7}" destId="{3090123C-3E8B-4185-96A6-094784418615}" srcOrd="0" destOrd="2" presId="urn:microsoft.com/office/officeart/2016/7/layout/RepeatingBendingProcessNew"/>
    <dgm:cxn modelId="{B26011BF-BD7A-4F98-82EA-E73C9E48A2CC}" type="presOf" srcId="{4C9FE286-936C-4FD9-B5F9-B5C47682F77D}" destId="{432ECC45-F948-4ED4-A279-C2F0753DCE61}" srcOrd="0" destOrd="0" presId="urn:microsoft.com/office/officeart/2016/7/layout/RepeatingBendingProcessNew"/>
    <dgm:cxn modelId="{D85EECCB-3891-4969-B43F-FA38682FCF86}" type="presOf" srcId="{A7AC998A-F78E-4E31-9EAD-C50C3F50776D}" destId="{4BA4467D-A7E5-43E6-98CE-0A542D2ED758}" srcOrd="0" destOrd="0" presId="urn:microsoft.com/office/officeart/2016/7/layout/RepeatingBendingProcessNew"/>
    <dgm:cxn modelId="{477CDBE4-1586-4AA8-9717-FDD8F25BBA2F}" type="presOf" srcId="{390AA0E1-7CF6-42A9-B6C7-B554A38DA986}" destId="{505DF5D7-3727-4371-9EBC-5D41C898CAF6}" srcOrd="0" destOrd="0" presId="urn:microsoft.com/office/officeart/2016/7/layout/RepeatingBendingProcessNew"/>
    <dgm:cxn modelId="{4DD2B9EC-D111-4603-9B35-BE77852F185F}" srcId="{390AA0E1-7CF6-42A9-B6C7-B554A38DA986}" destId="{D7A35161-50C8-46B7-B814-EB5EDDD892A2}" srcOrd="1" destOrd="0" parTransId="{DFD3FB98-5DA4-4B63-9D02-606FD6A55701}" sibTransId="{4C6DDCD1-22C7-4D6B-94D7-717CFF26ECF8}"/>
    <dgm:cxn modelId="{AA6613FA-C675-4922-A452-6C34D2697CB5}" type="presOf" srcId="{7CC80009-929F-4CEC-8631-A925C20F4DFC}" destId="{29BF57E8-0CBB-4EC0-8724-754FE5B05BC7}" srcOrd="1" destOrd="0" presId="urn:microsoft.com/office/officeart/2016/7/layout/RepeatingBendingProcessNew"/>
    <dgm:cxn modelId="{BAF781FA-E98C-49F0-8393-63A582F442EA}" type="presOf" srcId="{7473A011-B05A-4EFA-9E3C-FE73FF06FE16}" destId="{505DF5D7-3727-4371-9EBC-5D41C898CAF6}" srcOrd="0" destOrd="1" presId="urn:microsoft.com/office/officeart/2016/7/layout/RepeatingBendingProcessNew"/>
    <dgm:cxn modelId="{246DA5E8-D631-4B6F-8027-75482CC25C81}" type="presParOf" srcId="{4BA4467D-A7E5-43E6-98CE-0A542D2ED758}" destId="{505DF5D7-3727-4371-9EBC-5D41C898CAF6}" srcOrd="0" destOrd="0" presId="urn:microsoft.com/office/officeart/2016/7/layout/RepeatingBendingProcessNew"/>
    <dgm:cxn modelId="{CBC1E395-D29B-46A2-951B-29839453F23A}" type="presParOf" srcId="{4BA4467D-A7E5-43E6-98CE-0A542D2ED758}" destId="{432ECC45-F948-4ED4-A279-C2F0753DCE61}" srcOrd="1" destOrd="0" presId="urn:microsoft.com/office/officeart/2016/7/layout/RepeatingBendingProcessNew"/>
    <dgm:cxn modelId="{5E846571-B4B8-44EB-A4A7-828AD6F1BAA4}" type="presParOf" srcId="{432ECC45-F948-4ED4-A279-C2F0753DCE61}" destId="{172D3779-C269-4952-B9A2-824827B6781A}" srcOrd="0" destOrd="0" presId="urn:microsoft.com/office/officeart/2016/7/layout/RepeatingBendingProcessNew"/>
    <dgm:cxn modelId="{505BA58E-C66A-49AC-BF81-FB481ACFF057}" type="presParOf" srcId="{4BA4467D-A7E5-43E6-98CE-0A542D2ED758}" destId="{C9DBE310-2C94-45C3-B9D1-8A90EA296C4C}" srcOrd="2" destOrd="0" presId="urn:microsoft.com/office/officeart/2016/7/layout/RepeatingBendingProcessNew"/>
    <dgm:cxn modelId="{1630AC0C-91FA-431B-A396-3842AC4A1E80}" type="presParOf" srcId="{4BA4467D-A7E5-43E6-98CE-0A542D2ED758}" destId="{458411A8-CFE3-4387-96EC-D1F7724DCF17}" srcOrd="3" destOrd="0" presId="urn:microsoft.com/office/officeart/2016/7/layout/RepeatingBendingProcessNew"/>
    <dgm:cxn modelId="{01198DEF-DF76-426E-BDAB-A8EF33AF504E}" type="presParOf" srcId="{458411A8-CFE3-4387-96EC-D1F7724DCF17}" destId="{95B72FF1-C920-4E6D-ABA0-F49A414A2755}" srcOrd="0" destOrd="0" presId="urn:microsoft.com/office/officeart/2016/7/layout/RepeatingBendingProcessNew"/>
    <dgm:cxn modelId="{1213BD1B-B96E-4410-B526-DD2D476EBB68}" type="presParOf" srcId="{4BA4467D-A7E5-43E6-98CE-0A542D2ED758}" destId="{3090123C-3E8B-4185-96A6-094784418615}" srcOrd="4" destOrd="0" presId="urn:microsoft.com/office/officeart/2016/7/layout/RepeatingBendingProcessNew"/>
    <dgm:cxn modelId="{FFA43CB0-D5FA-416F-8B85-F6FAE0252DC6}" type="presParOf" srcId="{4BA4467D-A7E5-43E6-98CE-0A542D2ED758}" destId="{2F30D6D6-1871-4A11-9273-2E50E658B3CF}" srcOrd="5" destOrd="0" presId="urn:microsoft.com/office/officeart/2016/7/layout/RepeatingBendingProcessNew"/>
    <dgm:cxn modelId="{D6CFF7A6-5AD8-4AA6-AD62-3457859404D9}" type="presParOf" srcId="{2F30D6D6-1871-4A11-9273-2E50E658B3CF}" destId="{29BF57E8-0CBB-4EC0-8724-754FE5B05BC7}" srcOrd="0" destOrd="0" presId="urn:microsoft.com/office/officeart/2016/7/layout/RepeatingBendingProcessNew"/>
    <dgm:cxn modelId="{A4FF277B-F5C2-4136-BCEC-50D5DDA5B5AE}" type="presParOf" srcId="{4BA4467D-A7E5-43E6-98CE-0A542D2ED758}" destId="{342AA896-7088-4F15-BF68-61BDFD3F7FDF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CBBFB-0574-439D-89C4-D80258515AFA}">
      <dsp:nvSpPr>
        <dsp:cNvPr id="0" name=""/>
        <dsp:cNvSpPr/>
      </dsp:nvSpPr>
      <dsp:spPr>
        <a:xfrm>
          <a:off x="0" y="3171"/>
          <a:ext cx="10353675" cy="675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28575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EE227E-3D8F-4199-82FE-D0A4432FA4E6}">
      <dsp:nvSpPr>
        <dsp:cNvPr id="0" name=""/>
        <dsp:cNvSpPr/>
      </dsp:nvSpPr>
      <dsp:spPr>
        <a:xfrm>
          <a:off x="204333" y="155154"/>
          <a:ext cx="371515" cy="3715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A97B46E-F078-4EE6-A3A5-C3BC50E1F019}">
      <dsp:nvSpPr>
        <dsp:cNvPr id="0" name=""/>
        <dsp:cNvSpPr/>
      </dsp:nvSpPr>
      <dsp:spPr>
        <a:xfrm>
          <a:off x="780182" y="3171"/>
          <a:ext cx="9573492" cy="675482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89" tIns="71489" rIns="71489" bIns="7148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1. </a:t>
          </a:r>
          <a:r>
            <a:rPr lang="en-CA" sz="1700" b="1" kern="1200" dirty="0"/>
            <a:t>Kaggle</a:t>
          </a:r>
          <a:r>
            <a:rPr lang="en-CA" sz="1700" kern="1200" dirty="0"/>
            <a:t>: Source of the hotels dataset.</a:t>
          </a:r>
          <a:endParaRPr lang="en-US" sz="1700" kern="1200" dirty="0"/>
        </a:p>
      </dsp:txBody>
      <dsp:txXfrm>
        <a:off x="780182" y="3171"/>
        <a:ext cx="9573492" cy="675482"/>
      </dsp:txXfrm>
    </dsp:sp>
    <dsp:sp modelId="{40C2EEA3-98FB-41A8-BF4A-316ACA28FFE3}">
      <dsp:nvSpPr>
        <dsp:cNvPr id="0" name=""/>
        <dsp:cNvSpPr/>
      </dsp:nvSpPr>
      <dsp:spPr>
        <a:xfrm>
          <a:off x="0" y="847524"/>
          <a:ext cx="10353675" cy="675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28575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71ED4C-ECD8-4CD8-B03B-BA6C177D4A08}">
      <dsp:nvSpPr>
        <dsp:cNvPr id="0" name=""/>
        <dsp:cNvSpPr/>
      </dsp:nvSpPr>
      <dsp:spPr>
        <a:xfrm>
          <a:off x="204333" y="999507"/>
          <a:ext cx="371515" cy="3715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rnd" cmpd="sng" algn="ctr">
          <a:solidFill>
            <a:schemeClr val="tx1">
              <a:alpha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9E4FA63-402C-4629-B1B6-14D953B40E9B}">
      <dsp:nvSpPr>
        <dsp:cNvPr id="0" name=""/>
        <dsp:cNvSpPr/>
      </dsp:nvSpPr>
      <dsp:spPr>
        <a:xfrm>
          <a:off x="780182" y="847524"/>
          <a:ext cx="9573492" cy="675482"/>
        </a:xfrm>
        <a:prstGeom prst="rect">
          <a:avLst/>
        </a:prstGeom>
        <a:noFill/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89" tIns="71489" rIns="71489" bIns="7148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2. </a:t>
          </a:r>
          <a:r>
            <a:rPr lang="en-CA" sz="1700" b="1" kern="1200" dirty="0"/>
            <a:t>Python Programming Language</a:t>
          </a:r>
          <a:r>
            <a:rPr lang="en-CA" sz="1700" kern="1200" dirty="0"/>
            <a:t>: Used for overall data manipulation and analysis.</a:t>
          </a:r>
          <a:endParaRPr lang="en-US" sz="1700" kern="1200" dirty="0"/>
        </a:p>
      </dsp:txBody>
      <dsp:txXfrm>
        <a:off x="780182" y="847524"/>
        <a:ext cx="9573492" cy="675482"/>
      </dsp:txXfrm>
    </dsp:sp>
    <dsp:sp modelId="{6DA3BD16-9AB2-408A-8C3E-2B03D85C1803}">
      <dsp:nvSpPr>
        <dsp:cNvPr id="0" name=""/>
        <dsp:cNvSpPr/>
      </dsp:nvSpPr>
      <dsp:spPr>
        <a:xfrm>
          <a:off x="0" y="1691877"/>
          <a:ext cx="10353675" cy="675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71B097-00AA-470B-B4EA-E318D57D0A87}">
      <dsp:nvSpPr>
        <dsp:cNvPr id="0" name=""/>
        <dsp:cNvSpPr/>
      </dsp:nvSpPr>
      <dsp:spPr>
        <a:xfrm>
          <a:off x="204333" y="1843860"/>
          <a:ext cx="371515" cy="3715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96D31C8-C6AE-4C17-AB90-E60D783AACD8}">
      <dsp:nvSpPr>
        <dsp:cNvPr id="0" name=""/>
        <dsp:cNvSpPr/>
      </dsp:nvSpPr>
      <dsp:spPr>
        <a:xfrm>
          <a:off x="780182" y="1691877"/>
          <a:ext cx="9573492" cy="675482"/>
        </a:xfrm>
        <a:prstGeom prst="rect">
          <a:avLst/>
        </a:prstGeom>
        <a:noFill/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89" tIns="71489" rIns="71489" bIns="7148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3. </a:t>
          </a:r>
          <a:r>
            <a:rPr lang="en-CA" sz="1700" b="1" kern="1200" dirty="0"/>
            <a:t>Pandas Library</a:t>
          </a:r>
          <a:r>
            <a:rPr lang="en-CA" sz="1700" kern="1200" dirty="0"/>
            <a:t>: Utilized for data cleaning, manipulation, standardization (normalization), and handling outliers and null values.</a:t>
          </a:r>
          <a:endParaRPr lang="en-US" sz="1700" kern="1200" dirty="0"/>
        </a:p>
      </dsp:txBody>
      <dsp:txXfrm>
        <a:off x="780182" y="1691877"/>
        <a:ext cx="9573492" cy="675482"/>
      </dsp:txXfrm>
    </dsp:sp>
    <dsp:sp modelId="{6D5235BD-BECE-4429-87F0-64F5C66EE83E}">
      <dsp:nvSpPr>
        <dsp:cNvPr id="0" name=""/>
        <dsp:cNvSpPr/>
      </dsp:nvSpPr>
      <dsp:spPr>
        <a:xfrm>
          <a:off x="0" y="2536230"/>
          <a:ext cx="10353675" cy="675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28575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46C18E-99FE-4312-A86E-937413270F5C}">
      <dsp:nvSpPr>
        <dsp:cNvPr id="0" name=""/>
        <dsp:cNvSpPr/>
      </dsp:nvSpPr>
      <dsp:spPr>
        <a:xfrm>
          <a:off x="204333" y="2688213"/>
          <a:ext cx="371515" cy="3715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34461EE-5355-4CB1-AFE7-26740D2F57E1}">
      <dsp:nvSpPr>
        <dsp:cNvPr id="0" name=""/>
        <dsp:cNvSpPr/>
      </dsp:nvSpPr>
      <dsp:spPr>
        <a:xfrm>
          <a:off x="780182" y="2536230"/>
          <a:ext cx="9573492" cy="675482"/>
        </a:xfrm>
        <a:prstGeom prst="rect">
          <a:avLst/>
        </a:prstGeom>
        <a:noFill/>
        <a:ln w="19050"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89" tIns="71489" rIns="71489" bIns="7148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4. </a:t>
          </a:r>
          <a:r>
            <a:rPr lang="en-CA" sz="1700" b="1" kern="1200" dirty="0"/>
            <a:t>Matplotlib</a:t>
          </a:r>
          <a:r>
            <a:rPr lang="en-CA" sz="1700" kern="1200" dirty="0"/>
            <a:t>: Employed for data visualization.</a:t>
          </a:r>
          <a:endParaRPr lang="en-US" sz="1700" kern="1200" dirty="0"/>
        </a:p>
      </dsp:txBody>
      <dsp:txXfrm>
        <a:off x="780182" y="2536230"/>
        <a:ext cx="9573492" cy="675482"/>
      </dsp:txXfrm>
    </dsp:sp>
    <dsp:sp modelId="{EEDA9087-0189-45E2-9048-ED617AEB3B80}">
      <dsp:nvSpPr>
        <dsp:cNvPr id="0" name=""/>
        <dsp:cNvSpPr/>
      </dsp:nvSpPr>
      <dsp:spPr>
        <a:xfrm>
          <a:off x="0" y="3380583"/>
          <a:ext cx="10353675" cy="675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 w="28575"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752EC7-1527-4FA7-8D39-C12125490678}">
      <dsp:nvSpPr>
        <dsp:cNvPr id="0" name=""/>
        <dsp:cNvSpPr/>
      </dsp:nvSpPr>
      <dsp:spPr>
        <a:xfrm>
          <a:off x="204333" y="3532566"/>
          <a:ext cx="371515" cy="3715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55282C0-D496-4038-BCEA-A1766DB01209}">
      <dsp:nvSpPr>
        <dsp:cNvPr id="0" name=""/>
        <dsp:cNvSpPr/>
      </dsp:nvSpPr>
      <dsp:spPr>
        <a:xfrm>
          <a:off x="780182" y="3380583"/>
          <a:ext cx="9573492" cy="675482"/>
        </a:xfrm>
        <a:prstGeom prst="rect">
          <a:avLst/>
        </a:prstGeom>
        <a:noFill/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89" tIns="71489" rIns="71489" bIns="7148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5. </a:t>
          </a:r>
          <a:r>
            <a:rPr lang="en-CA" sz="1700" b="1" kern="1200" dirty="0"/>
            <a:t>Git &amp; GitHub</a:t>
          </a:r>
          <a:r>
            <a:rPr lang="en-CA" sz="1700" kern="1200" dirty="0"/>
            <a:t>: for sharing my analysis and insights.</a:t>
          </a:r>
          <a:endParaRPr lang="en-US" sz="1700" kern="1200" dirty="0"/>
        </a:p>
      </dsp:txBody>
      <dsp:txXfrm>
        <a:off x="780182" y="3380583"/>
        <a:ext cx="9573492" cy="675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ECC45-F948-4ED4-A279-C2F0753DCE61}">
      <dsp:nvSpPr>
        <dsp:cNvPr id="0" name=""/>
        <dsp:cNvSpPr/>
      </dsp:nvSpPr>
      <dsp:spPr>
        <a:xfrm>
          <a:off x="3324725" y="952236"/>
          <a:ext cx="366952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69524" y="45720"/>
              </a:lnTo>
            </a:path>
          </a:pathLst>
        </a:custGeom>
        <a:noFill/>
        <a:ln w="28575" cap="rnd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66984" y="994131"/>
        <a:ext cx="185006" cy="7651"/>
      </dsp:txXfrm>
    </dsp:sp>
    <dsp:sp modelId="{505DF5D7-3727-4371-9EBC-5D41C898CAF6}">
      <dsp:nvSpPr>
        <dsp:cNvPr id="0" name=""/>
        <dsp:cNvSpPr/>
      </dsp:nvSpPr>
      <dsp:spPr>
        <a:xfrm>
          <a:off x="3" y="0"/>
          <a:ext cx="3326522" cy="19959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002" tIns="171100" rIns="163002" bIns="17110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1" kern="1200" dirty="0"/>
            <a:t>1. Dealing With Nan Values: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300" b="1" kern="1200" dirty="0"/>
            <a:t>Drop Columns ('agent', 'company').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300" b="1" kern="1200" dirty="0"/>
            <a:t>Drop Nan Values Of Columns ('country', 'children').</a:t>
          </a:r>
          <a:endParaRPr lang="en-US" sz="1300" kern="1200" dirty="0"/>
        </a:p>
      </dsp:txBody>
      <dsp:txXfrm>
        <a:off x="3" y="0"/>
        <a:ext cx="3326522" cy="1995913"/>
      </dsp:txXfrm>
    </dsp:sp>
    <dsp:sp modelId="{458411A8-CFE3-4387-96EC-D1F7724DCF17}">
      <dsp:nvSpPr>
        <dsp:cNvPr id="0" name=""/>
        <dsp:cNvSpPr/>
      </dsp:nvSpPr>
      <dsp:spPr>
        <a:xfrm>
          <a:off x="1663261" y="1994113"/>
          <a:ext cx="7026650" cy="737782"/>
        </a:xfrm>
        <a:custGeom>
          <a:avLst/>
          <a:gdLst/>
          <a:ahLst/>
          <a:cxnLst/>
          <a:rect l="0" t="0" r="0" b="0"/>
          <a:pathLst>
            <a:path>
              <a:moveTo>
                <a:pt x="7026650" y="0"/>
              </a:moveTo>
              <a:lnTo>
                <a:pt x="7026650" y="385991"/>
              </a:lnTo>
              <a:lnTo>
                <a:pt x="0" y="385991"/>
              </a:lnTo>
              <a:lnTo>
                <a:pt x="0" y="737782"/>
              </a:lnTo>
            </a:path>
          </a:pathLst>
        </a:custGeom>
        <a:noFill/>
        <a:ln w="19050" cap="rnd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99872" y="2359179"/>
        <a:ext cx="353426" cy="7651"/>
      </dsp:txXfrm>
    </dsp:sp>
    <dsp:sp modelId="{C9DBE310-2C94-45C3-B9D1-8A90EA296C4C}">
      <dsp:nvSpPr>
        <dsp:cNvPr id="0" name=""/>
        <dsp:cNvSpPr/>
      </dsp:nvSpPr>
      <dsp:spPr>
        <a:xfrm>
          <a:off x="7026650" y="0"/>
          <a:ext cx="3326522" cy="19959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002" tIns="171100" rIns="163002" bIns="17110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1" kern="1200" dirty="0"/>
            <a:t>2. Type Casting of Column (</a:t>
          </a:r>
          <a:r>
            <a:rPr lang="en-CA" sz="1700" b="1" kern="1200" dirty="0" err="1"/>
            <a:t>reservation_status_date</a:t>
          </a:r>
          <a:r>
            <a:rPr lang="en-CA" sz="1700" b="1" kern="1200" dirty="0"/>
            <a:t>) to Datetime.</a:t>
          </a:r>
          <a:endParaRPr lang="en-US" sz="1700" kern="1200" dirty="0"/>
        </a:p>
      </dsp:txBody>
      <dsp:txXfrm>
        <a:off x="7026650" y="0"/>
        <a:ext cx="3326522" cy="1995913"/>
      </dsp:txXfrm>
    </dsp:sp>
    <dsp:sp modelId="{2F30D6D6-1871-4A11-9273-2E50E658B3CF}">
      <dsp:nvSpPr>
        <dsp:cNvPr id="0" name=""/>
        <dsp:cNvSpPr/>
      </dsp:nvSpPr>
      <dsp:spPr>
        <a:xfrm>
          <a:off x="3324722" y="3716532"/>
          <a:ext cx="36695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851863" y="45720"/>
              </a:lnTo>
              <a:lnTo>
                <a:pt x="1851863" y="45728"/>
              </a:lnTo>
              <a:lnTo>
                <a:pt x="3669527" y="45728"/>
              </a:lnTo>
            </a:path>
          </a:pathLst>
        </a:custGeom>
        <a:noFill/>
        <a:ln w="28575" cap="rnd" cmpd="sng" algn="ctr">
          <a:solidFill>
            <a:schemeClr val="tx1"/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66983" y="3758426"/>
        <a:ext cx="185006" cy="7651"/>
      </dsp:txXfrm>
    </dsp:sp>
    <dsp:sp modelId="{3090123C-3E8B-4185-96A6-094784418615}">
      <dsp:nvSpPr>
        <dsp:cNvPr id="0" name=""/>
        <dsp:cNvSpPr/>
      </dsp:nvSpPr>
      <dsp:spPr>
        <a:xfrm>
          <a:off x="0" y="2764295"/>
          <a:ext cx="3326522" cy="19959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002" tIns="171100" rIns="163002" bIns="17110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1" kern="1200" dirty="0"/>
            <a:t>3. Data Normalization and Standardization.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300" b="1" kern="1200" dirty="0"/>
            <a:t>Data Normalization of Column (meal).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300" b="1" kern="1200" dirty="0"/>
            <a:t>Data Normalization of Column (country).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300" b="1" kern="1200" dirty="0"/>
            <a:t>Data Normalization of Column ('</a:t>
          </a:r>
          <a:r>
            <a:rPr lang="en-CA" sz="1300" b="1" kern="1200" dirty="0" err="1"/>
            <a:t>is_canceled</a:t>
          </a:r>
          <a:r>
            <a:rPr lang="en-CA" sz="1300" b="1" kern="1200" dirty="0"/>
            <a:t>').</a:t>
          </a:r>
          <a:endParaRPr lang="en-US" sz="1300" kern="1200" dirty="0"/>
        </a:p>
      </dsp:txBody>
      <dsp:txXfrm>
        <a:off x="0" y="2764295"/>
        <a:ext cx="3326522" cy="1995913"/>
      </dsp:txXfrm>
    </dsp:sp>
    <dsp:sp modelId="{342AA896-7088-4F15-BF68-61BDFD3F7FDF}">
      <dsp:nvSpPr>
        <dsp:cNvPr id="0" name=""/>
        <dsp:cNvSpPr/>
      </dsp:nvSpPr>
      <dsp:spPr>
        <a:xfrm>
          <a:off x="7026650" y="2764304"/>
          <a:ext cx="3326522" cy="199591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002" tIns="171100" rIns="163002" bIns="17110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1" kern="1200" dirty="0"/>
            <a:t>4. Dealing With </a:t>
          </a:r>
          <a:r>
            <a:rPr lang="en-CA" sz="1700" b="1" kern="1200" dirty="0" err="1"/>
            <a:t>Ouliers</a:t>
          </a:r>
          <a:r>
            <a:rPr lang="en-CA" sz="1700" b="1" kern="1200" dirty="0"/>
            <a:t> In Column '</a:t>
          </a:r>
          <a:r>
            <a:rPr lang="en-CA" sz="1700" b="1" kern="1200" dirty="0" err="1"/>
            <a:t>adr</a:t>
          </a:r>
          <a:r>
            <a:rPr lang="en-CA" sz="1700" b="1" kern="1200" dirty="0"/>
            <a:t>' Average Daily Rate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300" b="1" kern="1200" dirty="0"/>
            <a:t>Dealing With Outliers In Column "</a:t>
          </a:r>
          <a:r>
            <a:rPr lang="en-CA" sz="1300" b="1" kern="1200" dirty="0" err="1"/>
            <a:t>adr</a:t>
          </a:r>
          <a:r>
            <a:rPr lang="en-CA" sz="1300" b="1" kern="1200" dirty="0"/>
            <a:t>" Average Daily Rate</a:t>
          </a:r>
          <a:endParaRPr lang="en-US" sz="1300" kern="1200" dirty="0"/>
        </a:p>
      </dsp:txBody>
      <dsp:txXfrm>
        <a:off x="7026650" y="2764304"/>
        <a:ext cx="3326522" cy="19959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306C5-13F9-4B75-8C2B-08E53813F02F}" type="datetimeFigureOut">
              <a:rPr lang="en-CA" smtClean="0"/>
              <a:t>2025-06-28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A3D99-792C-4DB6-89FF-03BFB6C930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8205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A3D99-792C-4DB6-89FF-03BFB6C930A2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2108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A3D99-792C-4DB6-89FF-03BFB6C930A2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4484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2025-06-28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6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2025-06-28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3900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2025-06-28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016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2025-06-28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659378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2025-06-28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370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2025-06-28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3283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2025-06-28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771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2025-06-28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35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2025-06-28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0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2025-06-28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6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2025-06-28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70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2025-06-28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7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2025-06-28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7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2025-06-28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3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2025-06-28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3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2025-06-28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0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2025-06-28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7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7F45AC6-C491-4585-A584-9CE2AF7D5500}" type="datetime1">
              <a:rPr lang="en-US" smtClean="0"/>
              <a:t>2025-06-28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Building with blue windows">
            <a:extLst>
              <a:ext uri="{FF2B5EF4-FFF2-40B4-BE49-F238E27FC236}">
                <a16:creationId xmlns:a16="http://schemas.microsoft.com/office/drawing/2014/main" id="{24A323A9-765E-57E9-7C32-021633904F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5730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743BF0-7DD9-5203-3B2D-B1CB047D4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097" y="1271752"/>
            <a:ext cx="11466786" cy="3489434"/>
          </a:xfrm>
        </p:spPr>
        <p:txBody>
          <a:bodyPr>
            <a:normAutofit/>
          </a:bodyPr>
          <a:lstStyle/>
          <a:p>
            <a:r>
              <a:rPr lang="en-CA" sz="4800" b="1" dirty="0">
                <a:solidFill>
                  <a:schemeClr val="tx1"/>
                </a:solidFill>
              </a:rPr>
              <a:t>Uncovering the Drivers Behind Rising Hotel Cancellation Rates: Data Analysis Project</a:t>
            </a:r>
          </a:p>
        </p:txBody>
      </p:sp>
    </p:spTree>
    <p:extLst>
      <p:ext uri="{BB962C8B-B14F-4D97-AF65-F5344CB8AC3E}">
        <p14:creationId xmlns:p14="http://schemas.microsoft.com/office/powerpoint/2010/main" val="2600703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FA16-0B0D-C15C-B50C-65C2A705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8663"/>
            <a:ext cx="11944956" cy="97045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(2) </a:t>
            </a:r>
            <a:r>
              <a:rPr lang="en-CA" sz="3600" b="1" dirty="0">
                <a:solidFill>
                  <a:schemeClr val="tx1"/>
                </a:solidFill>
                <a:effectLst/>
              </a:rPr>
              <a:t>Comparison of Reservation Statuses Between City and Resort Hotels:</a:t>
            </a:r>
            <a:br>
              <a:rPr lang="en-CA" sz="3600" b="1" dirty="0">
                <a:solidFill>
                  <a:schemeClr val="tx1"/>
                </a:solidFill>
                <a:effectLst/>
              </a:rPr>
            </a:br>
            <a:endParaRPr lang="en-CA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B494F-18DF-8756-DEEE-7D18F3C6F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044" y="1126354"/>
            <a:ext cx="11441089" cy="4058751"/>
          </a:xfrm>
        </p:spPr>
        <p:txBody>
          <a:bodyPr/>
          <a:lstStyle/>
          <a:p>
            <a:pPr marL="36900" indent="0" algn="justLow">
              <a:buNone/>
            </a:pPr>
            <a:r>
              <a:rPr lang="en-CA" b="1" dirty="0">
                <a:solidFill>
                  <a:schemeClr val="tx1"/>
                </a:solidFill>
                <a:effectLst/>
              </a:rPr>
              <a:t>Key Insights:</a:t>
            </a:r>
            <a:endParaRPr lang="en-CA" dirty="0">
              <a:solidFill>
                <a:schemeClr val="tx1"/>
              </a:solidFill>
              <a:effectLst/>
            </a:endParaRP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CA" b="1" dirty="0">
                <a:solidFill>
                  <a:schemeClr val="tx1"/>
                </a:solidFill>
                <a:effectLst/>
              </a:rPr>
              <a:t>City hotel</a:t>
            </a:r>
            <a:r>
              <a:rPr lang="en-CA" dirty="0">
                <a:solidFill>
                  <a:schemeClr val="tx1"/>
                </a:solidFill>
                <a:effectLst/>
              </a:rPr>
              <a:t> experience a </a:t>
            </a:r>
            <a:r>
              <a:rPr lang="en-CA" b="1" dirty="0">
                <a:solidFill>
                  <a:schemeClr val="tx1"/>
                </a:solidFill>
                <a:effectLst/>
              </a:rPr>
              <a:t>higher volume</a:t>
            </a:r>
            <a:r>
              <a:rPr lang="en-CA" dirty="0">
                <a:solidFill>
                  <a:schemeClr val="tx1"/>
                </a:solidFill>
                <a:effectLst/>
              </a:rPr>
              <a:t> of both cancellations and completed stays compared to resort hotels.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CA" dirty="0">
                <a:solidFill>
                  <a:schemeClr val="tx1"/>
                </a:solidFill>
                <a:effectLst/>
              </a:rPr>
              <a:t>On the other hand, </a:t>
            </a:r>
            <a:r>
              <a:rPr lang="en-CA" b="1" dirty="0">
                <a:solidFill>
                  <a:schemeClr val="tx1"/>
                </a:solidFill>
                <a:effectLst/>
              </a:rPr>
              <a:t>resort hotels, while having fewer overall bookings, show a relatively lower frequency of cancellations compared to city hotel</a:t>
            </a:r>
            <a:r>
              <a:rPr lang="en-CA" dirty="0">
                <a:solidFill>
                  <a:schemeClr val="tx1"/>
                </a:solidFill>
                <a:effectLst/>
              </a:rPr>
              <a:t>.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B20312-AF11-48A9-CA67-21B4B3794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1572"/>
            <a:ext cx="12192000" cy="373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61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F50A-4171-107C-804B-BC815CE4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34" y="609600"/>
            <a:ext cx="11655973" cy="970450"/>
          </a:xfrm>
        </p:spPr>
        <p:txBody>
          <a:bodyPr>
            <a:normAutofit fontScale="90000"/>
          </a:bodyPr>
          <a:lstStyle/>
          <a:p>
            <a:r>
              <a:rPr lang="en-CA" b="1" dirty="0">
                <a:solidFill>
                  <a:schemeClr val="tx1"/>
                </a:solidFill>
                <a:effectLst/>
              </a:rPr>
              <a:t>(3) Time Series Analysis of Average Daily Rates for City and Resort Hotels:</a:t>
            </a:r>
            <a:br>
              <a:rPr lang="en-CA" b="1" dirty="0">
                <a:solidFill>
                  <a:schemeClr val="tx1"/>
                </a:solidFill>
                <a:effectLst/>
              </a:rPr>
            </a:b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CC744-4A67-B62C-4FEE-55B8DA1A4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871" y="1399624"/>
            <a:ext cx="11383308" cy="4058751"/>
          </a:xfrm>
        </p:spPr>
        <p:txBody>
          <a:bodyPr/>
          <a:lstStyle/>
          <a:p>
            <a:pPr marL="36900" indent="0">
              <a:buNone/>
            </a:pPr>
            <a:r>
              <a:rPr lang="en-CA" b="1" dirty="0">
                <a:solidFill>
                  <a:schemeClr val="tx1"/>
                </a:solidFill>
                <a:effectLst/>
              </a:rPr>
              <a:t>Key Insights:</a:t>
            </a:r>
            <a:endParaRPr lang="en-CA" dirty="0">
              <a:solidFill>
                <a:schemeClr val="tx1"/>
              </a:solidFill>
              <a:effectLst/>
            </a:endParaRP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CA" b="1" dirty="0">
                <a:solidFill>
                  <a:schemeClr val="tx1"/>
                </a:solidFill>
                <a:effectLst/>
              </a:rPr>
              <a:t>Resort hotels</a:t>
            </a:r>
            <a:r>
              <a:rPr lang="en-CA" dirty="0">
                <a:solidFill>
                  <a:schemeClr val="tx1"/>
                </a:solidFill>
                <a:effectLst/>
              </a:rPr>
              <a:t> exhibit significant </a:t>
            </a:r>
            <a:r>
              <a:rPr lang="en-CA" b="1" dirty="0">
                <a:solidFill>
                  <a:schemeClr val="tx1"/>
                </a:solidFill>
                <a:effectLst/>
              </a:rPr>
              <a:t>volatility</a:t>
            </a:r>
            <a:r>
              <a:rPr lang="en-CA" dirty="0">
                <a:solidFill>
                  <a:schemeClr val="tx1"/>
                </a:solidFill>
                <a:effectLst/>
              </a:rPr>
              <a:t> in their average daily rates, with </a:t>
            </a:r>
            <a:r>
              <a:rPr lang="en-CA" b="1" dirty="0">
                <a:solidFill>
                  <a:schemeClr val="tx1"/>
                </a:solidFill>
                <a:effectLst/>
              </a:rPr>
              <a:t>pronounced peaks that could correspond to seasonal demand or special events, suggesting a more dynamic pricing strategy</a:t>
            </a:r>
            <a:r>
              <a:rPr lang="en-CA" dirty="0">
                <a:solidFill>
                  <a:schemeClr val="tx1"/>
                </a:solidFill>
                <a:effectLst/>
              </a:rPr>
              <a:t>. </a:t>
            </a:r>
            <a:r>
              <a:rPr lang="en-CA" b="1" dirty="0">
                <a:solidFill>
                  <a:schemeClr val="tx1"/>
                </a:solidFill>
                <a:effectLst/>
              </a:rPr>
              <a:t>In contrast, city hotels maintain relatively more stable rates with fewer fluctuations.</a:t>
            </a:r>
            <a:endParaRPr lang="en-CA" dirty="0">
              <a:solidFill>
                <a:schemeClr val="tx1"/>
              </a:solidFill>
              <a:effectLst/>
            </a:endParaRPr>
          </a:p>
          <a:p>
            <a:pPr marL="36900" indent="0">
              <a:buNone/>
            </a:pPr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B298AD-0D45-5D5E-F493-D899B5692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09168"/>
            <a:ext cx="12192000" cy="374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30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EB2D0-337E-6366-DDAD-B53F2F0A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97" y="1103586"/>
            <a:ext cx="11887806" cy="970450"/>
          </a:xfrm>
        </p:spPr>
        <p:txBody>
          <a:bodyPr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effectLst/>
              </a:rPr>
              <a:t>(4) Monthly Trends in Hotels Booking Cancellation Rate:</a:t>
            </a:r>
            <a:br>
              <a:rPr lang="en-CA" b="1" dirty="0">
                <a:solidFill>
                  <a:schemeClr val="tx1"/>
                </a:solidFill>
                <a:effectLst/>
              </a:rPr>
            </a:b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5FEE0-9925-6838-1413-936C54ADC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27" y="2074036"/>
            <a:ext cx="10815146" cy="3081289"/>
          </a:xfrm>
        </p:spPr>
        <p:txBody>
          <a:bodyPr/>
          <a:lstStyle/>
          <a:p>
            <a:pPr marL="36900" indent="0">
              <a:buNone/>
            </a:pPr>
            <a:r>
              <a:rPr lang="en-CA" b="1" dirty="0">
                <a:solidFill>
                  <a:schemeClr val="tx1"/>
                </a:solidFill>
                <a:effectLst/>
              </a:rPr>
              <a:t>Key Insights: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CA" b="1" dirty="0">
                <a:solidFill>
                  <a:schemeClr val="tx1"/>
                </a:solidFill>
                <a:effectLst/>
              </a:rPr>
              <a:t>January and July</a:t>
            </a:r>
            <a:r>
              <a:rPr lang="en-CA" dirty="0">
                <a:solidFill>
                  <a:schemeClr val="tx1"/>
                </a:solidFill>
                <a:effectLst/>
              </a:rPr>
              <a:t> exhibit the highest cancellation rates, suggesting potential issues such as post-holiday fatigue or dissatisfaction with holiday bookings.</a:t>
            </a:r>
          </a:p>
          <a:p>
            <a:pPr algn="justLow">
              <a:buFont typeface="Wingdings" panose="05000000000000000000" pitchFamily="2" charset="2"/>
              <a:buChar char="q"/>
            </a:pPr>
            <a:endParaRPr lang="en-CA" dirty="0">
              <a:solidFill>
                <a:schemeClr val="tx1"/>
              </a:solidFill>
              <a:effectLst/>
            </a:endParaRP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CA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</a:rPr>
              <a:t>August</a:t>
            </a:r>
            <a:r>
              <a:rPr lang="en-CA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</a:rPr>
              <a:t> shows the highest number of non-canceled bookings, indicating a peak travel period where customer satisfaction or commitment to travel plans is at its highest.</a:t>
            </a:r>
          </a:p>
          <a:p>
            <a:pPr marL="36900" indent="0" algn="justLow">
              <a:buNone/>
            </a:pPr>
            <a:endParaRPr lang="en-CA" dirty="0">
              <a:solidFill>
                <a:schemeClr val="tx1"/>
              </a:solidFill>
              <a:effectLst/>
            </a:endParaRPr>
          </a:p>
          <a:p>
            <a:pPr marL="3690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95399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07CCAB-CF48-E39A-BE16-154CE2630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06" y="670417"/>
            <a:ext cx="11771587" cy="4059237"/>
          </a:xfrm>
        </p:spPr>
        <p:txBody>
          <a:bodyPr>
            <a:normAutofit/>
          </a:bodyPr>
          <a:lstStyle/>
          <a:p>
            <a:pPr marL="342900" marR="0" lvl="0" indent="-306000" algn="justLow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" panose="05000000000000000000" pitchFamily="2" charset="2"/>
              <a:buChar char="q"/>
              <a:tabLst/>
              <a:defRPr/>
            </a:pPr>
            <a:endParaRPr kumimoji="0" lang="en-CA" sz="105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342900" marR="0" lvl="0" indent="-306000" algn="justLow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CA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The insights suggest a need for </a:t>
            </a:r>
            <a:r>
              <a:rPr kumimoji="0" lang="en-CA" sz="20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targeted strategies</a:t>
            </a:r>
            <a:r>
              <a:rPr kumimoji="0" lang="en-CA" sz="20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 to reduce cancellations during peak cancellation months, potentially through </a:t>
            </a:r>
            <a:r>
              <a:rPr kumimoji="0" lang="en-CA" sz="20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sto MT" panose="02040603050505030304"/>
                <a:ea typeface="+mn-ea"/>
                <a:cs typeface="+mn-cs"/>
              </a:rPr>
              <a:t>improved customer engagement or more accurate service representation.</a:t>
            </a:r>
            <a:endParaRPr kumimoji="0" lang="en-CA" sz="2000" b="0" i="0" u="none" strike="noStrike" kern="1200" cap="none" spc="0" normalizeH="0" baseline="0" noProof="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Calisto MT" panose="02040603050505030304"/>
              <a:ea typeface="+mn-ea"/>
              <a:cs typeface="+mn-cs"/>
            </a:endParaRPr>
          </a:p>
          <a:p>
            <a:pPr marL="36900" indent="0">
              <a:buNone/>
            </a:pPr>
            <a:endParaRPr lang="en-CA" dirty="0"/>
          </a:p>
        </p:txBody>
      </p:sp>
      <p:pic>
        <p:nvPicPr>
          <p:cNvPr id="5" name="Picture 4" descr="A graph of green and red bars&#10;&#10;AI-generated content may be incorrect.">
            <a:extLst>
              <a:ext uri="{FF2B5EF4-FFF2-40B4-BE49-F238E27FC236}">
                <a16:creationId xmlns:a16="http://schemas.microsoft.com/office/drawing/2014/main" id="{DFECFB67-326B-CBF9-0CC1-CD63BEAC0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59725"/>
            <a:ext cx="12192000" cy="459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8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D9DD9B-78F6-E090-A721-A7AD457162CF}"/>
              </a:ext>
            </a:extLst>
          </p:cNvPr>
          <p:cNvSpPr txBox="1"/>
          <p:nvPr/>
        </p:nvSpPr>
        <p:spPr>
          <a:xfrm>
            <a:off x="581025" y="187462"/>
            <a:ext cx="110299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spcAft>
                <a:spcPts val="1200"/>
              </a:spcAft>
            </a:pPr>
            <a:r>
              <a:rPr lang="en-CA" sz="28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(5) Distribution of Cancellation Orders Across Top 10 Countries in the Dataset:</a:t>
            </a:r>
          </a:p>
        </p:txBody>
      </p:sp>
      <p:pic>
        <p:nvPicPr>
          <p:cNvPr id="7" name="Picture 6" descr="A pie chart with different colored circles&#10;&#10;AI-generated content may be incorrect.">
            <a:extLst>
              <a:ext uri="{FF2B5EF4-FFF2-40B4-BE49-F238E27FC236}">
                <a16:creationId xmlns:a16="http://schemas.microsoft.com/office/drawing/2014/main" id="{5B4B7042-0986-CA4F-EA23-6BC089108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524" y="1844044"/>
            <a:ext cx="6020268" cy="45679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E0E21D-80B7-C6A4-BF1A-5F22BF47BC9B}"/>
              </a:ext>
            </a:extLst>
          </p:cNvPr>
          <p:cNvSpPr txBox="1"/>
          <p:nvPr/>
        </p:nvSpPr>
        <p:spPr>
          <a:xfrm>
            <a:off x="0" y="958932"/>
            <a:ext cx="5875023" cy="6571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None/>
            </a:pPr>
            <a:r>
              <a:rPr lang="en-CA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</a:rPr>
              <a:t>Key Insights:</a:t>
            </a:r>
          </a:p>
          <a:p>
            <a:pPr marL="342900" indent="-306000" algn="justLow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" panose="05000000000000000000" pitchFamily="2" charset="2"/>
              <a:buChar char="q"/>
              <a:defRPr/>
            </a:pPr>
            <a:r>
              <a:rPr lang="en-CA" sz="2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Portugal</a:t>
            </a:r>
            <a:r>
              <a:rPr lang="en-CA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 accounts for nearly 70% of the total cancellations. This suggests potential issues specific to the Portuguese market, such as economic factors, customer dissatisfaction, or targeted marketing strategies that may not align with customer expectations.</a:t>
            </a:r>
          </a:p>
          <a:p>
            <a:pPr marL="342900" indent="-306000" algn="justLow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" panose="05000000000000000000" pitchFamily="2" charset="2"/>
              <a:buChar char="q"/>
              <a:defRPr/>
            </a:pPr>
            <a:r>
              <a:rPr lang="en-CA" sz="2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The United Kingdom </a:t>
            </a:r>
            <a:r>
              <a:rPr lang="en-CA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CA" sz="2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Spain</a:t>
            </a:r>
            <a:r>
              <a:rPr lang="en-CA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 also show notable cancellation rates, indicating regional trends that may require further investigation.</a:t>
            </a:r>
          </a:p>
          <a:p>
            <a:pPr marL="342900" indent="-306000" algn="justLow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" panose="05000000000000000000" pitchFamily="2" charset="2"/>
              <a:buChar char="q"/>
              <a:defRPr/>
            </a:pPr>
            <a:r>
              <a:rPr lang="en-CA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The relatively lower cancellation rates from countries like the United States and </a:t>
            </a:r>
            <a:r>
              <a:rPr lang="en-CA" sz="2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China</a:t>
            </a:r>
            <a:r>
              <a:rPr lang="en-CA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 suggest more stable booking behaviors or higher satisfaction rates. These insights point to the need for localized strategies to address the high cancellation rates in key markets like </a:t>
            </a:r>
            <a:r>
              <a:rPr lang="en-CA" sz="2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Portugal</a:t>
            </a:r>
            <a:r>
              <a:rPr lang="en-CA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CA" sz="2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United Kingdom</a:t>
            </a:r>
            <a:r>
              <a:rPr lang="en-CA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CA" sz="2000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Spain</a:t>
            </a:r>
            <a:r>
              <a:rPr lang="en-CA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06000" algn="justLow"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" panose="05000000000000000000" pitchFamily="2" charset="2"/>
              <a:buChar char="q"/>
              <a:defRPr/>
            </a:pPr>
            <a:br>
              <a:rPr lang="en-CA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latin typeface="Calisto MT" panose="02040603050505030304"/>
              </a:rPr>
            </a:br>
            <a:endParaRPr lang="en-CA" sz="20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latin typeface="Calisto MT" panose="02040603050505030304"/>
            </a:endParaRPr>
          </a:p>
        </p:txBody>
      </p:sp>
    </p:spTree>
    <p:extLst>
      <p:ext uri="{BB962C8B-B14F-4D97-AF65-F5344CB8AC3E}">
        <p14:creationId xmlns:p14="http://schemas.microsoft.com/office/powerpoint/2010/main" val="144961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55BA-A64E-0B2C-E511-58A5EE68E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972" y="429874"/>
            <a:ext cx="10788055" cy="1132969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en-CA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(6) Analysis of Hotel Booking Order Frequencies Across Different Market Segments:</a:t>
            </a:r>
            <a:br>
              <a:rPr lang="en-CA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CF900-CB43-7E64-369C-48E60767F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" y="1218324"/>
            <a:ext cx="5858107" cy="5483559"/>
          </a:xfrm>
        </p:spPr>
        <p:txBody>
          <a:bodyPr>
            <a:normAutofit fontScale="92500" lnSpcReduction="10000"/>
          </a:bodyPr>
          <a:lstStyle/>
          <a:p>
            <a:pPr algn="l">
              <a:spcAft>
                <a:spcPts val="1200"/>
              </a:spcAft>
              <a:buNone/>
            </a:pPr>
            <a:r>
              <a:rPr lang="en-CA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  <a:endParaRPr lang="en-CA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CA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bar chart reveals that the </a:t>
            </a:r>
            <a:r>
              <a:rPr lang="en-CA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TA (Travel Agency) marketing segment dominates hotel bookings by a significant margin</a:t>
            </a:r>
            <a:r>
              <a:rPr lang="en-CA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a strong consumer preference for online platforms when reserving hotel accommodations.</a:t>
            </a:r>
          </a:p>
          <a:p>
            <a:pPr algn="justLow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CA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CA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Offline TA/TO (Traditional Travel Agencies/Tour Operators) and Groups segments also contribute notably to the booking frequency</a:t>
            </a:r>
            <a:r>
              <a:rPr lang="en-CA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though to a lesser extent, highlighting the continued relevance of traditional booking methods and group travel.</a:t>
            </a:r>
          </a:p>
          <a:p>
            <a:pPr algn="justLow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CA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relatively </a:t>
            </a:r>
            <a:r>
              <a:rPr lang="en-CA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 frequency</a:t>
            </a:r>
            <a:r>
              <a:rPr lang="en-CA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of bookings in </a:t>
            </a:r>
            <a:r>
              <a:rPr lang="en-CA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Direct, Corporate, Complementary</a:t>
            </a:r>
            <a:r>
              <a:rPr lang="en-CA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"Aviation" segments suggests either limited engagement for these categories.</a:t>
            </a:r>
          </a:p>
          <a:p>
            <a:pPr marL="36900" indent="0">
              <a:buNone/>
            </a:pPr>
            <a:endParaRPr lang="en-CA" dirty="0"/>
          </a:p>
        </p:txBody>
      </p:sp>
      <p:pic>
        <p:nvPicPr>
          <p:cNvPr id="5" name="Picture 4" descr="A graph of a market segment&#10;&#10;AI-generated content may be incorrect.">
            <a:extLst>
              <a:ext uri="{FF2B5EF4-FFF2-40B4-BE49-F238E27FC236}">
                <a16:creationId xmlns:a16="http://schemas.microsoft.com/office/drawing/2014/main" id="{281FD1F7-3F01-AECF-9A64-9CA2C2643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503" y="1873405"/>
            <a:ext cx="6084641" cy="382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31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A5890-F983-57E7-90AB-4E6AE4E8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50" y="591014"/>
            <a:ext cx="11255350" cy="1041186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(7) </a:t>
            </a:r>
            <a:r>
              <a:rPr lang="en-CA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 Hotel Booking Cancellation Frequencies Across Different Market Segments</a:t>
            </a:r>
            <a:br>
              <a:rPr lang="en-CA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F019A-6832-42DC-CC13-CAA4A0A50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91504"/>
            <a:ext cx="5430644" cy="4775482"/>
          </a:xfrm>
        </p:spPr>
        <p:txBody>
          <a:bodyPr>
            <a:normAutofit/>
          </a:bodyPr>
          <a:lstStyle/>
          <a:p>
            <a:pPr marL="36900" indent="0" algn="justLow">
              <a:spcAft>
                <a:spcPts val="1200"/>
              </a:spcAft>
              <a:buNone/>
            </a:pPr>
            <a:r>
              <a:rPr lang="en-CA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  <a:endParaRPr lang="en-CA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CA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chart shows that most hotel booking cancellations happen through </a:t>
            </a:r>
            <a:r>
              <a:rPr lang="en-CA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TA (Travel Agency)</a:t>
            </a:r>
            <a:r>
              <a:rPr lang="en-CA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suggesting that people might be having </a:t>
            </a:r>
            <a:r>
              <a:rPr lang="en-CA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second thoughts</a:t>
            </a:r>
            <a:r>
              <a:rPr lang="en-CA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CA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discrepancies between online hotel photos and actual conditions</a:t>
            </a:r>
            <a:r>
              <a:rPr lang="en-CA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or facing issues with online bookings.</a:t>
            </a:r>
          </a:p>
          <a:p>
            <a:pPr algn="justLow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CA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CA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Groups</a:t>
            </a:r>
            <a:r>
              <a:rPr lang="en-CA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segment also has a lot of cancellations, which might be due to </a:t>
            </a:r>
            <a:r>
              <a:rPr lang="en-CA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changes in plans or difficulties in organizing group trips</a:t>
            </a:r>
            <a:r>
              <a:rPr lang="en-CA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900" indent="0">
              <a:buNone/>
            </a:pPr>
            <a:endParaRPr lang="en-CA" dirty="0"/>
          </a:p>
        </p:txBody>
      </p:sp>
      <p:pic>
        <p:nvPicPr>
          <p:cNvPr id="7" name="Picture 6" descr="A graph of a market segment&#10;&#10;AI-generated content may be incorrect.">
            <a:extLst>
              <a:ext uri="{FF2B5EF4-FFF2-40B4-BE49-F238E27FC236}">
                <a16:creationId xmlns:a16="http://schemas.microsoft.com/office/drawing/2014/main" id="{D0C1E688-A071-E052-5094-7DF140638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350" y="2051824"/>
            <a:ext cx="6432832" cy="371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82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7BF7-AB23-B472-24ED-76B0316C5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27" y="761999"/>
            <a:ext cx="11708780" cy="97045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(8) </a:t>
            </a:r>
            <a:r>
              <a:rPr lang="en-CA" sz="3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Trends of Average Daily Rates for Canceled and Non-Canceled Hotel Orders Over Time for Resort and City Hotels:</a:t>
            </a:r>
            <a:br>
              <a:rPr lang="en-CA" sz="3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F0C17-6DF3-74BC-CA4D-21171D0B5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897" y="1922019"/>
            <a:ext cx="11519210" cy="4058751"/>
          </a:xfrm>
        </p:spPr>
        <p:txBody>
          <a:bodyPr/>
          <a:lstStyle/>
          <a:p>
            <a:pPr marL="36900" indent="0" algn="justLow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sz="24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ey</a:t>
            </a:r>
            <a:r>
              <a:rPr lang="en-CA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Insights:</a:t>
            </a:r>
            <a:endParaRPr lang="en-CA" sz="24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CA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Notably, there are periods where </a:t>
            </a:r>
            <a:r>
              <a:rPr lang="en-CA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canceled orders (in red) tend to have higher average daily rates compared to non-canceled orders (in green)</a:t>
            </a:r>
            <a:r>
              <a:rPr lang="en-CA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suggesting that </a:t>
            </a:r>
            <a:r>
              <a:rPr lang="en-CA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price sensitivity might be a contributing factor to cancellations</a:t>
            </a:r>
            <a:r>
              <a:rPr lang="en-CA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900" indent="0" algn="justLow">
              <a:buNone/>
            </a:pPr>
            <a:endParaRPr lang="en-CA" sz="24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CA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Reservations are </a:t>
            </a:r>
            <a:r>
              <a:rPr lang="en-CA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canceled</a:t>
            </a:r>
            <a:r>
              <a:rPr lang="en-CA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when the average daily rate is higher than when it is not canceled, so </a:t>
            </a:r>
            <a:r>
              <a:rPr lang="en-CA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means the higher prices of the average daily rate lead to a higher level of cancellation</a:t>
            </a:r>
            <a:r>
              <a:rPr lang="en-CA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90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42388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09C07-184E-ADD4-620D-D5012825A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6763"/>
            <a:ext cx="11987561" cy="1423346"/>
          </a:xfrm>
        </p:spPr>
        <p:txBody>
          <a:bodyPr/>
          <a:lstStyle/>
          <a:p>
            <a:pPr marL="342900" marR="0" lvl="0" indent="-306000" algn="justLow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DADADA"/>
              </a:buClr>
              <a:buSzPct val="70000"/>
              <a:buFont typeface="Wingdings" panose="05000000000000000000" pitchFamily="2" charset="2"/>
              <a:buChar char="q"/>
              <a:tabLst/>
              <a:defRPr/>
            </a:pPr>
            <a:r>
              <a:rPr kumimoji="0" lang="en-CA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Peaks in the average daily rates for canceled orders could indicate that </a:t>
            </a:r>
            <a:r>
              <a:rPr kumimoji="0" lang="en-CA" sz="2400" b="1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customers are more likely to cancel reservations when prices are higher, possibly due to finding better deals elsewhere or reconsidering the value of their booking</a:t>
            </a:r>
            <a:r>
              <a:rPr kumimoji="0" lang="en-CA" sz="2400" b="0" i="0" u="none" strike="noStrike" kern="1200" cap="none" spc="0" normalizeH="0" baseline="0" noProof="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endParaRPr lang="en-CA" dirty="0"/>
          </a:p>
        </p:txBody>
      </p:sp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0CB3B586-FF16-1C0E-451C-9858615E6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9113"/>
            <a:ext cx="12192000" cy="375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15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A18F-7CFB-05C7-CD4F-EF12AE829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10" y="676507"/>
            <a:ext cx="11664175" cy="970450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(9) </a:t>
            </a:r>
            <a:r>
              <a:rPr lang="en-CA" sz="3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Seasonal Variations in Average Daily Rates for City and Resort Hotels</a:t>
            </a:r>
            <a:br>
              <a:rPr lang="en-CA" sz="3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86022-809D-38C5-6524-42A7B546F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687" y="1399624"/>
            <a:ext cx="11407698" cy="4058751"/>
          </a:xfrm>
        </p:spPr>
        <p:txBody>
          <a:bodyPr/>
          <a:lstStyle/>
          <a:p>
            <a:pPr marL="36900" indent="0">
              <a:buNone/>
            </a:pPr>
            <a:r>
              <a:rPr lang="en-CA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</a:p>
          <a:p>
            <a:pPr algn="justLow">
              <a:buFont typeface="Wingdings" panose="05000000000000000000" pitchFamily="2" charset="2"/>
              <a:buChar char="q"/>
            </a:pPr>
            <a:r>
              <a:rPr lang="en-CA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Resort Hotels</a:t>
            </a:r>
            <a:r>
              <a:rPr lang="en-CA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experience a significant surge in Average Daily Rates (ADR) during the summer months, particularly in </a:t>
            </a:r>
            <a:r>
              <a:rPr lang="en-CA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July, August, and September</a:t>
            </a:r>
            <a:r>
              <a:rPr lang="en-CA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In contrast, </a:t>
            </a:r>
            <a:r>
              <a:rPr lang="en-CA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 Hotel</a:t>
            </a:r>
            <a:r>
              <a:rPr lang="en-CA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exhibits more stable ADR throughout the year, with only slight increases during </a:t>
            </a:r>
            <a:r>
              <a:rPr lang="en-CA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March, April, and May</a:t>
            </a:r>
            <a:r>
              <a:rPr lang="en-CA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900" indent="0">
              <a:buNone/>
            </a:pPr>
            <a:endParaRPr lang="en-CA" dirty="0"/>
          </a:p>
        </p:txBody>
      </p:sp>
      <p:pic>
        <p:nvPicPr>
          <p:cNvPr id="5" name="Picture 4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B98555B0-1383-3829-E29B-C8D4EEA93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3522"/>
            <a:ext cx="12192000" cy="364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037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8F674-33F7-E59D-79F7-13BCABB2D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6184" y="592991"/>
            <a:ext cx="4785963" cy="1527049"/>
          </a:xfrm>
        </p:spPr>
        <p:txBody>
          <a:bodyPr anchor="b">
            <a:norm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Project Roadmap:</a:t>
            </a:r>
            <a:br>
              <a:rPr lang="en-CA" b="1" dirty="0">
                <a:solidFill>
                  <a:schemeClr val="tx1"/>
                </a:solidFill>
              </a:rPr>
            </a:b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78BA189-C3CE-645A-E10C-C21C9E9FC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363" y="1810074"/>
            <a:ext cx="5079607" cy="4155297"/>
          </a:xfrm>
        </p:spPr>
        <p:txBody>
          <a:bodyPr>
            <a:normAutofit/>
          </a:bodyPr>
          <a:lstStyle/>
          <a:p>
            <a:pPr marL="342900" indent="-342900" algn="justLow">
              <a:buFont typeface="+mj-lt"/>
              <a:buAutoNum type="arabicPeriod"/>
            </a:pPr>
            <a:r>
              <a:rPr lang="en-CA" sz="1800" b="1" dirty="0">
                <a:solidFill>
                  <a:schemeClr val="tx1"/>
                </a:solidFill>
              </a:rPr>
              <a:t>Define Problem Statement:</a:t>
            </a:r>
            <a:r>
              <a:rPr lang="en-CA" sz="1800" dirty="0">
                <a:solidFill>
                  <a:schemeClr val="tx1"/>
                </a:solidFill>
              </a:rPr>
              <a:t> Address the issue of increasing cancellation orders in hotels.</a:t>
            </a:r>
          </a:p>
          <a:p>
            <a:pPr marL="342900" indent="-342900" algn="justLow">
              <a:buFont typeface="+mj-lt"/>
              <a:buAutoNum type="arabicPeriod"/>
            </a:pPr>
            <a:r>
              <a:rPr lang="en-CA" sz="1800" b="1" dirty="0">
                <a:solidFill>
                  <a:schemeClr val="tx1"/>
                </a:solidFill>
              </a:rPr>
              <a:t>Data Identification:</a:t>
            </a:r>
            <a:r>
              <a:rPr lang="en-CA" sz="1800" dirty="0">
                <a:solidFill>
                  <a:schemeClr val="tx1"/>
                </a:solidFill>
              </a:rPr>
              <a:t> Select the dataset hotels.csv for analysis.</a:t>
            </a:r>
          </a:p>
          <a:p>
            <a:pPr marL="342900" indent="-342900" algn="justLow">
              <a:buFont typeface="+mj-lt"/>
              <a:buAutoNum type="arabicPeriod"/>
            </a:pPr>
            <a:r>
              <a:rPr lang="en-CA" sz="1800" b="1" dirty="0">
                <a:solidFill>
                  <a:schemeClr val="tx1"/>
                </a:solidFill>
              </a:rPr>
              <a:t>Data Preparation:</a:t>
            </a:r>
            <a:r>
              <a:rPr lang="en-CA" sz="1800" dirty="0">
                <a:solidFill>
                  <a:schemeClr val="tx1"/>
                </a:solidFill>
              </a:rPr>
              <a:t> Clean and explore the data using Python to ensure quality and consistency.</a:t>
            </a:r>
          </a:p>
          <a:p>
            <a:pPr marL="342900" indent="-342900" algn="justLow">
              <a:buFont typeface="+mj-lt"/>
              <a:buAutoNum type="arabicPeriod"/>
            </a:pPr>
            <a:r>
              <a:rPr lang="en-CA" sz="1800" b="1" dirty="0">
                <a:solidFill>
                  <a:schemeClr val="tx1"/>
                </a:solidFill>
              </a:rPr>
              <a:t>Data Analysis:</a:t>
            </a:r>
            <a:r>
              <a:rPr lang="en-CA" sz="1800" dirty="0">
                <a:solidFill>
                  <a:schemeClr val="tx1"/>
                </a:solidFill>
              </a:rPr>
              <a:t> Extract insights to identify reasons behind the rise in hotel cancellation orders.</a:t>
            </a:r>
          </a:p>
          <a:p>
            <a:pPr marL="0" indent="0" algn="justLow">
              <a:buNone/>
            </a:pPr>
            <a:endParaRPr lang="en-CA" sz="1800" dirty="0">
              <a:solidFill>
                <a:schemeClr val="tx1"/>
              </a:solidFill>
            </a:endParaRP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BC886303-3846-1D79-4BFE-E5D5C64537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495" r="27471" b="-1"/>
          <a:stretch>
            <a:fillRect/>
          </a:stretch>
        </p:blipFill>
        <p:spPr>
          <a:xfrm>
            <a:off x="1" y="10"/>
            <a:ext cx="637336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79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04C55-A989-E20D-375C-EB2F59999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455" y="3923930"/>
            <a:ext cx="10030510" cy="12426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156E7-2308-44C1-AFC5-BDC68FEF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0410" y="839992"/>
            <a:ext cx="3200400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Checkmark">
            <a:extLst>
              <a:ext uri="{FF2B5EF4-FFF2-40B4-BE49-F238E27FC236}">
                <a16:creationId xmlns:a16="http://schemas.microsoft.com/office/drawing/2014/main" id="{D6FE560F-ABD0-5F21-F897-427A98052E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600000">
            <a:off x="1368054" y="1079036"/>
            <a:ext cx="2265112" cy="226511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0037EE4-F862-416C-B03E-64B097F1C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837" y="839992"/>
            <a:ext cx="3200400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9505C230-98DF-381D-4EFF-DB02085D2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16481" y="1079036"/>
            <a:ext cx="2265112" cy="226511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3D19C7-11BA-4EB2-BF56-6C1C300DA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7264" y="826094"/>
            <a:ext cx="3200400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B7D77FF9-7348-B91D-89B1-11F9A2D6C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57960" y="1058190"/>
            <a:ext cx="2279008" cy="227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556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D8D6E-5D25-3DD0-74BE-CDCBAA582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258" y="457200"/>
            <a:ext cx="11329639" cy="6032809"/>
          </a:xfrm>
        </p:spPr>
        <p:txBody>
          <a:bodyPr>
            <a:normAutofit fontScale="85000" lnSpcReduction="10000"/>
          </a:bodyPr>
          <a:lstStyle/>
          <a:p>
            <a:pPr algn="justLow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CA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Investigate and address the root causes of cancellations, particularly in </a:t>
            </a:r>
            <a:r>
              <a:rPr lang="en-CA" sz="2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high-cancellation months like January and July</a:t>
            </a:r>
            <a:r>
              <a:rPr lang="en-CA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Improve post-holiday experiences and </a:t>
            </a:r>
            <a:r>
              <a:rPr lang="en-CA" sz="2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holiday bookings meet customer expectations</a:t>
            </a:r>
            <a:r>
              <a:rPr lang="en-CA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Low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CA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 from the peak travel period in </a:t>
            </a:r>
            <a:r>
              <a:rPr lang="en-CA" sz="2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August</a:t>
            </a:r>
            <a:r>
              <a:rPr lang="en-CA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by ensuring high customer satisfaction and commitment. For Resort Hotels, prepare for increased demand during the </a:t>
            </a:r>
            <a:r>
              <a:rPr lang="en-CA" sz="2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summer months</a:t>
            </a:r>
            <a:r>
              <a:rPr lang="en-CA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with competitive pricing and enhanced service offerings.</a:t>
            </a:r>
          </a:p>
          <a:p>
            <a:pPr algn="justLow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CA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 on understanding and addressing the unique needs of the </a:t>
            </a:r>
            <a:r>
              <a:rPr lang="en-CA" sz="2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Portuguese market</a:t>
            </a:r>
            <a:r>
              <a:rPr lang="en-CA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accounts for a significant portion of cancellations. </a:t>
            </a:r>
            <a:r>
              <a:rPr lang="en-CA" sz="2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marketing strategies to better align with customer expectations in Portugal, the United Kingdom, and Spain</a:t>
            </a:r>
            <a:r>
              <a:rPr lang="en-CA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Low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CA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Since the </a:t>
            </a:r>
            <a:r>
              <a:rPr lang="en-CA" sz="2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majority of cancellations occur through Online Travel Agencies (OTAs)</a:t>
            </a:r>
            <a:r>
              <a:rPr lang="en-CA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ensure that online booking platforms provide an accurate and realistic description of hotel conditions. Enhance the user experience to minimize discrepancies between expectations and reality.</a:t>
            </a:r>
          </a:p>
          <a:p>
            <a:pPr algn="justLow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CA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 </a:t>
            </a:r>
            <a:r>
              <a:rPr lang="en-CA" sz="26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pricing strategies, particularly during peak periods. High average daily rates correlate with increased cancellations</a:t>
            </a:r>
            <a:r>
              <a:rPr lang="en-CA" sz="2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so consider dynamic pricing models that balance profitability with customer retention.</a:t>
            </a:r>
          </a:p>
          <a:p>
            <a:pPr marL="3690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802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E1B13-9B97-6F1D-4A28-8F38745F3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007" y="603501"/>
            <a:ext cx="4361693" cy="1527049"/>
          </a:xfrm>
        </p:spPr>
        <p:txBody>
          <a:bodyPr anchor="b"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Introduction: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0973B-F7FC-34CD-0DB0-BADC2480E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152" y="2212846"/>
            <a:ext cx="5065985" cy="4096514"/>
          </a:xfrm>
        </p:spPr>
        <p:txBody>
          <a:bodyPr>
            <a:normAutofit/>
          </a:bodyPr>
          <a:lstStyle/>
          <a:p>
            <a:pPr marL="0" indent="0" algn="justLow">
              <a:lnSpc>
                <a:spcPct val="110000"/>
              </a:lnSpc>
              <a:buNone/>
            </a:pPr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identify the key factors contributing to the </a:t>
            </a:r>
            <a:r>
              <a:rPr lang="en-CA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 rate of hotel booking cancellations</a:t>
            </a:r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We will explore primary reasons, such as </a:t>
            </a:r>
            <a:r>
              <a:rPr lang="en-CA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average daily rates</a:t>
            </a:r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secondary factors, including </a:t>
            </a:r>
            <a:r>
              <a:rPr lang="en-CA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discrepancies between online hotel photos and actual conditions</a:t>
            </a:r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Utilizing the </a:t>
            </a:r>
            <a:r>
              <a:rPr lang="en-CA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programming language, we will begin with </a:t>
            </a:r>
            <a:r>
              <a:rPr lang="en-CA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cleaning, manipulation, and normalization using the Pandas library to handle outliers and null values</a:t>
            </a:r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Following this, we will employ </a:t>
            </a:r>
            <a:r>
              <a:rPr lang="en-CA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tools like Matplotlib and Seaborn to create insightful plots</a:t>
            </a:r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Through detailed analysis of these visualizations, we will uncover the underlying reasons for the surge in hotel cancellation orders.</a:t>
            </a:r>
          </a:p>
          <a:p>
            <a:pPr>
              <a:lnSpc>
                <a:spcPct val="110000"/>
              </a:lnSpc>
            </a:pPr>
            <a:endParaRPr lang="en-CA" sz="1400" dirty="0"/>
          </a:p>
        </p:txBody>
      </p:sp>
      <p:pic>
        <p:nvPicPr>
          <p:cNvPr id="5" name="Picture 4" descr="A bell on a counter&#10;&#10;AI-generated content may be incorrect.">
            <a:extLst>
              <a:ext uri="{FF2B5EF4-FFF2-40B4-BE49-F238E27FC236}">
                <a16:creationId xmlns:a16="http://schemas.microsoft.com/office/drawing/2014/main" id="{6EC3D650-C558-918D-CCB7-7579620734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7725"/>
          <a:stretch>
            <a:fillRect/>
          </a:stretch>
        </p:blipFill>
        <p:spPr>
          <a:xfrm>
            <a:off x="1" y="10"/>
            <a:ext cx="637336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4831-DE1D-D14D-5BDD-7DE5BDFF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81575"/>
            <a:ext cx="10353762" cy="970450"/>
          </a:xfrm>
        </p:spPr>
        <p:txBody>
          <a:bodyPr>
            <a:normAutofit/>
          </a:bodyPr>
          <a:lstStyle/>
          <a:p>
            <a:r>
              <a:rPr lang="en-CA" b="1" dirty="0">
                <a:solidFill>
                  <a:schemeClr val="tx1"/>
                </a:solidFill>
              </a:rPr>
              <a:t>Tools I Used: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F34AD3BC-3519-D862-FBF9-B83737BDF1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317241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617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0EB1-EB6C-6F88-2656-A2A89FB12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732221"/>
            <a:ext cx="10353762" cy="970450"/>
          </a:xfrm>
        </p:spPr>
        <p:txBody>
          <a:bodyPr>
            <a:noAutofit/>
          </a:bodyPr>
          <a:lstStyle/>
          <a:p>
            <a:r>
              <a:rPr lang="en-CA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Inspection:</a:t>
            </a:r>
            <a:br>
              <a:rPr lang="en-CA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CA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AF9F-E010-504A-0AFA-788FD178F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434" y="1217446"/>
            <a:ext cx="11571890" cy="4423107"/>
          </a:xfrm>
        </p:spPr>
        <p:txBody>
          <a:bodyPr/>
          <a:lstStyle/>
          <a:p>
            <a:pPr marL="0" indent="0">
              <a:buNone/>
            </a:pPr>
            <a:r>
              <a:rPr lang="en-CA" sz="2400" b="1" dirty="0">
                <a:solidFill>
                  <a:schemeClr val="tx1"/>
                </a:solidFill>
              </a:rPr>
              <a:t>4.1. Import Important Libraries and Modules:</a:t>
            </a:r>
          </a:p>
          <a:p>
            <a:pPr>
              <a:lnSpc>
                <a:spcPts val="1425"/>
              </a:lnSpc>
              <a:buNone/>
            </a:pPr>
            <a:r>
              <a:rPr lang="en-CA" sz="2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CA" sz="2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2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pandas</a:t>
            </a:r>
            <a:r>
              <a:rPr lang="en-CA" sz="2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2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CA" sz="2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2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endParaRPr lang="en-CA" sz="2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CA" sz="2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CA" sz="2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2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CA" sz="2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2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en-CA" sz="2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2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CA" sz="2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2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endParaRPr lang="en-CA" sz="2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CA" sz="2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CA" sz="2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2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CA" sz="2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2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CA" sz="2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2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dt</a:t>
            </a:r>
            <a:endParaRPr lang="en-CA" sz="2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CA" sz="2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CA" sz="2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2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warnings</a:t>
            </a:r>
            <a:endParaRPr lang="en-CA" sz="2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36900" indent="0">
              <a:lnSpc>
                <a:spcPts val="1425"/>
              </a:lnSpc>
              <a:buNone/>
            </a:pPr>
            <a:r>
              <a:rPr lang="en-CA" sz="2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warnings</a:t>
            </a:r>
            <a:r>
              <a:rPr lang="en-CA" sz="2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CA" sz="2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filterwarnings</a:t>
            </a:r>
            <a:r>
              <a:rPr lang="en-CA" sz="2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CA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'ignore'</a:t>
            </a:r>
            <a:r>
              <a:rPr lang="en-CA" sz="2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400" b="1" dirty="0">
                <a:solidFill>
                  <a:schemeClr val="tx1"/>
                </a:solidFill>
                <a:effectLst/>
              </a:rPr>
              <a:t>4.2. Export Target </a:t>
            </a:r>
            <a:r>
              <a:rPr lang="en-CA" sz="2400" b="1" dirty="0" err="1">
                <a:solidFill>
                  <a:schemeClr val="tx1"/>
                </a:solidFill>
                <a:effectLst/>
              </a:rPr>
              <a:t>Dataframe</a:t>
            </a:r>
            <a:r>
              <a:rPr lang="en-CA" sz="2400" b="1" dirty="0">
                <a:solidFill>
                  <a:schemeClr val="tx1"/>
                </a:solidFill>
                <a:effectLst/>
              </a:rPr>
              <a:t>:</a:t>
            </a:r>
          </a:p>
          <a:p>
            <a:pPr marL="0" indent="0">
              <a:buNone/>
            </a:pPr>
            <a:r>
              <a:rPr lang="en-CA" sz="2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CA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pd.read_csv(</a:t>
            </a:r>
            <a:r>
              <a:rPr lang="en-CA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'D:</a:t>
            </a:r>
            <a:r>
              <a:rPr lang="en-CA" sz="2400" b="1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CA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CA" sz="2400" b="1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\\</a:t>
            </a:r>
            <a:r>
              <a:rPr lang="en-CA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hotels.csv'</a:t>
            </a:r>
            <a:r>
              <a:rPr lang="en-CA" sz="2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CA" sz="2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0390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A4CB-5753-0FF9-2F21-D9A0117F6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1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Formatting:</a:t>
            </a:r>
            <a:br>
              <a:rPr lang="en-CA" sz="31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sz="3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D69B43-AD42-E705-22ED-A84800E872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855861"/>
              </p:ext>
            </p:extLst>
          </p:nvPr>
        </p:nvGraphicFramePr>
        <p:xfrm>
          <a:off x="913795" y="1488182"/>
          <a:ext cx="10353675" cy="47602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0185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94790-B5D3-C0AA-2444-A7325D7FE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545" y="91086"/>
            <a:ext cx="10594427" cy="2114338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CA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Daily Rate Column Box Plot Visualization to Clearly Show the Variability of the "</a:t>
            </a:r>
            <a:r>
              <a:rPr lang="en-CA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adr</a:t>
            </a:r>
            <a:r>
              <a:rPr lang="en-CA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Column Values Before Dealing with Outliers:</a:t>
            </a:r>
            <a:br>
              <a:rPr lang="en-CA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white rectangular object with black text&#10;&#10;AI-generated content may be incorrect.">
            <a:extLst>
              <a:ext uri="{FF2B5EF4-FFF2-40B4-BE49-F238E27FC236}">
                <a16:creationId xmlns:a16="http://schemas.microsoft.com/office/drawing/2014/main" id="{AE86C93A-0B16-05C1-9126-C89EAA8BB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2424"/>
            <a:ext cx="12192000" cy="24965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6D7A90-EE70-2C03-033E-82DA13E78192}"/>
              </a:ext>
            </a:extLst>
          </p:cNvPr>
          <p:cNvSpPr txBox="1"/>
          <p:nvPr/>
        </p:nvSpPr>
        <p:spPr>
          <a:xfrm>
            <a:off x="1061545" y="3547063"/>
            <a:ext cx="1034217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Average Daily Rate Column Box Plot Visualization to Clearly Show the Variability of the "</a:t>
            </a:r>
            <a:r>
              <a:rPr lang="en-CA" sz="2000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adr</a:t>
            </a:r>
            <a:r>
              <a:rPr lang="en-CA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" Column Values After Dealing with Outliers:</a:t>
            </a:r>
            <a:br>
              <a:rPr lang="en-CA" sz="1600" dirty="0">
                <a:effectLst/>
              </a:rPr>
            </a:br>
            <a:br>
              <a:rPr lang="en-CA" sz="1600" dirty="0">
                <a:effectLst/>
              </a:rPr>
            </a:br>
            <a:br>
              <a:rPr lang="en-CA" sz="1600" dirty="0">
                <a:effectLst/>
              </a:rPr>
            </a:br>
            <a:endParaRPr lang="en-CA" sz="1600" dirty="0"/>
          </a:p>
        </p:txBody>
      </p:sp>
      <p:pic>
        <p:nvPicPr>
          <p:cNvPr id="11" name="Picture 10" descr="A black line on a white background&#10;&#10;AI-generated content may be incorrect.">
            <a:extLst>
              <a:ext uri="{FF2B5EF4-FFF2-40B4-BE49-F238E27FC236}">
                <a16:creationId xmlns:a16="http://schemas.microsoft.com/office/drawing/2014/main" id="{9E98C18C-3C90-831D-61F7-3D292CE90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1424"/>
            <a:ext cx="12192000" cy="249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3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120B55-C915-40A4-10AD-27D91C7F6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ample being pipetted into a petri dish">
            <a:extLst>
              <a:ext uri="{FF2B5EF4-FFF2-40B4-BE49-F238E27FC236}">
                <a16:creationId xmlns:a16="http://schemas.microsoft.com/office/drawing/2014/main" id="{ADAD9DD5-ED99-0A89-3B14-77D8A4E9AC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556" r="-2" b="-2"/>
          <a:stretch>
            <a:fillRect/>
          </a:stretch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FD3A7-F9A4-362B-58DC-294D1C639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2319280"/>
            <a:ext cx="6096000" cy="2219440"/>
          </a:xfrm>
        </p:spPr>
        <p:txBody>
          <a:bodyPr anchor="t">
            <a:normAutofit/>
          </a:bodyPr>
          <a:lstStyle/>
          <a:p>
            <a:pPr marL="36900" indent="0" algn="ctr">
              <a:buNone/>
            </a:pPr>
            <a:r>
              <a:rPr lang="en-CA" sz="4400" b="1" dirty="0">
                <a:solidFill>
                  <a:schemeClr val="tx1"/>
                </a:solidFill>
                <a:latin typeface="+mj-lt"/>
                <a:ea typeface="+mj-ea"/>
              </a:rPr>
              <a:t>Exploratory Data Analysis (EDA)</a:t>
            </a:r>
            <a:br>
              <a:rPr lang="en-CA" sz="4400" b="1" dirty="0">
                <a:solidFill>
                  <a:schemeClr val="tx1"/>
                </a:solidFill>
                <a:latin typeface="+mj-lt"/>
                <a:ea typeface="+mj-ea"/>
              </a:rPr>
            </a:br>
            <a:endParaRPr lang="en-CA" sz="4400" b="1" dirty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1354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171B-8475-9144-5D7C-FEA3EDCCD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82" y="788670"/>
            <a:ext cx="5472558" cy="1196340"/>
          </a:xfrm>
        </p:spPr>
        <p:txBody>
          <a:bodyPr>
            <a:noAutofit/>
          </a:bodyPr>
          <a:lstStyle/>
          <a:p>
            <a:r>
              <a:rPr lang="en-CA" sz="2400" b="1" dirty="0">
                <a:solidFill>
                  <a:schemeClr val="tx1"/>
                </a:solidFill>
              </a:rPr>
              <a:t>(1) Hotels Reservation Status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887FE-FEDA-8F28-4603-CB0822AFF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82" y="1816531"/>
            <a:ext cx="5245728" cy="3913971"/>
          </a:xfrm>
        </p:spPr>
        <p:txBody>
          <a:bodyPr>
            <a:normAutofit/>
          </a:bodyPr>
          <a:lstStyle/>
          <a:p>
            <a:pPr algn="justLow">
              <a:spcAft>
                <a:spcPts val="1200"/>
              </a:spcAft>
              <a:buNone/>
            </a:pPr>
            <a:r>
              <a:rPr lang="en-CA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</a:p>
          <a:p>
            <a:pPr algn="justLow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CA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significant insight from this plot is that a majority of the reservations are not canceled, indicating that most customers follow through with their hotel bookings.</a:t>
            </a:r>
          </a:p>
          <a:p>
            <a:pPr algn="justLow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CA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However, there is still a notable proportion of cancellations, which suggests potential areas for improvement in understanding customer needs or addressing issues that lead to cancellations.</a:t>
            </a:r>
          </a:p>
          <a:p>
            <a:pPr marL="36900" indent="0">
              <a:buNone/>
            </a:pPr>
            <a:endParaRPr lang="en-CA" dirty="0"/>
          </a:p>
        </p:txBody>
      </p:sp>
      <p:pic>
        <p:nvPicPr>
          <p:cNvPr id="5" name="Picture 4" descr="A graph of a bar chart&#10;&#10;AI-generated content may be incorrect.">
            <a:extLst>
              <a:ext uri="{FF2B5EF4-FFF2-40B4-BE49-F238E27FC236}">
                <a16:creationId xmlns:a16="http://schemas.microsoft.com/office/drawing/2014/main" id="{0A5BD697-5F68-DCA0-95C9-FE9C9AABC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240" y="788670"/>
            <a:ext cx="6358759" cy="534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50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124</TotalTime>
  <Words>1485</Words>
  <Application>Microsoft Office PowerPoint</Application>
  <PresentationFormat>Widescreen</PresentationFormat>
  <Paragraphs>88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Calisto MT</vt:lpstr>
      <vt:lpstr>Consolas</vt:lpstr>
      <vt:lpstr>Times New Roman</vt:lpstr>
      <vt:lpstr>Wingdings</vt:lpstr>
      <vt:lpstr>Wingdings 2</vt:lpstr>
      <vt:lpstr>Slate</vt:lpstr>
      <vt:lpstr>Uncovering the Drivers Behind Rising Hotel Cancellation Rates: Data Analysis Project</vt:lpstr>
      <vt:lpstr>Project Roadmap: </vt:lpstr>
      <vt:lpstr>Introduction:</vt:lpstr>
      <vt:lpstr>Tools I Used:</vt:lpstr>
      <vt:lpstr>Data Inspection:  </vt:lpstr>
      <vt:lpstr>Data Cleaning and Formatting: </vt:lpstr>
      <vt:lpstr>PowerPoint Presentation</vt:lpstr>
      <vt:lpstr>PowerPoint Presentation</vt:lpstr>
      <vt:lpstr>(1) Hotels Reservation Status Analysis:</vt:lpstr>
      <vt:lpstr>(2) Comparison of Reservation Statuses Between City and Resort Hotels: </vt:lpstr>
      <vt:lpstr>(3) Time Series Analysis of Average Daily Rates for City and Resort Hotels: </vt:lpstr>
      <vt:lpstr>(4) Monthly Trends in Hotels Booking Cancellation Rate: </vt:lpstr>
      <vt:lpstr>PowerPoint Presentation</vt:lpstr>
      <vt:lpstr>PowerPoint Presentation</vt:lpstr>
      <vt:lpstr>(6) Analysis of Hotel Booking Order Frequencies Across Different Market Segments: </vt:lpstr>
      <vt:lpstr>(7) Analysis of Hotel Booking Cancellation Frequencies Across Different Market Segments </vt:lpstr>
      <vt:lpstr>(8) Trends of Average Daily Rates for Canceled and Non-Canceled Hotel Orders Over Time for Resort and City Hotels: </vt:lpstr>
      <vt:lpstr>PowerPoint Presentation</vt:lpstr>
      <vt:lpstr>(9) Seasonal Variations in Average Daily Rates for City and Resort Hotels 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Hamdy Geoshy</dc:creator>
  <cp:lastModifiedBy>Mohamed Hamdy Geoshy</cp:lastModifiedBy>
  <cp:revision>13</cp:revision>
  <dcterms:created xsi:type="dcterms:W3CDTF">2025-06-23T12:12:29Z</dcterms:created>
  <dcterms:modified xsi:type="dcterms:W3CDTF">2025-06-28T12:13:42Z</dcterms:modified>
</cp:coreProperties>
</file>