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0" r:id="rId5"/>
    <p:sldId id="261" r:id="rId6"/>
    <p:sldId id="262" r:id="rId7"/>
    <p:sldId id="259" r:id="rId8"/>
    <p:sldId id="264" r:id="rId9"/>
    <p:sldId id="263"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65753" autoAdjust="0"/>
  </p:normalViewPr>
  <p:slideViewPr>
    <p:cSldViewPr snapToGrid="0" showGuides="1">
      <p:cViewPr varScale="1">
        <p:scale>
          <a:sx n="53" d="100"/>
          <a:sy n="53" d="100"/>
        </p:scale>
        <p:origin x="104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69287-5A86-4BF8-86D8-1D161F4329AC}" type="datetimeFigureOut">
              <a:rPr lang="de-DE" smtClean="0"/>
              <a:t>10.10.2021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0CB69-F4DF-4EBE-A8E3-3F8BC33A6220}" type="slidenum">
              <a:rPr lang="de-DE" smtClean="0"/>
              <a:t>‹Nr.›</a:t>
            </a:fld>
            <a:endParaRPr lang="de-DE"/>
          </a:p>
        </p:txBody>
      </p:sp>
    </p:spTree>
    <p:extLst>
      <p:ext uri="{BB962C8B-B14F-4D97-AF65-F5344CB8AC3E}">
        <p14:creationId xmlns:p14="http://schemas.microsoft.com/office/powerpoint/2010/main" val="2371819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Autokorrelation</a:t>
            </a:r>
            <a:r>
              <a:rPr lang="de-DE" dirty="0"/>
              <a:t>:</a:t>
            </a:r>
          </a:p>
          <a:p>
            <a:pPr marL="171450" indent="-171450">
              <a:buFont typeface="Arial" panose="020B0604020202020204" pitchFamily="34" charset="0"/>
              <a:buChar char="•"/>
            </a:pPr>
            <a:r>
              <a:rPr lang="de-DE" dirty="0"/>
              <a:t>("Selbstkorrelation") Funktion/Daten korreliert(/-en) mit sich selbst (zu einem früheren Zeitpunkt)* [Reference](https://de.wikipedia.org/wiki/Autokorrelation)</a:t>
            </a:r>
          </a:p>
          <a:p>
            <a:endParaRPr lang="de-DE" b="1" dirty="0"/>
          </a:p>
          <a:p>
            <a:r>
              <a:rPr lang="de-DE" b="1" dirty="0"/>
              <a:t>Cross Validation:</a:t>
            </a:r>
          </a:p>
          <a:p>
            <a:r>
              <a:rPr lang="de-DE" dirty="0"/>
              <a:t>https://github.com/xcomagent95/geosoft2-2021</a:t>
            </a:r>
          </a:p>
          <a:p>
            <a:r>
              <a:rPr lang="de-DE" dirty="0"/>
              <a:t>ALEXANDER</a:t>
            </a:r>
          </a:p>
          <a:p>
            <a:pPr marL="0" indent="0">
              <a:buFont typeface="Arial" panose="020B0604020202020204" pitchFamily="34" charset="0"/>
              <a:buNone/>
            </a:pPr>
            <a:endParaRPr lang="de-DE" dirty="0"/>
          </a:p>
          <a:p>
            <a:r>
              <a:rPr lang="de-DE" b="1" dirty="0" err="1"/>
              <a:t>Overfitting</a:t>
            </a:r>
            <a:r>
              <a:rPr lang="de-DE" dirty="0"/>
              <a:t>:</a:t>
            </a:r>
          </a:p>
          <a:p>
            <a:pPr algn="l">
              <a:buFont typeface="Arial" panose="020B0604020202020204" pitchFamily="34" charset="0"/>
              <a:buChar char="•"/>
            </a:pPr>
            <a:r>
              <a:rPr lang="de-DE" b="0" i="0" dirty="0">
                <a:solidFill>
                  <a:srgbClr val="ADBAC7"/>
                </a:solidFill>
                <a:effectLst/>
                <a:latin typeface="-apple-system"/>
              </a:rPr>
              <a:t>("Überanpassung") bezieht sich auf ein Modell, das die Trainingsdaten zu gut modelliert.</a:t>
            </a:r>
          </a:p>
          <a:p>
            <a:pPr algn="l">
              <a:buFont typeface="Arial" panose="020B0604020202020204" pitchFamily="34" charset="0"/>
              <a:buChar char="•"/>
            </a:pPr>
            <a:r>
              <a:rPr lang="de-DE" b="0" i="0" dirty="0">
                <a:solidFill>
                  <a:srgbClr val="ADBAC7"/>
                </a:solidFill>
                <a:effectLst/>
                <a:latin typeface="-apple-system"/>
              </a:rPr>
              <a:t>Details und Rauschen/zufällige Schwankungen in Trainingsdaten vom Modell aufgegriffen und als Konzept gelernt</a:t>
            </a:r>
          </a:p>
          <a:p>
            <a:pPr algn="l">
              <a:buFont typeface="Arial" panose="020B0604020202020204" pitchFamily="34" charset="0"/>
              <a:buChar char="•"/>
            </a:pPr>
            <a:r>
              <a:rPr lang="de-DE" b="0" i="0" dirty="0">
                <a:solidFill>
                  <a:srgbClr val="ADBAC7"/>
                </a:solidFill>
                <a:effectLst/>
                <a:latin typeface="-apple-system"/>
              </a:rPr>
              <a:t>Konzepte nicht auf neue Daten anwendbar</a:t>
            </a:r>
          </a:p>
          <a:p>
            <a:pPr algn="l">
              <a:buFont typeface="Arial" panose="020B0604020202020204" pitchFamily="34" charset="0"/>
              <a:buChar char="•"/>
            </a:pPr>
            <a:r>
              <a:rPr lang="de-DE" b="0" i="0" dirty="0">
                <a:solidFill>
                  <a:srgbClr val="ADBAC7"/>
                </a:solidFill>
                <a:effectLst/>
                <a:latin typeface="-apple-system"/>
              </a:rPr>
              <a:t>wirkt negativ auf die Verallgemeinerungsfähigkeit des Modells</a:t>
            </a:r>
          </a:p>
          <a:p>
            <a:pPr algn="l">
              <a:buFont typeface="Arial" panose="020B0604020202020204" pitchFamily="34" charset="0"/>
              <a:buChar char="•"/>
            </a:pPr>
            <a:r>
              <a:rPr lang="de-DE" b="0" i="0" dirty="0">
                <a:solidFill>
                  <a:srgbClr val="ADBAC7"/>
                </a:solidFill>
                <a:effectLst/>
                <a:latin typeface="-apple-system"/>
              </a:rPr>
              <a:t>ist bei nichtparametrischen und nichtlinearen Modellen wahrscheinlicher, weil mehr Flexibilität</a:t>
            </a:r>
          </a:p>
          <a:p>
            <a:pPr algn="l">
              <a:buFont typeface="Arial" panose="020B0604020202020204" pitchFamily="34" charset="0"/>
              <a:buChar char="•"/>
            </a:pPr>
            <a:r>
              <a:rPr lang="de-DE" b="0" i="0" dirty="0">
                <a:solidFill>
                  <a:srgbClr val="ADBAC7"/>
                </a:solidFill>
                <a:effectLst/>
                <a:latin typeface="-apple-system"/>
              </a:rPr>
              <a:t>viele nichtparametrische Algorithmen für ML enthalten Techniken, um das Erkennen der Details zu begrenzen</a:t>
            </a:r>
          </a:p>
          <a:p>
            <a:pPr algn="l">
              <a:buFont typeface="Arial" panose="020B0604020202020204" pitchFamily="34" charset="0"/>
              <a:buChar char="•"/>
            </a:pPr>
            <a:r>
              <a:rPr lang="de-DE" b="0" i="0" dirty="0">
                <a:solidFill>
                  <a:srgbClr val="ADBAC7"/>
                </a:solidFill>
                <a:effectLst/>
                <a:latin typeface="-apple-system"/>
              </a:rPr>
              <a:t>Begrenzungen können nach dem Lernen von Details stattfinden, z.B. Löschen bereits gelernter Details</a:t>
            </a:r>
          </a:p>
          <a:p>
            <a:endParaRPr lang="de-DE" dirty="0"/>
          </a:p>
          <a:p>
            <a:pPr marL="0" indent="0">
              <a:buFont typeface="Arial" panose="020B0604020202020204" pitchFamily="34" charset="0"/>
              <a:buNone/>
            </a:pPr>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3</a:t>
            </a:fld>
            <a:endParaRPr lang="de-DE"/>
          </a:p>
        </p:txBody>
      </p:sp>
    </p:spTree>
    <p:extLst>
      <p:ext uri="{BB962C8B-B14F-4D97-AF65-F5344CB8AC3E}">
        <p14:creationId xmlns:p14="http://schemas.microsoft.com/office/powerpoint/2010/main" val="239782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solidFill>
                  <a:srgbClr val="ADBAC7"/>
                </a:solidFill>
                <a:effectLst/>
                <a:latin typeface="-apple-system"/>
              </a:rPr>
              <a:t>Idee: Datensatz wird wiederholt in einen Trainings- und einen Testsatz aufgeteilt</a:t>
            </a:r>
          </a:p>
          <a:p>
            <a:pPr algn="l">
              <a:buFont typeface="Arial" panose="020B0604020202020204" pitchFamily="34" charset="0"/>
              <a:buChar char="•"/>
            </a:pPr>
            <a:r>
              <a:rPr lang="de-DE" b="0" i="0" dirty="0">
                <a:solidFill>
                  <a:srgbClr val="ADBAC7"/>
                </a:solidFill>
                <a:effectLst/>
                <a:latin typeface="-apple-system"/>
              </a:rPr>
              <a:t>Trainingsdaten werden zur Anpassung an ein Modell verwendet, welches dann auf den Testsatz angewendet wird</a:t>
            </a:r>
          </a:p>
          <a:p>
            <a:pPr algn="l">
              <a:buFont typeface="Arial" panose="020B0604020202020204" pitchFamily="34" charset="0"/>
              <a:buChar char="•"/>
            </a:pPr>
            <a:r>
              <a:rPr lang="de-DE" b="0" i="0" dirty="0">
                <a:solidFill>
                  <a:srgbClr val="ADBAC7"/>
                </a:solidFill>
                <a:effectLst/>
                <a:latin typeface="-apple-system"/>
              </a:rPr>
              <a:t>Vergleich der vorhergesagten Werte mit den bekannten Antwortwerten (aus dem Testdatensatz) -&gt; Bewertung möglich, ob Modell passt (Ziel ist es, die Fähigkeit des Modells Werte (aus unabhängigen Daten) vorherzusagen, zu erfassen)</a:t>
            </a:r>
          </a:p>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4</a:t>
            </a:fld>
            <a:endParaRPr lang="de-DE"/>
          </a:p>
        </p:txBody>
      </p:sp>
    </p:spTree>
    <p:extLst>
      <p:ext uri="{BB962C8B-B14F-4D97-AF65-F5344CB8AC3E}">
        <p14:creationId xmlns:p14="http://schemas.microsoft.com/office/powerpoint/2010/main" val="3802705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solidFill>
                  <a:srgbClr val="ADBAC7"/>
                </a:solidFill>
                <a:effectLst/>
                <a:latin typeface="-apple-system"/>
              </a:rPr>
              <a:t>Toblers First Law </a:t>
            </a:r>
            <a:r>
              <a:rPr lang="de-DE" b="0" i="0" dirty="0" err="1">
                <a:solidFill>
                  <a:srgbClr val="ADBAC7"/>
                </a:solidFill>
                <a:effectLst/>
                <a:latin typeface="-apple-system"/>
              </a:rPr>
              <a:t>of</a:t>
            </a:r>
            <a:r>
              <a:rPr lang="de-DE" b="0" i="0" dirty="0">
                <a:solidFill>
                  <a:srgbClr val="ADBAC7"/>
                </a:solidFill>
                <a:effectLst/>
                <a:latin typeface="-apple-system"/>
              </a:rPr>
              <a:t> </a:t>
            </a:r>
            <a:r>
              <a:rPr lang="de-DE" b="0" i="0" dirty="0" err="1">
                <a:solidFill>
                  <a:srgbClr val="ADBAC7"/>
                </a:solidFill>
                <a:effectLst/>
                <a:latin typeface="-apple-system"/>
              </a:rPr>
              <a:t>Geography</a:t>
            </a:r>
            <a:r>
              <a:rPr lang="de-DE" b="0" i="0" dirty="0">
                <a:solidFill>
                  <a:srgbClr val="ADBAC7"/>
                </a:solidFill>
                <a:effectLst/>
                <a:latin typeface="-apple-system"/>
              </a:rPr>
              <a:t> besagt, dass Punkte, die nahe beieinander liegen, im Allgemeinen ähnlicher sind als Punkte, die weiter entfernt </a:t>
            </a:r>
            <a:r>
              <a:rPr lang="de-DE" b="0" i="0" dirty="0" err="1">
                <a:solidFill>
                  <a:srgbClr val="ADBAC7"/>
                </a:solidFill>
                <a:effectLst/>
                <a:latin typeface="-apple-system"/>
              </a:rPr>
              <a:t>sindPunkte</a:t>
            </a:r>
            <a:r>
              <a:rPr lang="de-DE" b="0" i="0" dirty="0">
                <a:solidFill>
                  <a:srgbClr val="ADBAC7"/>
                </a:solidFill>
                <a:effectLst/>
                <a:latin typeface="-apple-system"/>
              </a:rPr>
              <a:t> sind statistisch gesehen nicht unabhängig, da Trainings- und Testpunkte in konventioneller Kreuzvalidierung (Cross Validation) oft zu nahe beieinander liegen</a:t>
            </a:r>
          </a:p>
          <a:p>
            <a:pPr algn="l">
              <a:buFont typeface="Arial" panose="020B0604020202020204" pitchFamily="34" charset="0"/>
              <a:buChar char="•"/>
            </a:pPr>
            <a:r>
              <a:rPr lang="de-DE" b="0" i="0" dirty="0">
                <a:solidFill>
                  <a:srgbClr val="ADBAC7"/>
                </a:solidFill>
                <a:effectLst/>
                <a:latin typeface="-apple-system"/>
              </a:rPr>
              <a:t>Trainingsbeobachtungen, die sich in der Nähe der Testbeobachtungen befinden können eine Art "Sneak Preview" entstehen </a:t>
            </a:r>
            <a:r>
              <a:rPr lang="de-DE" b="0" i="0" dirty="0" err="1">
                <a:solidFill>
                  <a:srgbClr val="ADBAC7"/>
                </a:solidFill>
                <a:effectLst/>
                <a:latin typeface="-apple-system"/>
              </a:rPr>
              <a:t>lassenSneak</a:t>
            </a:r>
            <a:r>
              <a:rPr lang="de-DE" b="0" i="0" dirty="0">
                <a:solidFill>
                  <a:srgbClr val="ADBAC7"/>
                </a:solidFill>
                <a:effectLst/>
                <a:latin typeface="-apple-system"/>
              </a:rPr>
              <a:t> Preview: Trainingsdatensatz erhält Informationen, die ihm eigentlich nicht zur Verfügung stehen sollten</a:t>
            </a:r>
          </a:p>
          <a:p>
            <a:pPr algn="l">
              <a:buFont typeface="Arial" panose="020B0604020202020204" pitchFamily="34" charset="0"/>
              <a:buChar char="•"/>
            </a:pPr>
            <a:r>
              <a:rPr lang="de-DE" b="0" i="0" dirty="0">
                <a:solidFill>
                  <a:srgbClr val="ADBAC7"/>
                </a:solidFill>
                <a:effectLst/>
                <a:latin typeface="-apple-system"/>
              </a:rPr>
              <a:t>Umgehung dieses Problems durch "räumliche Partitionierung" -&gt; Beobachtungen werden in räumlich unzusammenhängende Teilmengen aufgeteilt</a:t>
            </a:r>
          </a:p>
          <a:p>
            <a:pPr algn="l">
              <a:buFont typeface="Arial" panose="020B0604020202020204" pitchFamily="34" charset="0"/>
              <a:buChar char="•"/>
            </a:pPr>
            <a:r>
              <a:rPr lang="de-DE" b="0" i="0" dirty="0">
                <a:solidFill>
                  <a:srgbClr val="ADBAC7"/>
                </a:solidFill>
                <a:effectLst/>
                <a:latin typeface="-apple-system"/>
              </a:rPr>
              <a:t>"räumliche Partition" ist (praktisch) einziger Unterschied von räumlicher Kreuzvalidierung zu herkömmlicher Kreuzvalidierung</a:t>
            </a:r>
          </a:p>
          <a:p>
            <a:pPr algn="l">
              <a:buFont typeface="Arial" panose="020B0604020202020204" pitchFamily="34" charset="0"/>
              <a:buChar char="•"/>
            </a:pPr>
            <a:r>
              <a:rPr lang="de-DE" b="0" i="0" dirty="0">
                <a:solidFill>
                  <a:srgbClr val="ADBAC7"/>
                </a:solidFill>
                <a:effectLst/>
                <a:latin typeface="-apple-system"/>
              </a:rPr>
              <a:t>räumliche Kreuzvalidierung führt zu einer verzerrungsreduzierten Bewertung der Vorhersageleistung eines Modells -&gt; Vermeidung von </a:t>
            </a:r>
            <a:r>
              <a:rPr lang="de-DE" b="0" i="0" dirty="0" err="1">
                <a:solidFill>
                  <a:srgbClr val="ADBAC7"/>
                </a:solidFill>
                <a:effectLst/>
                <a:latin typeface="-apple-system"/>
              </a:rPr>
              <a:t>Overfitting</a:t>
            </a:r>
            <a:r>
              <a:rPr lang="de-DE" b="0" i="0" dirty="0">
                <a:solidFill>
                  <a:srgbClr val="ADBAC7"/>
                </a:solidFill>
                <a:effectLst/>
                <a:latin typeface="-apple-system"/>
              </a:rPr>
              <a:t> (Überanpassung)</a:t>
            </a:r>
            <a:r>
              <a:rPr lang="de-DE" b="1" i="0" dirty="0">
                <a:solidFill>
                  <a:srgbClr val="ADBAC7"/>
                </a:solidFill>
                <a:effectLst/>
                <a:latin typeface="-apple-system"/>
              </a:rPr>
              <a:t>Beispiel:</a:t>
            </a:r>
          </a:p>
          <a:p>
            <a:pPr algn="l">
              <a:buFont typeface="Arial" panose="020B0604020202020204" pitchFamily="34" charset="0"/>
              <a:buChar char="•"/>
            </a:pPr>
            <a:r>
              <a:rPr lang="de-DE" b="1" i="0" dirty="0">
                <a:solidFill>
                  <a:srgbClr val="ADBAC7"/>
                </a:solidFill>
                <a:effectLst/>
                <a:latin typeface="-apple-system"/>
              </a:rPr>
              <a:t>Macht es Sinn, für die Validierung eines Modells Pixel/Orte anzuschauen, die direkt benachbart zu denen sind, auf denen das Modell </a:t>
            </a:r>
            <a:r>
              <a:rPr lang="de-DE" b="1" i="0" dirty="0" err="1">
                <a:solidFill>
                  <a:srgbClr val="ADBAC7"/>
                </a:solidFill>
                <a:effectLst/>
                <a:latin typeface="-apple-system"/>
              </a:rPr>
              <a:t>traininiert</a:t>
            </a:r>
            <a:r>
              <a:rPr lang="de-DE" b="1" i="0" dirty="0">
                <a:solidFill>
                  <a:srgbClr val="ADBAC7"/>
                </a:solidFill>
                <a:effectLst/>
                <a:latin typeface="-apple-system"/>
              </a:rPr>
              <a:t> wurde? (vor allem, wenn der zu analysierende Prozess starke räumliche Autokorrelation aufweist)?</a:t>
            </a:r>
          </a:p>
          <a:p>
            <a:pPr algn="l">
              <a:buFont typeface="Arial" panose="020B0604020202020204" pitchFamily="34" charset="0"/>
              <a:buChar char="•"/>
            </a:pPr>
            <a:r>
              <a:rPr lang="de-DE" b="0" i="0" dirty="0">
                <a:solidFill>
                  <a:srgbClr val="ADBAC7"/>
                </a:solidFill>
                <a:effectLst/>
                <a:latin typeface="-apple-system"/>
              </a:rPr>
              <a:t>Nein, da durch Toblers First Law </a:t>
            </a:r>
            <a:r>
              <a:rPr lang="de-DE" b="0" i="0" dirty="0" err="1">
                <a:solidFill>
                  <a:srgbClr val="ADBAC7"/>
                </a:solidFill>
                <a:effectLst/>
                <a:latin typeface="-apple-system"/>
              </a:rPr>
              <a:t>of</a:t>
            </a:r>
            <a:r>
              <a:rPr lang="de-DE" b="0" i="0" dirty="0">
                <a:solidFill>
                  <a:srgbClr val="ADBAC7"/>
                </a:solidFill>
                <a:effectLst/>
                <a:latin typeface="-apple-system"/>
              </a:rPr>
              <a:t> </a:t>
            </a:r>
            <a:r>
              <a:rPr lang="de-DE" b="0" i="0" dirty="0" err="1">
                <a:solidFill>
                  <a:srgbClr val="ADBAC7"/>
                </a:solidFill>
                <a:effectLst/>
                <a:latin typeface="-apple-system"/>
              </a:rPr>
              <a:t>Geography</a:t>
            </a:r>
            <a:r>
              <a:rPr lang="de-DE" b="0" i="0" dirty="0">
                <a:solidFill>
                  <a:srgbClr val="ADBAC7"/>
                </a:solidFill>
                <a:effectLst/>
                <a:latin typeface="-apple-system"/>
              </a:rPr>
              <a:t> die Gefahr der "Sneak Preview" entsteht. Der Trainingsdatensatz enthält Informationen, die er eigentlich nicht erhalten sollte und erschafft dadurch ein verfälschtes Ergebnis, was die Validierung des Modells erschwert. Hier würde räumliche Partitionierung die Validierung des Modells vereinfachen, da die starke räumliche Autokorrelation des zu analysierenden Prozesses entsprechend umgangen wird.</a:t>
            </a:r>
          </a:p>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5</a:t>
            </a:fld>
            <a:endParaRPr lang="de-DE"/>
          </a:p>
        </p:txBody>
      </p:sp>
    </p:spTree>
    <p:extLst>
      <p:ext uri="{BB962C8B-B14F-4D97-AF65-F5344CB8AC3E}">
        <p14:creationId xmlns:p14="http://schemas.microsoft.com/office/powerpoint/2010/main" val="3841326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solidFill>
                  <a:srgbClr val="ADBAC7"/>
                </a:solidFill>
                <a:effectLst/>
                <a:latin typeface="-apple-system"/>
              </a:rPr>
              <a:t>Wenn die gegebenen Daten eine hohe Autokorrelation haben, um </a:t>
            </a:r>
            <a:r>
              <a:rPr lang="de-DE" b="0" i="0" dirty="0" err="1">
                <a:solidFill>
                  <a:srgbClr val="ADBAC7"/>
                </a:solidFill>
                <a:effectLst/>
                <a:latin typeface="-apple-system"/>
              </a:rPr>
              <a:t>Overfitting</a:t>
            </a:r>
            <a:r>
              <a:rPr lang="de-DE" b="0" i="0" dirty="0">
                <a:solidFill>
                  <a:srgbClr val="ADBAC7"/>
                </a:solidFill>
                <a:effectLst/>
                <a:latin typeface="-apple-system"/>
              </a:rPr>
              <a:t>/Überanpassung dieser zu verhindern</a:t>
            </a:r>
          </a:p>
          <a:p>
            <a:pPr algn="l">
              <a:buFont typeface="Arial" panose="020B0604020202020204" pitchFamily="34" charset="0"/>
              <a:buChar char="•"/>
            </a:pPr>
            <a:r>
              <a:rPr lang="de-DE" b="0" i="0" dirty="0">
                <a:solidFill>
                  <a:srgbClr val="ADBAC7"/>
                </a:solidFill>
                <a:effectLst/>
                <a:latin typeface="-apple-system"/>
              </a:rPr>
              <a:t>hohe Autokorrelation = Korrelation (Beziehung zwischen zwei oder mehreren Merkmalen) eines Punktes mit sich selbst zu einem früheren Zeitpunkt</a:t>
            </a:r>
          </a:p>
          <a:p>
            <a:pPr algn="l">
              <a:buFont typeface="Arial" panose="020B0604020202020204" pitchFamily="34" charset="0"/>
              <a:buChar char="•"/>
            </a:pPr>
            <a:r>
              <a:rPr lang="de-DE" b="0" i="0" dirty="0">
                <a:solidFill>
                  <a:srgbClr val="ADBAC7"/>
                </a:solidFill>
                <a:effectLst/>
                <a:latin typeface="-apple-system"/>
              </a:rPr>
              <a:t>Überanpassung/</a:t>
            </a:r>
            <a:r>
              <a:rPr lang="de-DE" b="0" i="0" dirty="0" err="1">
                <a:solidFill>
                  <a:srgbClr val="ADBAC7"/>
                </a:solidFill>
                <a:effectLst/>
                <a:latin typeface="-apple-system"/>
              </a:rPr>
              <a:t>Overfitting</a:t>
            </a:r>
            <a:r>
              <a:rPr lang="de-DE" b="0" i="0" dirty="0">
                <a:solidFill>
                  <a:srgbClr val="ADBAC7"/>
                </a:solidFill>
                <a:effectLst/>
                <a:latin typeface="-apple-system"/>
              </a:rPr>
              <a:t>: Möglichkeit dass das Modell die Trainingsdaten zu gut modelliert.</a:t>
            </a:r>
          </a:p>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6</a:t>
            </a:fld>
            <a:endParaRPr lang="de-DE"/>
          </a:p>
        </p:txBody>
      </p:sp>
    </p:spTree>
    <p:extLst>
      <p:ext uri="{BB962C8B-B14F-4D97-AF65-F5344CB8AC3E}">
        <p14:creationId xmlns:p14="http://schemas.microsoft.com/office/powerpoint/2010/main" val="1596275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solidFill>
                  <a:srgbClr val="ADBAC7"/>
                </a:solidFill>
                <a:effectLst/>
                <a:latin typeface="-apple-system"/>
              </a:rPr>
              <a:t>Verschachtelung von herkömmlicher Kreuzvalidierung</a:t>
            </a:r>
          </a:p>
          <a:p>
            <a:pPr algn="l">
              <a:buFont typeface="Arial" panose="020B0604020202020204" pitchFamily="34" charset="0"/>
              <a:buChar char="•"/>
            </a:pPr>
            <a:r>
              <a:rPr lang="de-DE" b="0" i="0" dirty="0">
                <a:solidFill>
                  <a:srgbClr val="ADBAC7"/>
                </a:solidFill>
                <a:effectLst/>
                <a:latin typeface="-apple-system"/>
              </a:rPr>
              <a:t>Beispiel: 100x 5-fache Kreuzvalidierung mit einer räumlichen Partition durch k-</a:t>
            </a:r>
            <a:r>
              <a:rPr lang="de-DE" b="0" i="0" dirty="0" err="1">
                <a:solidFill>
                  <a:srgbClr val="ADBAC7"/>
                </a:solidFill>
                <a:effectLst/>
                <a:latin typeface="-apple-system"/>
              </a:rPr>
              <a:t>means</a:t>
            </a:r>
            <a:r>
              <a:rPr lang="de-DE" b="0" i="0" dirty="0">
                <a:solidFill>
                  <a:srgbClr val="ADBAC7"/>
                </a:solidFill>
                <a:effectLst/>
                <a:latin typeface="-apple-system"/>
              </a:rPr>
              <a:t> Clustering mit k = 5</a:t>
            </a:r>
          </a:p>
          <a:p>
            <a:pPr algn="l">
              <a:buFont typeface="Arial" panose="020B0604020202020204" pitchFamily="34" charset="0"/>
              <a:buChar char="•"/>
            </a:pPr>
            <a:r>
              <a:rPr lang="de-DE" b="0" i="0" dirty="0">
                <a:solidFill>
                  <a:srgbClr val="ADBAC7"/>
                </a:solidFill>
                <a:effectLst/>
                <a:latin typeface="-apple-system"/>
              </a:rPr>
              <a:t>k-</a:t>
            </a:r>
            <a:r>
              <a:rPr lang="de-DE" b="0" i="0" dirty="0" err="1">
                <a:solidFill>
                  <a:srgbClr val="ADBAC7"/>
                </a:solidFill>
                <a:effectLst/>
                <a:latin typeface="-apple-system"/>
              </a:rPr>
              <a:t>means</a:t>
            </a:r>
            <a:r>
              <a:rPr lang="de-DE" b="0" i="0" dirty="0">
                <a:solidFill>
                  <a:srgbClr val="ADBAC7"/>
                </a:solidFill>
                <a:effectLst/>
                <a:latin typeface="-apple-system"/>
              </a:rPr>
              <a:t> Clustering = Aus einer Menge von ähnlichen Elementen wird eine vorher bekannte Anzahl von k Gruppen gebildet</a:t>
            </a:r>
          </a:p>
          <a:p>
            <a:pPr algn="l">
              <a:buFont typeface="Arial" panose="020B0604020202020204" pitchFamily="34" charset="0"/>
              <a:buChar char="•"/>
            </a:pPr>
            <a:r>
              <a:rPr lang="de-DE" b="0" i="0" dirty="0">
                <a:solidFill>
                  <a:srgbClr val="ADBAC7"/>
                </a:solidFill>
                <a:effectLst/>
                <a:latin typeface="-apple-system"/>
              </a:rPr>
              <a:t>Am häufigsten verwendete Technik zur Gruppierung, da schnelles Erkennen von Clusterzentren, Algorithmus bevorzugt Gruppen mit geringer Varianz und ähnlicher Größe</a:t>
            </a:r>
          </a:p>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7</a:t>
            </a:fld>
            <a:endParaRPr lang="de-DE"/>
          </a:p>
        </p:txBody>
      </p:sp>
    </p:spTree>
    <p:extLst>
      <p:ext uri="{BB962C8B-B14F-4D97-AF65-F5344CB8AC3E}">
        <p14:creationId xmlns:p14="http://schemas.microsoft.com/office/powerpoint/2010/main" val="342714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9</a:t>
            </a:fld>
            <a:endParaRPr lang="de-DE"/>
          </a:p>
        </p:txBody>
      </p:sp>
    </p:spTree>
    <p:extLst>
      <p:ext uri="{BB962C8B-B14F-4D97-AF65-F5344CB8AC3E}">
        <p14:creationId xmlns:p14="http://schemas.microsoft.com/office/powerpoint/2010/main" val="312364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5B40F4-6FCF-4537-BE75-9D3DA03DD2B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872A0E0A-4167-4D06-BA6A-4CC0F83F06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272E8059-ED13-4397-ADA3-EC164BF95C51}"/>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5" name="Fußzeilenplatzhalter 4">
            <a:extLst>
              <a:ext uri="{FF2B5EF4-FFF2-40B4-BE49-F238E27FC236}">
                <a16:creationId xmlns:a16="http://schemas.microsoft.com/office/drawing/2014/main" id="{86B1EFD8-B709-4593-A9AC-96C486D0CB0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5DF6F37-EC17-4805-82CF-338B70C20F13}"/>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243402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9598CC-71DC-4866-A82B-80A98D45897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2ADCCBD9-3478-41E5-9224-93E921B3947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867F766-355C-44E6-8088-9E8753978D5A}"/>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5" name="Fußzeilenplatzhalter 4">
            <a:extLst>
              <a:ext uri="{FF2B5EF4-FFF2-40B4-BE49-F238E27FC236}">
                <a16:creationId xmlns:a16="http://schemas.microsoft.com/office/drawing/2014/main" id="{A3995C86-F71A-4286-BE2B-9B0042885E1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5B07683-676B-4EF1-A4BF-58D8F1F79D71}"/>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093400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77F14E0-9022-44DF-BDA6-2DA4196185F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FA4A147-0E4D-4981-83E1-259170E1FB8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E2572E8-920D-45DE-9F88-0B203D276B79}"/>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5" name="Fußzeilenplatzhalter 4">
            <a:extLst>
              <a:ext uri="{FF2B5EF4-FFF2-40B4-BE49-F238E27FC236}">
                <a16:creationId xmlns:a16="http://schemas.microsoft.com/office/drawing/2014/main" id="{F9AEDF17-A00F-43E5-89E9-40D31DE5E08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252E7C6-F1F3-47F9-AF81-AE9525671E80}"/>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84466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FA689B-816F-4970-B3C7-39F24049152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269443C-0409-4AA6-A2E6-9DE15019CB0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8CC7E8-89B2-4C46-8282-F7A11FA9F89E}"/>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5" name="Fußzeilenplatzhalter 4">
            <a:extLst>
              <a:ext uri="{FF2B5EF4-FFF2-40B4-BE49-F238E27FC236}">
                <a16:creationId xmlns:a16="http://schemas.microsoft.com/office/drawing/2014/main" id="{BEF786BA-39C5-481D-B8C4-988CED8B32A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E396C45-000E-4398-ADD8-DDD4E21989C1}"/>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394775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2BCF9D-8BDE-4B9F-9E5D-36AD3F49ADD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5EA5CDF-2D5F-4C02-9AB2-0D5ED38F75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3295294-E8EB-4D07-A654-0D1ED7EE2886}"/>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5" name="Fußzeilenplatzhalter 4">
            <a:extLst>
              <a:ext uri="{FF2B5EF4-FFF2-40B4-BE49-F238E27FC236}">
                <a16:creationId xmlns:a16="http://schemas.microsoft.com/office/drawing/2014/main" id="{4902C709-9281-4430-9F20-230C5EE1359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18CFA34-8DA6-4F29-B260-B9C88F97F739}"/>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3117469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26358-439B-4DD9-BCBE-DE921D87A5E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0F21F1E-EB4C-4720-98F1-045514EA30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E666114-5C5B-46EB-9E6C-F1B17D7FDAA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7A35C71-1347-41FD-8F6D-685C90D59B3A}"/>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6" name="Fußzeilenplatzhalter 5">
            <a:extLst>
              <a:ext uri="{FF2B5EF4-FFF2-40B4-BE49-F238E27FC236}">
                <a16:creationId xmlns:a16="http://schemas.microsoft.com/office/drawing/2014/main" id="{298057C0-C17E-4BD2-A9F7-008B87FB051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DBA793E-1160-4401-AD17-2137947603A1}"/>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515374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C3109E-0944-490A-AAE9-21BE968CBB1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DE51D63-38DF-4EED-8190-A71A165F4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02285D5-6F3D-4003-A888-10CAA482AE6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599F1F5-60E6-4E41-B546-FAE44411B5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C666087-3EEE-430C-B21E-0DA20731331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155A84C-DC4C-4D74-8FA0-B89D20866542}"/>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8" name="Fußzeilenplatzhalter 7">
            <a:extLst>
              <a:ext uri="{FF2B5EF4-FFF2-40B4-BE49-F238E27FC236}">
                <a16:creationId xmlns:a16="http://schemas.microsoft.com/office/drawing/2014/main" id="{43AFABA1-0A1E-4B5C-823A-AD0EF6FE02E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44A5B6CA-723C-4895-BF8D-40364344A636}"/>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61056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8D376F-EDE6-44FD-9695-303FE8C94C7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B7285CC-D467-449F-879A-7DF0C0C371E5}"/>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4" name="Fußzeilenplatzhalter 3">
            <a:extLst>
              <a:ext uri="{FF2B5EF4-FFF2-40B4-BE49-F238E27FC236}">
                <a16:creationId xmlns:a16="http://schemas.microsoft.com/office/drawing/2014/main" id="{AF33F7C7-DAF4-4559-9C9A-CA6A14258BA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3B66E07-E71B-4D0B-9AC8-9CA8E8FCFA9B}"/>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4826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235D7A4-E0C2-4EB3-9A51-6C82C50CE329}"/>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3" name="Fußzeilenplatzhalter 2">
            <a:extLst>
              <a:ext uri="{FF2B5EF4-FFF2-40B4-BE49-F238E27FC236}">
                <a16:creationId xmlns:a16="http://schemas.microsoft.com/office/drawing/2014/main" id="{4224CB64-596F-45CE-8122-8A6A1293276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3C699BE-6DEB-4499-8BEC-993C4DF7EE93}"/>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406881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518EE1-0AF0-4A31-89D7-331CCABB457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C2E2A1E-CE29-494A-9714-0CCEB14B9A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69C4A11-DAAA-4F9F-AD0D-20991C958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E19A3F3-88DC-49C9-9E6C-553A1FFDB4F0}"/>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6" name="Fußzeilenplatzhalter 5">
            <a:extLst>
              <a:ext uri="{FF2B5EF4-FFF2-40B4-BE49-F238E27FC236}">
                <a16:creationId xmlns:a16="http://schemas.microsoft.com/office/drawing/2014/main" id="{3D755154-E119-4AC2-9050-44237D4B651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15FA5A-7DC6-46E4-8D99-15A53C0AA9EF}"/>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289214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F4B3DC-3032-4B19-969E-828036EA9B0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7FE08D9-BD79-4746-BF61-477D4B57BB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5389279E-7397-418B-B6C0-583CBC6B0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A4BBB25-71F1-4C01-8DA8-D00E73A84B7B}"/>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6" name="Fußzeilenplatzhalter 5">
            <a:extLst>
              <a:ext uri="{FF2B5EF4-FFF2-40B4-BE49-F238E27FC236}">
                <a16:creationId xmlns:a16="http://schemas.microsoft.com/office/drawing/2014/main" id="{528BC343-A647-4C5A-BA38-2BDF0735F9C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4DB02F4-602F-4BFC-86B1-217E2E914C48}"/>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352713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758C32B-4025-4803-A8AD-594A2AC79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032C7AB-F164-440F-A573-B510C26FD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9AE3FE1-BAAD-4979-94BC-67F759A9AD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5B1B5-524A-4C1D-B144-158D119A999D}" type="datetimeFigureOut">
              <a:rPr lang="de-DE" smtClean="0"/>
              <a:t>10.10.2021</a:t>
            </a:fld>
            <a:endParaRPr lang="de-DE"/>
          </a:p>
        </p:txBody>
      </p:sp>
      <p:sp>
        <p:nvSpPr>
          <p:cNvPr id="5" name="Fußzeilenplatzhalter 4">
            <a:extLst>
              <a:ext uri="{FF2B5EF4-FFF2-40B4-BE49-F238E27FC236}">
                <a16:creationId xmlns:a16="http://schemas.microsoft.com/office/drawing/2014/main" id="{8D5D64C7-4E7D-4334-BE2C-2B26474CBF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6957E19-07B2-461C-B7BD-C1484E4BA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A8099-89A4-46DA-8E5B-795EA21B407E}" type="slidenum">
              <a:rPr lang="de-DE" smtClean="0"/>
              <a:t>‹Nr.›</a:t>
            </a:fld>
            <a:endParaRPr lang="de-DE"/>
          </a:p>
        </p:txBody>
      </p:sp>
    </p:spTree>
    <p:extLst>
      <p:ext uri="{BB962C8B-B14F-4D97-AF65-F5344CB8AC3E}">
        <p14:creationId xmlns:p14="http://schemas.microsoft.com/office/powerpoint/2010/main" val="2238720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stamp/stamp.jsp?tp=&amp;arnumber=6352393" TargetMode="External"/><Relationship Id="rId7" Type="http://schemas.openxmlformats.org/officeDocument/2006/relationships/hyperlink" Target="https://i.ytimg.com/vi/TK_2MIbChb0/maxresdefault.jp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e.wikipedia.org/wiki/Autokorrelation" TargetMode="External"/><Relationship Id="rId5" Type="http://schemas.openxmlformats.org/officeDocument/2006/relationships/hyperlink" Target="https://machinelearningmastery.com/overfitting-and-underfitting-with-machine-learning-algorithms/" TargetMode="External"/><Relationship Id="rId4" Type="http://schemas.openxmlformats.org/officeDocument/2006/relationships/hyperlink" Target="https://geocompr.robinlovelace.net/spatial-cv.html#intro-c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B11C1B09-DCC6-483C-B1C8-C2F9800D9874}"/>
              </a:ext>
            </a:extLst>
          </p:cNvPr>
          <p:cNvPicPr>
            <a:picLocks noChangeAspect="1"/>
          </p:cNvPicPr>
          <p:nvPr/>
        </p:nvPicPr>
        <p:blipFill rotWithShape="1">
          <a:blip r:embed="rId2">
            <a:alphaModFix amt="50000"/>
          </a:blip>
          <a:srcRect b="5462"/>
          <a:stretch/>
        </p:blipFill>
        <p:spPr>
          <a:xfrm>
            <a:off x="20" y="1"/>
            <a:ext cx="12191980" cy="6857999"/>
          </a:xfrm>
          <a:prstGeom prst="rect">
            <a:avLst/>
          </a:prstGeom>
        </p:spPr>
      </p:pic>
      <p:sp>
        <p:nvSpPr>
          <p:cNvPr id="2" name="Titel 1">
            <a:extLst>
              <a:ext uri="{FF2B5EF4-FFF2-40B4-BE49-F238E27FC236}">
                <a16:creationId xmlns:a16="http://schemas.microsoft.com/office/drawing/2014/main" id="{4FC965A5-B3B3-49E6-8775-891086D03B34}"/>
              </a:ext>
            </a:extLst>
          </p:cNvPr>
          <p:cNvSpPr>
            <a:spLocks noGrp="1"/>
          </p:cNvSpPr>
          <p:nvPr>
            <p:ph type="ctrTitle"/>
          </p:nvPr>
        </p:nvSpPr>
        <p:spPr>
          <a:xfrm>
            <a:off x="4387349" y="1200152"/>
            <a:ext cx="6897171" cy="4457696"/>
          </a:xfrm>
        </p:spPr>
        <p:txBody>
          <a:bodyPr anchor="ctr">
            <a:normAutofit/>
          </a:bodyPr>
          <a:lstStyle/>
          <a:p>
            <a:pPr algn="l"/>
            <a:r>
              <a:rPr lang="de-DE" sz="8000" b="1" i="0">
                <a:solidFill>
                  <a:srgbClr val="FFFFFF"/>
                </a:solidFill>
                <a:effectLst/>
                <a:latin typeface="-apple-system"/>
              </a:rPr>
              <a:t>Spatial Cross Validation</a:t>
            </a:r>
            <a:endParaRPr lang="de-DE" sz="8000">
              <a:solidFill>
                <a:srgbClr val="FFFFFF"/>
              </a:solidFill>
            </a:endParaRPr>
          </a:p>
        </p:txBody>
      </p:sp>
      <p:sp>
        <p:nvSpPr>
          <p:cNvPr id="3" name="Untertitel 2">
            <a:extLst>
              <a:ext uri="{FF2B5EF4-FFF2-40B4-BE49-F238E27FC236}">
                <a16:creationId xmlns:a16="http://schemas.microsoft.com/office/drawing/2014/main" id="{7402DBF5-B313-4E6C-9AE4-38108B0F5F4B}"/>
              </a:ext>
            </a:extLst>
          </p:cNvPr>
          <p:cNvSpPr>
            <a:spLocks noGrp="1"/>
          </p:cNvSpPr>
          <p:nvPr>
            <p:ph type="subTitle" idx="1"/>
          </p:nvPr>
        </p:nvSpPr>
        <p:spPr>
          <a:xfrm>
            <a:off x="849963" y="1200152"/>
            <a:ext cx="2816535" cy="4457696"/>
          </a:xfrm>
        </p:spPr>
        <p:txBody>
          <a:bodyPr anchor="ctr">
            <a:normAutofit/>
          </a:bodyPr>
          <a:lstStyle/>
          <a:p>
            <a:pPr algn="r"/>
            <a:r>
              <a:rPr lang="de-DE" sz="2800" i="0" dirty="0">
                <a:solidFill>
                  <a:srgbClr val="FFFFFF"/>
                </a:solidFill>
                <a:effectLst/>
                <a:latin typeface="-apple-system"/>
              </a:rPr>
              <a:t>räumliche Kreuzvalidierung</a:t>
            </a:r>
            <a:br>
              <a:rPr lang="de-DE" sz="2800" i="0" dirty="0">
                <a:solidFill>
                  <a:srgbClr val="FFFFFF"/>
                </a:solidFill>
                <a:effectLst/>
                <a:latin typeface="-apple-system"/>
              </a:rPr>
            </a:br>
            <a:br>
              <a:rPr lang="de-DE" sz="2800" dirty="0">
                <a:solidFill>
                  <a:srgbClr val="FFFFFF"/>
                </a:solidFill>
              </a:rPr>
            </a:br>
            <a:endParaRPr lang="de-DE" sz="2800" dirty="0">
              <a:solidFill>
                <a:srgbClr val="FFFFFF"/>
              </a:solidFill>
            </a:endParaRPr>
          </a:p>
        </p:txBody>
      </p:sp>
      <p:sp>
        <p:nvSpPr>
          <p:cNvPr id="14"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72987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B35762E-4A6C-4C94-B7BA-674AA2EC9BC7}"/>
              </a:ext>
            </a:extLst>
          </p:cNvPr>
          <p:cNvSpPr>
            <a:spLocks noGrp="1"/>
          </p:cNvSpPr>
          <p:nvPr>
            <p:ph type="title"/>
          </p:nvPr>
        </p:nvSpPr>
        <p:spPr>
          <a:xfrm>
            <a:off x="838200" y="963877"/>
            <a:ext cx="3494362" cy="4930246"/>
          </a:xfrm>
        </p:spPr>
        <p:txBody>
          <a:bodyPr>
            <a:normAutofit/>
          </a:bodyPr>
          <a:lstStyle/>
          <a:p>
            <a:pPr algn="r"/>
            <a:r>
              <a:rPr lang="de-DE"/>
              <a:t>Inhalt</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6C2DC66A-66F8-414D-B2E1-7CA7B6685D9A}"/>
              </a:ext>
            </a:extLst>
          </p:cNvPr>
          <p:cNvSpPr>
            <a:spLocks noGrp="1"/>
          </p:cNvSpPr>
          <p:nvPr>
            <p:ph idx="1"/>
          </p:nvPr>
        </p:nvSpPr>
        <p:spPr>
          <a:xfrm>
            <a:off x="4976031" y="963877"/>
            <a:ext cx="6377769" cy="4930246"/>
          </a:xfrm>
        </p:spPr>
        <p:txBody>
          <a:bodyPr anchor="ctr">
            <a:normAutofit/>
          </a:bodyPr>
          <a:lstStyle/>
          <a:p>
            <a:pPr marL="514350" indent="-514350">
              <a:buAutoNum type="arabicPeriod"/>
            </a:pPr>
            <a:r>
              <a:rPr lang="de-DE" sz="2400" b="1" i="0">
                <a:effectLst/>
                <a:latin typeface="-apple-system"/>
              </a:rPr>
              <a:t>Hintergrundwissen</a:t>
            </a:r>
          </a:p>
          <a:p>
            <a:pPr marL="514350" indent="-514350">
              <a:buAutoNum type="arabicPeriod"/>
            </a:pPr>
            <a:r>
              <a:rPr lang="de-DE" sz="2400" b="1" i="0">
                <a:effectLst/>
                <a:latin typeface="-apple-system"/>
              </a:rPr>
              <a:t>Was ist räumliche Kreuzvalidierung?</a:t>
            </a:r>
          </a:p>
          <a:p>
            <a:pPr marL="514350" indent="-514350">
              <a:buAutoNum type="arabicPeriod"/>
            </a:pPr>
            <a:r>
              <a:rPr lang="de-DE" sz="2400" b="1">
                <a:latin typeface="-apple-system"/>
              </a:rPr>
              <a:t>Warum benutzen wir räumliche Kreuzvalidierung?</a:t>
            </a:r>
          </a:p>
          <a:p>
            <a:pPr marL="514350" indent="-514350">
              <a:buAutoNum type="arabicPeriod"/>
            </a:pPr>
            <a:r>
              <a:rPr lang="de-DE" sz="2400" b="1" i="0">
                <a:effectLst/>
                <a:latin typeface="-apple-system"/>
              </a:rPr>
              <a:t>Wann kann diese Methode benutzt werden?</a:t>
            </a:r>
          </a:p>
          <a:p>
            <a:pPr marL="514350" indent="-514350">
              <a:buAutoNum type="arabicPeriod"/>
            </a:pPr>
            <a:r>
              <a:rPr lang="de-DE" sz="2400" b="1">
                <a:latin typeface="-apple-system"/>
              </a:rPr>
              <a:t>Wie ???????? </a:t>
            </a:r>
            <a:endParaRPr lang="de-DE" sz="2400" b="1" i="0">
              <a:effectLst/>
              <a:latin typeface="-apple-system"/>
            </a:endParaRPr>
          </a:p>
        </p:txBody>
      </p:sp>
    </p:spTree>
    <p:extLst>
      <p:ext uri="{BB962C8B-B14F-4D97-AF65-F5344CB8AC3E}">
        <p14:creationId xmlns:p14="http://schemas.microsoft.com/office/powerpoint/2010/main" val="20318697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p:txBody>
          <a:bodyPr/>
          <a:lstStyle/>
          <a:p>
            <a:r>
              <a:rPr lang="de-DE" b="1" i="0" dirty="0">
                <a:solidFill>
                  <a:srgbClr val="ADBAC7"/>
                </a:solidFill>
                <a:effectLst/>
                <a:latin typeface="-apple-system"/>
              </a:rPr>
              <a:t>Hintergrundwissen</a:t>
            </a:r>
            <a:endParaRPr lang="de-DE" dirty="0"/>
          </a:p>
        </p:txBody>
      </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p:txBody>
          <a:bodyPr>
            <a:normAutofit/>
          </a:bodyPr>
          <a:lstStyle/>
          <a:p>
            <a:r>
              <a:rPr lang="de-DE" b="1" i="0" dirty="0">
                <a:solidFill>
                  <a:srgbClr val="ADBAC7"/>
                </a:solidFill>
                <a:effectLst/>
                <a:latin typeface="-apple-system"/>
              </a:rPr>
              <a:t>Autokorrelation</a:t>
            </a:r>
          </a:p>
          <a:p>
            <a:r>
              <a:rPr lang="de-DE" b="1" dirty="0">
                <a:solidFill>
                  <a:srgbClr val="ADBAC7"/>
                </a:solidFill>
                <a:latin typeface="-apple-system"/>
              </a:rPr>
              <a:t>Cross Validation</a:t>
            </a:r>
          </a:p>
          <a:p>
            <a:r>
              <a:rPr lang="de-DE" b="1" i="0" dirty="0" err="1">
                <a:solidFill>
                  <a:srgbClr val="ADBAC7"/>
                </a:solidFill>
                <a:effectLst/>
                <a:latin typeface="-apple-system"/>
              </a:rPr>
              <a:t>Overfitting</a:t>
            </a:r>
            <a:endParaRPr lang="de-DE" b="1" i="0" dirty="0">
              <a:solidFill>
                <a:srgbClr val="ADBAC7"/>
              </a:solidFill>
              <a:effectLst/>
              <a:latin typeface="-apple-system"/>
            </a:endParaRPr>
          </a:p>
        </p:txBody>
      </p:sp>
    </p:spTree>
    <p:extLst>
      <p:ext uri="{BB962C8B-B14F-4D97-AF65-F5344CB8AC3E}">
        <p14:creationId xmlns:p14="http://schemas.microsoft.com/office/powerpoint/2010/main" val="1240861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p:txBody>
          <a:bodyPr/>
          <a:lstStyle/>
          <a:p>
            <a:r>
              <a:rPr lang="de-DE" b="1" i="0" dirty="0">
                <a:solidFill>
                  <a:srgbClr val="ADBAC7"/>
                </a:solidFill>
                <a:effectLst/>
                <a:latin typeface="-apple-system"/>
              </a:rPr>
              <a:t>Was ist räumliche Kreuzvalidierung?</a:t>
            </a:r>
            <a:endParaRPr lang="de-DE" dirty="0"/>
          </a:p>
        </p:txBody>
      </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392955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p:txBody>
          <a:bodyPr>
            <a:normAutofit/>
          </a:bodyPr>
          <a:lstStyle/>
          <a:p>
            <a:r>
              <a:rPr lang="de-DE" b="1" dirty="0">
                <a:solidFill>
                  <a:srgbClr val="ADBAC7"/>
                </a:solidFill>
                <a:latin typeface="-apple-system"/>
              </a:rPr>
              <a:t>Warum benutzen wir räumliche Kreuzvalidierung?</a:t>
            </a:r>
            <a:endParaRPr lang="de-DE" dirty="0"/>
          </a:p>
        </p:txBody>
      </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308264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p:txBody>
          <a:bodyPr/>
          <a:lstStyle/>
          <a:p>
            <a:r>
              <a:rPr lang="de-DE" b="1" i="0" dirty="0">
                <a:solidFill>
                  <a:srgbClr val="ADBAC7"/>
                </a:solidFill>
                <a:effectLst/>
                <a:latin typeface="-apple-system"/>
              </a:rPr>
              <a:t>Wann kann diese Methode benutzt werden?</a:t>
            </a:r>
            <a:endParaRPr lang="de-DE" dirty="0"/>
          </a:p>
        </p:txBody>
      </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378460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p:txBody>
          <a:bodyPr/>
          <a:lstStyle/>
          <a:p>
            <a:r>
              <a:rPr lang="de-DE" b="1" i="0" dirty="0">
                <a:solidFill>
                  <a:srgbClr val="ADBAC7"/>
                </a:solidFill>
                <a:effectLst/>
                <a:latin typeface="-apple-system"/>
              </a:rPr>
              <a:t>Wie </a:t>
            </a:r>
            <a:r>
              <a:rPr lang="de-DE" b="1" i="0" dirty="0">
                <a:solidFill>
                  <a:srgbClr val="C00000"/>
                </a:solidFill>
                <a:effectLst/>
                <a:latin typeface="-apple-system"/>
              </a:rPr>
              <a:t>??????????????</a:t>
            </a:r>
            <a:endParaRPr lang="de-DE" dirty="0">
              <a:solidFill>
                <a:srgbClr val="C00000"/>
              </a:solidFill>
            </a:endParaRPr>
          </a:p>
        </p:txBody>
      </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94964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el 1">
            <a:extLst>
              <a:ext uri="{FF2B5EF4-FFF2-40B4-BE49-F238E27FC236}">
                <a16:creationId xmlns:a16="http://schemas.microsoft.com/office/drawing/2014/main" id="{7637865C-8AB7-4B51-984B-58C023C6EACC}"/>
              </a:ext>
            </a:extLst>
          </p:cNvPr>
          <p:cNvSpPr>
            <a:spLocks noGrp="1"/>
          </p:cNvSpPr>
          <p:nvPr>
            <p:ph type="title"/>
          </p:nvPr>
        </p:nvSpPr>
        <p:spPr>
          <a:xfrm>
            <a:off x="841248" y="818457"/>
            <a:ext cx="3322317" cy="2975876"/>
          </a:xfrm>
        </p:spPr>
        <p:txBody>
          <a:bodyPr vert="horz" lIns="91440" tIns="45720" rIns="91440" bIns="45720" rtlCol="0" anchor="b">
            <a:normAutofit/>
          </a:bodyPr>
          <a:lstStyle/>
          <a:p>
            <a:endParaRPr lang="en-US" kern="1200">
              <a:solidFill>
                <a:schemeClr val="tx1"/>
              </a:solidFill>
              <a:latin typeface="+mj-lt"/>
              <a:ea typeface="+mj-ea"/>
              <a:cs typeface="+mj-cs"/>
            </a:endParaRPr>
          </a:p>
        </p:txBody>
      </p:sp>
      <p:cxnSp>
        <p:nvCxnSpPr>
          <p:cNvPr id="73" name="Straight Connector 72">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71AEE4A3-33CF-4283-9501-D30354D9F8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44678" y="1462151"/>
            <a:ext cx="6436548" cy="3933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59784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 name="Rectangle 36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Oval 366">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a:xfrm>
            <a:off x="838200" y="1748452"/>
            <a:ext cx="4974771" cy="3587786"/>
          </a:xfrm>
        </p:spPr>
        <p:txBody>
          <a:bodyPr>
            <a:normAutofit/>
          </a:bodyPr>
          <a:lstStyle/>
          <a:p>
            <a:pPr algn="ctr"/>
            <a:r>
              <a:rPr lang="de-DE" b="1" i="0">
                <a:solidFill>
                  <a:schemeClr val="bg1"/>
                </a:solidFill>
                <a:effectLst/>
                <a:latin typeface="-apple-system"/>
              </a:rPr>
              <a:t>Quellen (Stand 22 Uhr, 10.10.2021)</a:t>
            </a:r>
            <a:endParaRPr lang="de-DE">
              <a:solidFill>
                <a:schemeClr val="bg1"/>
              </a:solidFill>
            </a:endParaRPr>
          </a:p>
        </p:txBody>
      </p:sp>
      <p:grpSp>
        <p:nvGrpSpPr>
          <p:cNvPr id="369"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370" name="Freeform: Shape 369">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373"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5"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77"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78" name="Freeform: Shape 377">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548"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549" name="Freeform: Shape 548">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51" name="Freeform: Shape 550">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2" name="Freeform: Shape 551">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3" name="Freeform: Shape 552">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4" name="Freeform: Shape 553">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6" name="Freeform: Shape 555">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57" name="Freeform: Shape 556">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27" name="Freeform: Shape 626">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8" name="Freeform: Shape 647">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49" name="Freeform: Shape 648">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0" name="Freeform: Shape 649">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81" name="Freeform: Shape 680">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687" name="Freeform: Shape 686">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88" name="Freeform: Shape 687">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6" name="Freeform: Shape 695">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97" name="Freeform: Shape 696">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8" name="Freeform: Shape 697">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99" name="Freeform: Shape 698">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0" name="Freeform: Shape 699">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09" name="Freeform: Shape 708">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0" name="Freeform: Shape 709">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11" name="Freeform: Shape 710">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2" name="Freeform: Shape 711">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3" name="Freeform: Shape 712">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15" name="Freeform: Shape 714">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6" name="Freeform: Shape 715">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a:xfrm>
            <a:off x="6477270" y="1130846"/>
            <a:ext cx="4974771" cy="4351338"/>
          </a:xfrm>
        </p:spPr>
        <p:txBody>
          <a:bodyPr>
            <a:normAutofit/>
          </a:bodyPr>
          <a:lstStyle/>
          <a:p>
            <a:pPr>
              <a:buFont typeface="Arial" panose="020B0604020202020204" pitchFamily="34" charset="0"/>
              <a:buChar char="•"/>
            </a:pPr>
            <a:r>
              <a:rPr lang="de-DE" sz="2400" b="0" i="0" u="none" strike="noStrike" dirty="0">
                <a:solidFill>
                  <a:schemeClr val="bg1"/>
                </a:solidFill>
                <a:effectLst/>
                <a:latin typeface="-apple-system"/>
                <a:hlinkClick r:id="rId3"/>
              </a:rPr>
              <a:t>https://ieeexplore.ieee.org/stamp/stamp.jsp?tp=&amp;arnumber=6352393</a:t>
            </a:r>
            <a:endParaRPr lang="de-DE" sz="2400" b="0" i="0" dirty="0">
              <a:solidFill>
                <a:schemeClr val="bg1"/>
              </a:solidFill>
              <a:effectLst/>
              <a:latin typeface="-apple-system"/>
            </a:endParaRPr>
          </a:p>
          <a:p>
            <a:pPr>
              <a:buFont typeface="Arial" panose="020B0604020202020204" pitchFamily="34" charset="0"/>
              <a:buChar char="•"/>
            </a:pPr>
            <a:r>
              <a:rPr lang="de-DE" sz="2400" b="0" i="0" u="none" strike="noStrike" dirty="0">
                <a:solidFill>
                  <a:schemeClr val="bg1"/>
                </a:solidFill>
                <a:effectLst/>
                <a:latin typeface="-apple-system"/>
                <a:hlinkClick r:id="rId4"/>
              </a:rPr>
              <a:t>https://geocompr.robinlovelace.net/spatial-cv.html#intro-cv</a:t>
            </a:r>
            <a:endParaRPr lang="de-DE" sz="2400" b="0" i="0" u="none" strike="noStrike" dirty="0">
              <a:solidFill>
                <a:schemeClr val="bg1"/>
              </a:solidFill>
              <a:effectLst/>
              <a:latin typeface="-apple-system"/>
            </a:endParaRPr>
          </a:p>
          <a:p>
            <a:r>
              <a:rPr lang="de-DE" sz="2400" dirty="0">
                <a:solidFill>
                  <a:schemeClr val="bg1"/>
                </a:solidFill>
                <a:hlinkClick r:id="rId5"/>
              </a:rPr>
              <a:t>https://machinelearningmastery.com/overfitting-and-underfitting-with-machine-learning-algorithms/</a:t>
            </a:r>
            <a:endParaRPr lang="de-DE" sz="2400" dirty="0">
              <a:solidFill>
                <a:schemeClr val="bg1"/>
              </a:solidFill>
            </a:endParaRPr>
          </a:p>
          <a:p>
            <a:r>
              <a:rPr lang="de-DE" sz="2400" dirty="0">
                <a:solidFill>
                  <a:schemeClr val="bg1"/>
                </a:solidFill>
                <a:hlinkClick r:id="rId6"/>
              </a:rPr>
              <a:t>https://de.wikipedia.org/wiki/Autokorrelation</a:t>
            </a:r>
            <a:endParaRPr lang="de-DE" sz="2400" dirty="0">
              <a:solidFill>
                <a:schemeClr val="bg1"/>
              </a:solidFill>
            </a:endParaRPr>
          </a:p>
          <a:p>
            <a:r>
              <a:rPr lang="de-DE" sz="2400" dirty="0">
                <a:solidFill>
                  <a:schemeClr val="bg1"/>
                </a:solidFill>
                <a:hlinkClick r:id="rId7"/>
              </a:rPr>
              <a:t>maxresdefault.jpg (1280×720) (ytimg.com)</a:t>
            </a:r>
            <a:endParaRPr lang="de-DE" sz="2400" dirty="0">
              <a:solidFill>
                <a:schemeClr val="bg1"/>
              </a:solidFill>
            </a:endParaRPr>
          </a:p>
          <a:p>
            <a:endParaRPr lang="de-DE" sz="2400" dirty="0">
              <a:solidFill>
                <a:schemeClr val="bg1"/>
              </a:solidFill>
            </a:endParaRPr>
          </a:p>
          <a:p>
            <a:endParaRPr lang="de-DE" sz="2400" dirty="0">
              <a:solidFill>
                <a:schemeClr val="bg1"/>
              </a:solidFill>
            </a:endParaRPr>
          </a:p>
          <a:p>
            <a:pPr>
              <a:buFont typeface="Arial" panose="020B0604020202020204" pitchFamily="34" charset="0"/>
              <a:buChar char="•"/>
            </a:pPr>
            <a:endParaRPr lang="de-DE" sz="2400" b="0" i="0" dirty="0">
              <a:solidFill>
                <a:schemeClr val="bg1"/>
              </a:solidFill>
              <a:effectLst/>
              <a:latin typeface="-apple-system"/>
            </a:endParaRPr>
          </a:p>
        </p:txBody>
      </p:sp>
    </p:spTree>
    <p:extLst>
      <p:ext uri="{BB962C8B-B14F-4D97-AF65-F5344CB8AC3E}">
        <p14:creationId xmlns:p14="http://schemas.microsoft.com/office/powerpoint/2010/main" val="291152382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688</Words>
  <Application>Microsoft Office PowerPoint</Application>
  <PresentationFormat>Breitbild</PresentationFormat>
  <Paragraphs>61</Paragraphs>
  <Slides>9</Slides>
  <Notes>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-apple-system</vt:lpstr>
      <vt:lpstr>Arial</vt:lpstr>
      <vt:lpstr>Calibri</vt:lpstr>
      <vt:lpstr>Calibri Light</vt:lpstr>
      <vt:lpstr>Tw Cen MT</vt:lpstr>
      <vt:lpstr>Office</vt:lpstr>
      <vt:lpstr>Spatial Cross Validation</vt:lpstr>
      <vt:lpstr>Inhalt</vt:lpstr>
      <vt:lpstr>Hintergrundwissen</vt:lpstr>
      <vt:lpstr>Was ist räumliche Kreuzvalidierung?</vt:lpstr>
      <vt:lpstr>Warum benutzen wir räumliche Kreuzvalidierung?</vt:lpstr>
      <vt:lpstr>Wann kann diese Methode benutzt werden?</vt:lpstr>
      <vt:lpstr>Wie ??????????????</vt:lpstr>
      <vt:lpstr>PowerPoint-Präsentation</vt:lpstr>
      <vt:lpstr>Quellen (Stand 22 Uhr, 10.10.2021)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Cross Validation</dc:title>
  <dc:creator>Gustav Freiherr von Arnim</dc:creator>
  <cp:lastModifiedBy>Gustav Freiherr von Arnim</cp:lastModifiedBy>
  <cp:revision>3</cp:revision>
  <dcterms:created xsi:type="dcterms:W3CDTF">2021-10-10T19:43:39Z</dcterms:created>
  <dcterms:modified xsi:type="dcterms:W3CDTF">2021-10-10T21:21:05Z</dcterms:modified>
</cp:coreProperties>
</file>