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4"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5753" autoAdjust="0"/>
  </p:normalViewPr>
  <p:slideViewPr>
    <p:cSldViewPr snapToGrid="0" showGuides="1">
      <p:cViewPr>
        <p:scale>
          <a:sx n="50" d="100"/>
          <a:sy n="50" d="100"/>
        </p:scale>
        <p:origin x="1284"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 Lietmeyer" userId="62e0d8b4-ebb4-4b15-b404-1f0b2ae9bc84" providerId="ADAL" clId="{920DF76B-2822-4F19-921E-7C0501790F34}"/>
    <pc:docChg chg="undo custSel modSld">
      <pc:chgData name="Timo Lietmeyer" userId="62e0d8b4-ebb4-4b15-b404-1f0b2ae9bc84" providerId="ADAL" clId="{920DF76B-2822-4F19-921E-7C0501790F34}" dt="2021-10-11T11:35:23.785" v="724" actId="20577"/>
      <pc:docMkLst>
        <pc:docMk/>
      </pc:docMkLst>
      <pc:sldChg chg="modSp mod">
        <pc:chgData name="Timo Lietmeyer" userId="62e0d8b4-ebb4-4b15-b404-1f0b2ae9bc84" providerId="ADAL" clId="{920DF76B-2822-4F19-921E-7C0501790F34}" dt="2021-10-11T11:21:07.905" v="712" actId="5793"/>
        <pc:sldMkLst>
          <pc:docMk/>
          <pc:sldMk cId="2031869764" sldId="257"/>
        </pc:sldMkLst>
        <pc:spChg chg="mod">
          <ac:chgData name="Timo Lietmeyer" userId="62e0d8b4-ebb4-4b15-b404-1f0b2ae9bc84" providerId="ADAL" clId="{920DF76B-2822-4F19-921E-7C0501790F34}" dt="2021-10-11T11:21:07.905" v="712" actId="5793"/>
          <ac:spMkLst>
            <pc:docMk/>
            <pc:sldMk cId="2031869764" sldId="257"/>
            <ac:spMk id="3" creationId="{6C2DC66A-66F8-414D-B2E1-7CA7B6685D9A}"/>
          </ac:spMkLst>
        </pc:spChg>
      </pc:sldChg>
      <pc:sldChg chg="modSp mod modNotesTx">
        <pc:chgData name="Timo Lietmeyer" userId="62e0d8b4-ebb4-4b15-b404-1f0b2ae9bc84" providerId="ADAL" clId="{920DF76B-2822-4F19-921E-7C0501790F34}" dt="2021-10-11T11:11:55.023" v="385" actId="20577"/>
        <pc:sldMkLst>
          <pc:docMk/>
          <pc:sldMk cId="1240861116" sldId="258"/>
        </pc:sldMkLst>
        <pc:spChg chg="mod">
          <ac:chgData name="Timo Lietmeyer" userId="62e0d8b4-ebb4-4b15-b404-1f0b2ae9bc84" providerId="ADAL" clId="{920DF76B-2822-4F19-921E-7C0501790F34}" dt="2021-10-11T11:06:05.044" v="30" actId="20577"/>
          <ac:spMkLst>
            <pc:docMk/>
            <pc:sldMk cId="1240861116" sldId="258"/>
            <ac:spMk id="3" creationId="{226572EC-97EA-462C-AD06-43496AC605F3}"/>
          </ac:spMkLst>
        </pc:spChg>
      </pc:sldChg>
      <pc:sldChg chg="modSp mod">
        <pc:chgData name="Timo Lietmeyer" userId="62e0d8b4-ebb4-4b15-b404-1f0b2ae9bc84" providerId="ADAL" clId="{920DF76B-2822-4F19-921E-7C0501790F34}" dt="2021-10-11T11:14:13.702" v="696" actId="20577"/>
        <pc:sldMkLst>
          <pc:docMk/>
          <pc:sldMk cId="3929556381" sldId="260"/>
        </pc:sldMkLst>
        <pc:spChg chg="mod">
          <ac:chgData name="Timo Lietmeyer" userId="62e0d8b4-ebb4-4b15-b404-1f0b2ae9bc84" providerId="ADAL" clId="{920DF76B-2822-4F19-921E-7C0501790F34}" dt="2021-10-11T11:14:13.702" v="696" actId="20577"/>
          <ac:spMkLst>
            <pc:docMk/>
            <pc:sldMk cId="3929556381" sldId="260"/>
            <ac:spMk id="3" creationId="{226572EC-97EA-462C-AD06-43496AC605F3}"/>
          </ac:spMkLst>
        </pc:spChg>
      </pc:sldChg>
      <pc:sldChg chg="modSp mod modNotesTx">
        <pc:chgData name="Timo Lietmeyer" userId="62e0d8b4-ebb4-4b15-b404-1f0b2ae9bc84" providerId="ADAL" clId="{920DF76B-2822-4F19-921E-7C0501790F34}" dt="2021-10-11T11:18:35.207" v="698" actId="20577"/>
        <pc:sldMkLst>
          <pc:docMk/>
          <pc:sldMk cId="3082646147" sldId="261"/>
        </pc:sldMkLst>
        <pc:spChg chg="mod">
          <ac:chgData name="Timo Lietmeyer" userId="62e0d8b4-ebb4-4b15-b404-1f0b2ae9bc84" providerId="ADAL" clId="{920DF76B-2822-4F19-921E-7C0501790F34}" dt="2021-10-11T11:17:30.217" v="697" actId="20577"/>
          <ac:spMkLst>
            <pc:docMk/>
            <pc:sldMk cId="3082646147" sldId="261"/>
            <ac:spMk id="3" creationId="{226572EC-97EA-462C-AD06-43496AC605F3}"/>
          </ac:spMkLst>
        </pc:spChg>
      </pc:sldChg>
      <pc:sldChg chg="modSp mod">
        <pc:chgData name="Timo Lietmeyer" userId="62e0d8b4-ebb4-4b15-b404-1f0b2ae9bc84" providerId="ADAL" clId="{920DF76B-2822-4F19-921E-7C0501790F34}" dt="2021-10-11T11:35:23.785" v="724" actId="20577"/>
        <pc:sldMkLst>
          <pc:docMk/>
          <pc:sldMk cId="3784603749" sldId="262"/>
        </pc:sldMkLst>
        <pc:spChg chg="mod">
          <ac:chgData name="Timo Lietmeyer" userId="62e0d8b4-ebb4-4b15-b404-1f0b2ae9bc84" providerId="ADAL" clId="{920DF76B-2822-4F19-921E-7C0501790F34}" dt="2021-10-11T11:35:23.785" v="724" actId="20577"/>
          <ac:spMkLst>
            <pc:docMk/>
            <pc:sldMk cId="3784603749" sldId="262"/>
            <ac:spMk id="3" creationId="{226572EC-97EA-462C-AD06-43496AC605F3}"/>
          </ac:spMkLst>
        </pc:spChg>
      </pc:sldChg>
      <pc:sldChg chg="modNotesTx">
        <pc:chgData name="Timo Lietmeyer" userId="62e0d8b4-ebb4-4b15-b404-1f0b2ae9bc84" providerId="ADAL" clId="{920DF76B-2822-4F19-921E-7C0501790F34}" dt="2021-10-11T11:33:48.265" v="713"/>
        <pc:sldMkLst>
          <pc:docMk/>
          <pc:sldMk cId="158359784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9287-5A86-4BF8-86D8-1D161F4329AC}" type="datetimeFigureOut">
              <a:rPr lang="de-DE" smtClean="0"/>
              <a:t>11.10.2021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0CB69-F4DF-4EBE-A8E3-3F8BC33A6220}" type="slidenum">
              <a:rPr lang="de-DE" smtClean="0"/>
              <a:t>‹Nr.›</a:t>
            </a:fld>
            <a:endParaRPr lang="de-DE"/>
          </a:p>
        </p:txBody>
      </p:sp>
    </p:spTree>
    <p:extLst>
      <p:ext uri="{BB962C8B-B14F-4D97-AF65-F5344CB8AC3E}">
        <p14:creationId xmlns:p14="http://schemas.microsoft.com/office/powerpoint/2010/main" val="237181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Autokorrelation</a:t>
            </a:r>
            <a:r>
              <a:rPr lang="de-DE" dirty="0"/>
              <a:t>:</a:t>
            </a:r>
          </a:p>
          <a:p>
            <a:pPr marL="171450" indent="-171450">
              <a:buFont typeface="Arial" panose="020B0604020202020204" pitchFamily="34" charset="0"/>
              <a:buChar char="•"/>
            </a:pPr>
            <a:r>
              <a:rPr lang="de-DE" dirty="0"/>
              <a:t>("Selbstkorrelation") Funktion/Daten korreliert(/-en) mit sich selbst (zu einem früheren Zeitpunkt)* [Reference](https://de.wikipedia.org/wiki/Autokorrelation)</a:t>
            </a:r>
          </a:p>
          <a:p>
            <a:endParaRPr lang="de-DE" b="1" dirty="0"/>
          </a:p>
          <a:p>
            <a:r>
              <a:rPr lang="de-DE" b="1" dirty="0"/>
              <a:t>Cross Validation:</a:t>
            </a:r>
          </a:p>
          <a:p>
            <a:r>
              <a:rPr lang="de-DE" dirty="0"/>
              <a:t>https://github.com/xcomagent95/geosoft2-2021</a:t>
            </a:r>
          </a:p>
          <a:p>
            <a:r>
              <a:rPr lang="de-DE" dirty="0"/>
              <a:t>ALEXANDER</a:t>
            </a:r>
          </a:p>
          <a:p>
            <a:pPr marL="0" indent="0">
              <a:buFont typeface="Arial" panose="020B0604020202020204" pitchFamily="34" charset="0"/>
              <a:buNone/>
            </a:pPr>
            <a:endParaRPr lang="de-DE" dirty="0"/>
          </a:p>
          <a:p>
            <a:r>
              <a:rPr lang="de-DE" b="1" dirty="0" err="1"/>
              <a:t>Overfitting</a:t>
            </a:r>
            <a:r>
              <a:rPr lang="de-DE" dirty="0"/>
              <a:t>:</a:t>
            </a:r>
          </a:p>
          <a:p>
            <a:pPr algn="l">
              <a:buFont typeface="Arial" panose="020B0604020202020204" pitchFamily="34" charset="0"/>
              <a:buChar char="•"/>
            </a:pPr>
            <a:r>
              <a:rPr lang="de-DE" b="0" i="0" dirty="0">
                <a:solidFill>
                  <a:srgbClr val="ADBAC7"/>
                </a:solidFill>
                <a:effectLst/>
                <a:latin typeface="-apple-system"/>
              </a:rPr>
              <a:t>("Überanpassung") bezieht sich auf ein Modell, das die Trainingsdaten zu gut modelliert.</a:t>
            </a:r>
          </a:p>
          <a:p>
            <a:pPr algn="l">
              <a:buFont typeface="Arial" panose="020B0604020202020204" pitchFamily="34" charset="0"/>
              <a:buChar char="•"/>
            </a:pPr>
            <a:r>
              <a:rPr lang="de-DE" b="0" i="0" dirty="0">
                <a:solidFill>
                  <a:srgbClr val="ADBAC7"/>
                </a:solidFill>
                <a:effectLst/>
                <a:latin typeface="-apple-system"/>
              </a:rPr>
              <a:t>Details und Rauschen/zufällige Schwankungen in Trainingsdaten vom Modell aufgegriffen und als Konzept gelernt</a:t>
            </a:r>
          </a:p>
          <a:p>
            <a:pPr algn="l">
              <a:buFont typeface="Arial" panose="020B0604020202020204" pitchFamily="34" charset="0"/>
              <a:buChar char="•"/>
            </a:pPr>
            <a:r>
              <a:rPr lang="de-DE" b="0" i="0" dirty="0">
                <a:solidFill>
                  <a:srgbClr val="ADBAC7"/>
                </a:solidFill>
                <a:effectLst/>
                <a:latin typeface="-apple-system"/>
              </a:rPr>
              <a:t>Konzepte nicht auf neue Daten anwendbar</a:t>
            </a:r>
          </a:p>
          <a:p>
            <a:pPr algn="l">
              <a:buFont typeface="Arial" panose="020B0604020202020204" pitchFamily="34" charset="0"/>
              <a:buChar char="•"/>
            </a:pPr>
            <a:r>
              <a:rPr lang="de-DE" b="0" i="0" dirty="0">
                <a:solidFill>
                  <a:srgbClr val="ADBAC7"/>
                </a:solidFill>
                <a:effectLst/>
                <a:latin typeface="-apple-system"/>
              </a:rPr>
              <a:t>wirkt negativ auf die Verallgemeinerungsfähigkeit des Modells</a:t>
            </a:r>
          </a:p>
          <a:p>
            <a:pPr algn="l">
              <a:buFont typeface="Arial" panose="020B0604020202020204" pitchFamily="34" charset="0"/>
              <a:buChar char="•"/>
            </a:pPr>
            <a:r>
              <a:rPr lang="de-DE" b="0" i="0" dirty="0">
                <a:solidFill>
                  <a:srgbClr val="ADBAC7"/>
                </a:solidFill>
                <a:effectLst/>
                <a:latin typeface="-apple-system"/>
              </a:rPr>
              <a:t>ist bei nichtparametrischen und nichtlinearen Modellen wahrscheinlicher, weil mehr Flexibilität</a:t>
            </a:r>
          </a:p>
          <a:p>
            <a:pPr algn="l">
              <a:buFont typeface="Arial" panose="020B0604020202020204" pitchFamily="34" charset="0"/>
              <a:buChar char="•"/>
            </a:pPr>
            <a:r>
              <a:rPr lang="de-DE" b="0" i="0" dirty="0">
                <a:solidFill>
                  <a:srgbClr val="ADBAC7"/>
                </a:solidFill>
                <a:effectLst/>
                <a:latin typeface="-apple-system"/>
              </a:rPr>
              <a:t>viele nichtparametrische Algorithmen für ML enthalten Techniken, um das Erkennen der Details zu begrenzen</a:t>
            </a:r>
          </a:p>
          <a:p>
            <a:pPr algn="l">
              <a:buFont typeface="Arial" panose="020B0604020202020204" pitchFamily="34" charset="0"/>
              <a:buChar char="•"/>
            </a:pPr>
            <a:r>
              <a:rPr lang="de-DE" b="0" i="0" dirty="0">
                <a:solidFill>
                  <a:srgbClr val="ADBAC7"/>
                </a:solidFill>
                <a:effectLst/>
                <a:latin typeface="-apple-system"/>
              </a:rPr>
              <a:t>Begrenzungen können nach dem Lernen von Details stattfinden, z.B. Löschen bereits gelernter Details</a:t>
            </a:r>
          </a:p>
          <a:p>
            <a:endParaRPr lang="de-DE" dirty="0"/>
          </a:p>
          <a:p>
            <a:pPr marL="0" indent="0">
              <a:buFont typeface="Arial" panose="020B0604020202020204" pitchFamily="34" charset="0"/>
              <a:buNone/>
            </a:pPr>
            <a:r>
              <a:rPr lang="de-DE" dirty="0" err="1"/>
              <a:t>Dissimilarity</a:t>
            </a:r>
            <a:r>
              <a:rPr lang="de-DE" dirty="0"/>
              <a:t> Index</a:t>
            </a:r>
          </a:p>
          <a:p>
            <a:pPr marL="171450" indent="-171450">
              <a:buFont typeface="Arial" panose="020B0604020202020204" pitchFamily="34" charset="0"/>
              <a:buChar char="•"/>
            </a:pPr>
            <a:r>
              <a:rPr lang="de-DE" dirty="0"/>
              <a:t>Normalisiert den minimalen Abstand zu einem Trainingsdatenpunkt durch die in den Trainingsdaten beobachtete </a:t>
            </a:r>
            <a:r>
              <a:rPr lang="de-DE"/>
              <a:t>durchschnittliche Abw</a:t>
            </a:r>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3</a:t>
            </a:fld>
            <a:endParaRPr lang="de-DE"/>
          </a:p>
        </p:txBody>
      </p:sp>
    </p:spTree>
    <p:extLst>
      <p:ext uri="{BB962C8B-B14F-4D97-AF65-F5344CB8AC3E}">
        <p14:creationId xmlns:p14="http://schemas.microsoft.com/office/powerpoint/2010/main" val="23978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Idee: Datensatz wird wiederholt in einen Trainings- und einen Testsatz aufgeteilt</a:t>
            </a:r>
          </a:p>
          <a:p>
            <a:pPr algn="l">
              <a:buFont typeface="Arial" panose="020B0604020202020204" pitchFamily="34" charset="0"/>
              <a:buChar char="•"/>
            </a:pPr>
            <a:r>
              <a:rPr lang="de-DE" b="0" i="0" dirty="0">
                <a:solidFill>
                  <a:srgbClr val="ADBAC7"/>
                </a:solidFill>
                <a:effectLst/>
                <a:latin typeface="-apple-system"/>
              </a:rPr>
              <a:t>Trainingsdaten werden zur Anpassung an ein Modell verwendet, welches dann auf den Testsatz angewendet wird</a:t>
            </a:r>
          </a:p>
          <a:p>
            <a:pPr algn="l">
              <a:buFont typeface="Arial" panose="020B0604020202020204" pitchFamily="34" charset="0"/>
              <a:buChar char="•"/>
            </a:pPr>
            <a:r>
              <a:rPr lang="de-DE" b="0" i="0" dirty="0">
                <a:solidFill>
                  <a:srgbClr val="ADBAC7"/>
                </a:solidFill>
                <a:effectLst/>
                <a:latin typeface="-apple-system"/>
              </a:rPr>
              <a:t>Vergleich der vorhergesagten Werte mit den bekannten Antwortwerten (aus dem Testdatensatz) -&gt; Bewertung möglich, ob Modell passt (Ziel ist es, die Fähigkeit des Modells Werte (aus unabhängigen Daten) vorherzusagen, zu erfassen)</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4</a:t>
            </a:fld>
            <a:endParaRPr lang="de-DE"/>
          </a:p>
        </p:txBody>
      </p:sp>
    </p:spTree>
    <p:extLst>
      <p:ext uri="{BB962C8B-B14F-4D97-AF65-F5344CB8AC3E}">
        <p14:creationId xmlns:p14="http://schemas.microsoft.com/office/powerpoint/2010/main" val="380270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besagt, dass Punkte, die nahe beieinander liegen, im Allgemeinen ähnlicher sind als Punkte, die weiter entfernt sind Punkte sind statistisch gesehen nicht unabhängig, da Trainings- und Testpunkte in konventioneller Kreuzvalidierung (Cross Validation) oft zu nahe beieinander liegen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Trainingsbeobachtungen, die sich in der Nähe der Testbeobachtungen befinden können eine Art "Sneak Preview" entstehen lassen</a:t>
            </a:r>
          </a:p>
          <a:p>
            <a:pPr algn="l">
              <a:buFont typeface="Arial" panose="020B0604020202020204" pitchFamily="34" charset="0"/>
              <a:buChar char="•"/>
            </a:pPr>
            <a:r>
              <a:rPr lang="de-DE" b="0" i="0" dirty="0">
                <a:solidFill>
                  <a:srgbClr val="ADBAC7"/>
                </a:solidFill>
                <a:effectLst/>
                <a:latin typeface="-apple-system"/>
              </a:rPr>
              <a:t> Sneak Preview: Trainingsdatensatz erhält Informationen, die ihm eigentlich nicht zur Verfügung stehen sollten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Umgehung dieses Problems durch "räumliche Partitionierung" -&gt; Beobachtungen werden in räumlich unzusammenhängende Teilmengen aufgeteilt</a:t>
            </a:r>
          </a:p>
          <a:p>
            <a:pPr algn="l">
              <a:buFont typeface="Arial" panose="020B0604020202020204" pitchFamily="34" charset="0"/>
              <a:buChar char="•"/>
            </a:pPr>
            <a:r>
              <a:rPr lang="de-DE" b="0" i="0" dirty="0">
                <a:solidFill>
                  <a:srgbClr val="ADBAC7"/>
                </a:solidFill>
                <a:effectLst/>
                <a:latin typeface="-apple-system"/>
              </a:rPr>
              <a:t>"räumliche Partition" ist (praktisch) einziger Unterschied von räumlicher Kreuzvalidierung zu herkömmlicher Kreuzvalidierung</a:t>
            </a:r>
          </a:p>
          <a:p>
            <a:pPr algn="l">
              <a:buFont typeface="Arial" panose="020B0604020202020204" pitchFamily="34" charset="0"/>
              <a:buChar char="•"/>
            </a:pPr>
            <a:r>
              <a:rPr lang="de-DE" b="0" i="0" dirty="0">
                <a:solidFill>
                  <a:srgbClr val="ADBAC7"/>
                </a:solidFill>
                <a:effectLst/>
                <a:latin typeface="-apple-system"/>
              </a:rPr>
              <a:t>räumliche Kreuzvalidierung führt zu einer verzerrungsreduzierten Bewertung der Vorhersageleistung eines Modells -&gt; Vermeidung von </a:t>
            </a:r>
            <a:r>
              <a:rPr lang="de-DE" b="0" i="0" dirty="0" err="1">
                <a:solidFill>
                  <a:srgbClr val="ADBAC7"/>
                </a:solidFill>
                <a:effectLst/>
                <a:latin typeface="-apple-system"/>
              </a:rPr>
              <a:t>Overfitting</a:t>
            </a:r>
            <a:r>
              <a:rPr lang="de-DE" b="0" i="0" dirty="0">
                <a:solidFill>
                  <a:srgbClr val="ADBAC7"/>
                </a:solidFill>
                <a:effectLst/>
                <a:latin typeface="-apple-system"/>
              </a:rPr>
              <a:t> (Überanpassung)</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1" i="0" dirty="0">
                <a:solidFill>
                  <a:srgbClr val="ADBAC7"/>
                </a:solidFill>
                <a:effectLst/>
                <a:latin typeface="-apple-system"/>
              </a:rPr>
              <a:t>Beispiel:</a:t>
            </a:r>
          </a:p>
          <a:p>
            <a:pPr algn="l">
              <a:buFont typeface="Arial" panose="020B0604020202020204" pitchFamily="34" charset="0"/>
              <a:buChar char="•"/>
            </a:pPr>
            <a:r>
              <a:rPr lang="de-DE" b="1" i="0" dirty="0">
                <a:solidFill>
                  <a:srgbClr val="ADBAC7"/>
                </a:solidFill>
                <a:effectLst/>
                <a:latin typeface="-apple-system"/>
              </a:rPr>
              <a:t>Macht es Sinn, für die Validierung eines Modells Pixel/Orte anzuschauen, die direkt benachbart zu denen sind, auf denen das Modell </a:t>
            </a:r>
            <a:r>
              <a:rPr lang="de-DE" b="1" i="0" dirty="0" err="1">
                <a:solidFill>
                  <a:srgbClr val="ADBAC7"/>
                </a:solidFill>
                <a:effectLst/>
                <a:latin typeface="-apple-system"/>
              </a:rPr>
              <a:t>traininiert</a:t>
            </a:r>
            <a:r>
              <a:rPr lang="de-DE" b="1" i="0" dirty="0">
                <a:solidFill>
                  <a:srgbClr val="ADBAC7"/>
                </a:solidFill>
                <a:effectLst/>
                <a:latin typeface="-apple-system"/>
              </a:rPr>
              <a:t> wurde? (vor allem, wenn der zu analysierende Prozess starke räumliche Autokorrelation aufweist)?</a:t>
            </a:r>
          </a:p>
          <a:p>
            <a:pPr algn="l">
              <a:buFont typeface="Arial" panose="020B0604020202020204" pitchFamily="34" charset="0"/>
              <a:buChar char="•"/>
            </a:pPr>
            <a:r>
              <a:rPr lang="de-DE" b="0" i="0" dirty="0">
                <a:solidFill>
                  <a:srgbClr val="ADBAC7"/>
                </a:solidFill>
                <a:effectLst/>
                <a:latin typeface="-apple-system"/>
              </a:rPr>
              <a:t>Nein, da durch 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die Gefahr der "Sneak Preview" entsteht. Der Trainingsdatensatz enthält Informationen, die er eigentlich nicht erhalten sollte und erschafft dadurch ein verfälschtes Ergebnis, was die Validierung des Modells erschwert. Hier würde räumliche Partitionierung die Validierung des Modells vereinfachen, da die starke räumliche Autokorrelation des zu analysierenden Prozesses entsprechend umgangen wird.</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5</a:t>
            </a:fld>
            <a:endParaRPr lang="de-DE"/>
          </a:p>
        </p:txBody>
      </p:sp>
    </p:spTree>
    <p:extLst>
      <p:ext uri="{BB962C8B-B14F-4D97-AF65-F5344CB8AC3E}">
        <p14:creationId xmlns:p14="http://schemas.microsoft.com/office/powerpoint/2010/main" val="38413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Wenn die gegebenen Daten eine hohe Autokorrelation haben, um </a:t>
            </a:r>
            <a:r>
              <a:rPr lang="de-DE" b="0" i="0" dirty="0" err="1">
                <a:solidFill>
                  <a:srgbClr val="ADBAC7"/>
                </a:solidFill>
                <a:effectLst/>
                <a:latin typeface="-apple-system"/>
              </a:rPr>
              <a:t>Overfitting</a:t>
            </a:r>
            <a:r>
              <a:rPr lang="de-DE" b="0" i="0" dirty="0">
                <a:solidFill>
                  <a:srgbClr val="ADBAC7"/>
                </a:solidFill>
                <a:effectLst/>
                <a:latin typeface="-apple-system"/>
              </a:rPr>
              <a:t>/Überanpassung dieser zu verhindern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Verschachtelung von herkömmlicher Kreuzvalidierung</a:t>
            </a:r>
          </a:p>
          <a:p>
            <a:pPr algn="l">
              <a:buFont typeface="Arial" panose="020B0604020202020204" pitchFamily="34" charset="0"/>
              <a:buChar char="•"/>
            </a:pPr>
            <a:r>
              <a:rPr lang="de-DE" b="0" i="0" dirty="0">
                <a:solidFill>
                  <a:srgbClr val="ADBAC7"/>
                </a:solidFill>
                <a:effectLst/>
                <a:latin typeface="-apple-system"/>
              </a:rPr>
              <a:t>Beispiel: 100x 5-fache Kreuzvalidierung mit einer räumlichen Partition durch k-</a:t>
            </a:r>
            <a:r>
              <a:rPr lang="de-DE" b="0" i="0" dirty="0" err="1">
                <a:solidFill>
                  <a:srgbClr val="ADBAC7"/>
                </a:solidFill>
                <a:effectLst/>
                <a:latin typeface="-apple-system"/>
              </a:rPr>
              <a:t>means</a:t>
            </a:r>
            <a:r>
              <a:rPr lang="de-DE" b="0" i="0" dirty="0">
                <a:solidFill>
                  <a:srgbClr val="ADBAC7"/>
                </a:solidFill>
                <a:effectLst/>
                <a:latin typeface="-apple-system"/>
              </a:rPr>
              <a:t> Clustering mit k = 5</a:t>
            </a:r>
          </a:p>
          <a:p>
            <a:pPr algn="l">
              <a:buFont typeface="Arial" panose="020B0604020202020204" pitchFamily="34" charset="0"/>
              <a:buChar char="•"/>
            </a:pPr>
            <a:r>
              <a:rPr lang="de-DE" b="0" i="0" dirty="0">
                <a:solidFill>
                  <a:srgbClr val="ADBAC7"/>
                </a:solidFill>
                <a:effectLst/>
                <a:latin typeface="-apple-system"/>
              </a:rPr>
              <a:t>k-</a:t>
            </a:r>
            <a:r>
              <a:rPr lang="de-DE" b="0" i="0" dirty="0" err="1">
                <a:solidFill>
                  <a:srgbClr val="ADBAC7"/>
                </a:solidFill>
                <a:effectLst/>
                <a:latin typeface="-apple-system"/>
              </a:rPr>
              <a:t>means</a:t>
            </a:r>
            <a:r>
              <a:rPr lang="de-DE" b="0" i="0" dirty="0">
                <a:solidFill>
                  <a:srgbClr val="ADBAC7"/>
                </a:solidFill>
                <a:effectLst/>
                <a:latin typeface="-apple-system"/>
              </a:rPr>
              <a:t> Clustering = Aus einer Menge von ähnlichen Elementen wird eine vorher bekannte Anzahl von k Gruppen gebildet</a:t>
            </a:r>
          </a:p>
          <a:p>
            <a:pPr algn="l">
              <a:buFont typeface="Arial" panose="020B0604020202020204" pitchFamily="34" charset="0"/>
              <a:buChar char="•"/>
            </a:pPr>
            <a:r>
              <a:rPr lang="de-DE" b="0" i="0" dirty="0">
                <a:solidFill>
                  <a:srgbClr val="ADBAC7"/>
                </a:solidFill>
                <a:effectLst/>
                <a:latin typeface="-apple-system"/>
              </a:rPr>
              <a:t>Ist die am häufigsten verwendete Technik zur Gruppierung, da schnelles Erkennen von Clusterzentren, Algorithmus bevorzugt Gruppen mit geringer Varianz und ähnlicher Größe</a:t>
            </a:r>
          </a:p>
          <a:p>
            <a:pPr algn="l">
              <a:buFont typeface="Arial" panose="020B0604020202020204" pitchFamily="34" charset="0"/>
              <a:buChar char="•"/>
            </a:pPr>
            <a:r>
              <a:rPr lang="de-DE" b="0" i="0" dirty="0">
                <a:solidFill>
                  <a:srgbClr val="ADBAC7"/>
                </a:solidFill>
                <a:effectLst/>
                <a:latin typeface="-apple-system"/>
              </a:rPr>
              <a:t>Weiterentwickler des </a:t>
            </a:r>
            <a:r>
              <a:rPr lang="de-DE" b="0" i="0" dirty="0" err="1">
                <a:solidFill>
                  <a:srgbClr val="ADBAC7"/>
                </a:solidFill>
                <a:effectLst/>
                <a:latin typeface="-apple-system"/>
              </a:rPr>
              <a:t>Algorithmuses</a:t>
            </a:r>
            <a:r>
              <a:rPr lang="de-DE" b="0" i="0" dirty="0">
                <a:solidFill>
                  <a:srgbClr val="ADBAC7"/>
                </a:solidFill>
                <a:effectLst/>
                <a:latin typeface="-apple-system"/>
              </a:rPr>
              <a:t>: </a:t>
            </a:r>
            <a:r>
              <a:rPr lang="de-DE" b="1" i="0" dirty="0">
                <a:solidFill>
                  <a:srgbClr val="202122"/>
                </a:solidFill>
                <a:effectLst/>
                <a:latin typeface="Arial" panose="020B0604020202020204" pitchFamily="34" charset="0"/>
              </a:rPr>
              <a:t>Lloyd, </a:t>
            </a:r>
            <a:r>
              <a:rPr lang="de-DE" b="1" i="0" dirty="0" err="1">
                <a:solidFill>
                  <a:srgbClr val="202122"/>
                </a:solidFill>
                <a:effectLst/>
                <a:latin typeface="Arial" panose="020B0604020202020204" pitchFamily="34" charset="0"/>
              </a:rPr>
              <a:t>Forgy</a:t>
            </a:r>
            <a:r>
              <a:rPr lang="de-DE" b="0" i="0" dirty="0">
                <a:solidFill>
                  <a:srgbClr val="202122"/>
                </a:solidFill>
                <a:effectLst/>
                <a:latin typeface="Arial" panose="020B0604020202020204" pitchFamily="34" charset="0"/>
              </a:rPr>
              <a:t> </a:t>
            </a:r>
            <a:r>
              <a:rPr lang="de-DE" b="1" i="0" dirty="0">
                <a:solidFill>
                  <a:srgbClr val="202122"/>
                </a:solidFill>
                <a:effectLst/>
                <a:latin typeface="Arial" panose="020B0604020202020204" pitchFamily="34" charset="0"/>
              </a:rPr>
              <a:t> und </a:t>
            </a:r>
            <a:r>
              <a:rPr lang="de-DE" b="1" i="0" dirty="0" err="1">
                <a:solidFill>
                  <a:srgbClr val="202122"/>
                </a:solidFill>
                <a:effectLst/>
                <a:latin typeface="Arial" panose="020B0604020202020204" pitchFamily="34" charset="0"/>
              </a:rPr>
              <a:t>MacQueen</a:t>
            </a:r>
            <a:endParaRPr lang="de-DE" b="1" i="0" dirty="0">
              <a:solidFill>
                <a:srgbClr val="ADBAC7"/>
              </a:solidFill>
              <a:effectLst/>
              <a:latin typeface="-apple-system"/>
            </a:endParaRPr>
          </a:p>
          <a:p>
            <a:pPr algn="l">
              <a:buFont typeface="Arial" panose="020B0604020202020204" pitchFamily="34" charset="0"/>
              <a:buChar char="•"/>
            </a:pPr>
            <a:endParaRPr lang="de-DE" b="0" i="0" dirty="0">
              <a:solidFill>
                <a:srgbClr val="ADBAC7"/>
              </a:solidFill>
              <a:effectLst/>
              <a:latin typeface="-apple-system"/>
            </a:endParaRP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6</a:t>
            </a:fld>
            <a:endParaRPr lang="de-DE"/>
          </a:p>
        </p:txBody>
      </p:sp>
    </p:spTree>
    <p:extLst>
      <p:ext uri="{BB962C8B-B14F-4D97-AF65-F5344CB8AC3E}">
        <p14:creationId xmlns:p14="http://schemas.microsoft.com/office/powerpoint/2010/main" val="159627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a:solidFill>
                  <a:srgbClr val="D4D4D4"/>
                </a:solidFill>
                <a:effectLst/>
                <a:latin typeface="Consolas" panose="020B0609020204030204" pitchFamily="49" charset="0"/>
              </a:rPr>
              <a:t>  </a:t>
            </a:r>
            <a:r>
              <a:rPr lang="de-DE" b="0" dirty="0">
                <a:solidFill>
                  <a:srgbClr val="6796E6"/>
                </a:solidFill>
                <a:effectLst/>
                <a:latin typeface="Consolas" panose="020B0609020204030204" pitchFamily="49" charset="0"/>
              </a:rPr>
              <a:t>*</a:t>
            </a:r>
            <a:r>
              <a:rPr lang="de-DE" b="0" dirty="0">
                <a:solidFill>
                  <a:srgbClr val="D4D4D4"/>
                </a:solidFill>
                <a:effectLst/>
                <a:latin typeface="Consolas" panose="020B0609020204030204" pitchFamily="49" charset="0"/>
              </a:rPr>
              <a:t> Sichtbar ist, dass bei Random </a:t>
            </a:r>
            <a:r>
              <a:rPr lang="de-DE" b="0" dirty="0" err="1">
                <a:solidFill>
                  <a:srgbClr val="D4D4D4"/>
                </a:solidFill>
                <a:effectLst/>
                <a:latin typeface="Consolas" panose="020B0609020204030204" pitchFamily="49" charset="0"/>
              </a:rPr>
              <a:t>Partitoning</a:t>
            </a:r>
            <a:r>
              <a:rPr lang="de-DE" b="0" dirty="0">
                <a:solidFill>
                  <a:srgbClr val="D4D4D4"/>
                </a:solidFill>
                <a:effectLst/>
                <a:latin typeface="Consolas" panose="020B0609020204030204" pitchFamily="49" charset="0"/>
              </a:rPr>
              <a:t> die Testdaten keinen räumlichen Zusammenhang haben</a:t>
            </a:r>
          </a:p>
          <a:p>
            <a:r>
              <a:rPr lang="de-DE" b="0" dirty="0">
                <a:solidFill>
                  <a:srgbClr val="D4D4D4"/>
                </a:solidFill>
                <a:effectLst/>
                <a:latin typeface="Consolas" panose="020B0609020204030204" pitchFamily="49" charset="0"/>
              </a:rPr>
              <a:t>   </a:t>
            </a:r>
            <a:r>
              <a:rPr lang="de-DE" b="0" dirty="0">
                <a:solidFill>
                  <a:srgbClr val="6796E6"/>
                </a:solidFill>
                <a:effectLst/>
                <a:latin typeface="Consolas" panose="020B0609020204030204" pitchFamily="49" charset="0"/>
              </a:rPr>
              <a:t>*</a:t>
            </a:r>
            <a:r>
              <a:rPr lang="de-DE" b="0" dirty="0">
                <a:solidFill>
                  <a:srgbClr val="D4D4D4"/>
                </a:solidFill>
                <a:effectLst/>
                <a:latin typeface="Consolas" panose="020B0609020204030204" pitchFamily="49" charset="0"/>
              </a:rPr>
              <a:t> Ändert sich auch bei weiteren Iterationen nicht</a:t>
            </a:r>
          </a:p>
          <a:p>
            <a:r>
              <a:rPr lang="de-DE" b="0" dirty="0">
                <a:solidFill>
                  <a:srgbClr val="D4D4D4"/>
                </a:solidFill>
                <a:effectLst/>
                <a:latin typeface="Consolas" panose="020B0609020204030204" pitchFamily="49" charset="0"/>
              </a:rPr>
              <a:t>   </a:t>
            </a:r>
            <a:r>
              <a:rPr lang="de-DE" b="0" dirty="0">
                <a:solidFill>
                  <a:srgbClr val="6796E6"/>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err="1">
                <a:solidFill>
                  <a:srgbClr val="D4D4D4"/>
                </a:solidFill>
                <a:effectLst/>
                <a:latin typeface="Consolas" panose="020B0609020204030204" pitchFamily="49" charset="0"/>
              </a:rPr>
              <a:t>Spatial</a:t>
            </a:r>
            <a:r>
              <a:rPr lang="de-DE" b="0" dirty="0">
                <a:solidFill>
                  <a:srgbClr val="D4D4D4"/>
                </a:solidFill>
                <a:effectLst/>
                <a:latin typeface="Consolas" panose="020B0609020204030204" pitchFamily="49" charset="0"/>
              </a:rPr>
              <a:t> </a:t>
            </a:r>
            <a:r>
              <a:rPr lang="de-DE" b="0" dirty="0" err="1">
                <a:solidFill>
                  <a:srgbClr val="D4D4D4"/>
                </a:solidFill>
                <a:effectLst/>
                <a:latin typeface="Consolas" panose="020B0609020204030204" pitchFamily="49" charset="0"/>
              </a:rPr>
              <a:t>Partitioning</a:t>
            </a:r>
            <a:r>
              <a:rPr lang="de-DE" b="0" dirty="0">
                <a:solidFill>
                  <a:srgbClr val="D4D4D4"/>
                </a:solidFill>
                <a:effectLst/>
                <a:latin typeface="Consolas" panose="020B0609020204030204" pitchFamily="49" charset="0"/>
              </a:rPr>
              <a:t> sorgt für einen räumlichen Zusammenhang der Testdaten und sorgt außerdem dafür, dass alle Daten je zu Test- und Trainingsdaten im Laufe der Gesamtiteration werden.</a:t>
            </a:r>
          </a:p>
          <a:p>
            <a:br>
              <a:rPr lang="de-DE" b="0" dirty="0">
                <a:solidFill>
                  <a:srgbClr val="D4D4D4"/>
                </a:solidFill>
                <a:effectLst/>
                <a:latin typeface="Consolas" panose="020B0609020204030204" pitchFamily="49" charset="0"/>
              </a:rPr>
            </a:br>
            <a:endParaRPr lang="de-DE" b="0" dirty="0">
              <a:solidFill>
                <a:srgbClr val="D4D4D4"/>
              </a:solidFill>
              <a:effectLst/>
              <a:latin typeface="Consolas" panose="020B0609020204030204" pitchFamily="49" charset="0"/>
            </a:endParaRP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7</a:t>
            </a:fld>
            <a:endParaRPr lang="de-DE"/>
          </a:p>
        </p:txBody>
      </p:sp>
    </p:spTree>
    <p:extLst>
      <p:ext uri="{BB962C8B-B14F-4D97-AF65-F5344CB8AC3E}">
        <p14:creationId xmlns:p14="http://schemas.microsoft.com/office/powerpoint/2010/main" val="206413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8</a:t>
            </a:fld>
            <a:endParaRPr lang="de-DE"/>
          </a:p>
        </p:txBody>
      </p:sp>
    </p:spTree>
    <p:extLst>
      <p:ext uri="{BB962C8B-B14F-4D97-AF65-F5344CB8AC3E}">
        <p14:creationId xmlns:p14="http://schemas.microsoft.com/office/powerpoint/2010/main" val="312364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B40F4-6FCF-4537-BE75-9D3DA03DD2B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2A0E0A-4167-4D06-BA6A-4CC0F83F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72E8059-ED13-4397-ADA3-EC164BF95C51}"/>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5" name="Fußzeilenplatzhalter 4">
            <a:extLst>
              <a:ext uri="{FF2B5EF4-FFF2-40B4-BE49-F238E27FC236}">
                <a16:creationId xmlns:a16="http://schemas.microsoft.com/office/drawing/2014/main" id="{86B1EFD8-B709-4593-A9AC-96C486D0CB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DF6F37-EC17-4805-82CF-338B70C20F1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43402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598CC-71DC-4866-A82B-80A98D45897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ADCCBD9-3478-41E5-9224-93E921B394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7F766-355C-44E6-8088-9E8753978D5A}"/>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5" name="Fußzeilenplatzhalter 4">
            <a:extLst>
              <a:ext uri="{FF2B5EF4-FFF2-40B4-BE49-F238E27FC236}">
                <a16:creationId xmlns:a16="http://schemas.microsoft.com/office/drawing/2014/main" id="{A3995C86-F71A-4286-BE2B-9B0042885E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B07683-676B-4EF1-A4BF-58D8F1F79D7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09340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7F14E0-9022-44DF-BDA6-2DA4196185F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FA4A147-0E4D-4981-83E1-259170E1FB8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2572E8-920D-45DE-9F88-0B203D276B79}"/>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5" name="Fußzeilenplatzhalter 4">
            <a:extLst>
              <a:ext uri="{FF2B5EF4-FFF2-40B4-BE49-F238E27FC236}">
                <a16:creationId xmlns:a16="http://schemas.microsoft.com/office/drawing/2014/main" id="{F9AEDF17-A00F-43E5-89E9-40D31DE5E0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52E7C6-F1F3-47F9-AF81-AE9525671E80}"/>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8446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A689B-816F-4970-B3C7-39F2404915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69443C-0409-4AA6-A2E6-9DE15019CB0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8CC7E8-89B2-4C46-8282-F7A11FA9F89E}"/>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5" name="Fußzeilenplatzhalter 4">
            <a:extLst>
              <a:ext uri="{FF2B5EF4-FFF2-40B4-BE49-F238E27FC236}">
                <a16:creationId xmlns:a16="http://schemas.microsoft.com/office/drawing/2014/main" id="{BEF786BA-39C5-481D-B8C4-988CED8B32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396C45-000E-4398-ADD8-DDD4E21989C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39477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BCF9D-8BDE-4B9F-9E5D-36AD3F49AD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5EA5CDF-2D5F-4C02-9AB2-0D5ED38F7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295294-E8EB-4D07-A654-0D1ED7EE2886}"/>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5" name="Fußzeilenplatzhalter 4">
            <a:extLst>
              <a:ext uri="{FF2B5EF4-FFF2-40B4-BE49-F238E27FC236}">
                <a16:creationId xmlns:a16="http://schemas.microsoft.com/office/drawing/2014/main" id="{4902C709-9281-4430-9F20-230C5EE1359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CFA34-8DA6-4F29-B260-B9C88F97F739}"/>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11746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26358-439B-4DD9-BCBE-DE921D87A5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0F21F1E-EB4C-4720-98F1-045514EA30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E666114-5C5B-46EB-9E6C-F1B17D7FDA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7A35C71-1347-41FD-8F6D-685C90D59B3A}"/>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6" name="Fußzeilenplatzhalter 5">
            <a:extLst>
              <a:ext uri="{FF2B5EF4-FFF2-40B4-BE49-F238E27FC236}">
                <a16:creationId xmlns:a16="http://schemas.microsoft.com/office/drawing/2014/main" id="{298057C0-C17E-4BD2-A9F7-008B87FB05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BA793E-1160-4401-AD17-2137947603A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51537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3109E-0944-490A-AAE9-21BE968CBB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E51D63-38DF-4EED-8190-A71A165F4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2285D5-6F3D-4003-A888-10CAA482AE6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99F1F5-60E6-4E41-B546-FAE44411B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C666087-3EEE-430C-B21E-0DA2073133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55A84C-DC4C-4D74-8FA0-B89D20866542}"/>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8" name="Fußzeilenplatzhalter 7">
            <a:extLst>
              <a:ext uri="{FF2B5EF4-FFF2-40B4-BE49-F238E27FC236}">
                <a16:creationId xmlns:a16="http://schemas.microsoft.com/office/drawing/2014/main" id="{43AFABA1-0A1E-4B5C-823A-AD0EF6FE02E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4A5B6CA-723C-4895-BF8D-40364344A636}"/>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61056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D376F-EDE6-44FD-9695-303FE8C94C7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7285CC-D467-449F-879A-7DF0C0C371E5}"/>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4" name="Fußzeilenplatzhalter 3">
            <a:extLst>
              <a:ext uri="{FF2B5EF4-FFF2-40B4-BE49-F238E27FC236}">
                <a16:creationId xmlns:a16="http://schemas.microsoft.com/office/drawing/2014/main" id="{AF33F7C7-DAF4-4559-9C9A-CA6A14258BA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3B66E07-E71B-4D0B-9AC8-9CA8E8FCFA9B}"/>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482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235D7A4-E0C2-4EB3-9A51-6C82C50CE329}"/>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3" name="Fußzeilenplatzhalter 2">
            <a:extLst>
              <a:ext uri="{FF2B5EF4-FFF2-40B4-BE49-F238E27FC236}">
                <a16:creationId xmlns:a16="http://schemas.microsoft.com/office/drawing/2014/main" id="{4224CB64-596F-45CE-8122-8A6A1293276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3C699BE-6DEB-4499-8BEC-993C4DF7EE9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40688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18EE1-0AF0-4A31-89D7-331CCABB45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2E2A1E-CE29-494A-9714-0CCEB14B9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9C4A11-DAAA-4F9F-AD0D-20991C958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19A3F3-88DC-49C9-9E6C-553A1FFDB4F0}"/>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6" name="Fußzeilenplatzhalter 5">
            <a:extLst>
              <a:ext uri="{FF2B5EF4-FFF2-40B4-BE49-F238E27FC236}">
                <a16:creationId xmlns:a16="http://schemas.microsoft.com/office/drawing/2014/main" id="{3D755154-E119-4AC2-9050-44237D4B651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15FA5A-7DC6-46E4-8D99-15A53C0AA9EF}"/>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8921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4B3DC-3032-4B19-969E-828036EA9B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FE08D9-BD79-4746-BF61-477D4B57B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389279E-7397-418B-B6C0-583CBC6B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4BBB25-71F1-4C01-8DA8-D00E73A84B7B}"/>
              </a:ext>
            </a:extLst>
          </p:cNvPr>
          <p:cNvSpPr>
            <a:spLocks noGrp="1"/>
          </p:cNvSpPr>
          <p:nvPr>
            <p:ph type="dt" sz="half" idx="10"/>
          </p:nvPr>
        </p:nvSpPr>
        <p:spPr/>
        <p:txBody>
          <a:bodyPr/>
          <a:lstStyle/>
          <a:p>
            <a:fld id="{88A5B1B5-524A-4C1D-B144-158D119A999D}" type="datetimeFigureOut">
              <a:rPr lang="de-DE" smtClean="0"/>
              <a:t>11.10.2021</a:t>
            </a:fld>
            <a:endParaRPr lang="de-DE"/>
          </a:p>
        </p:txBody>
      </p:sp>
      <p:sp>
        <p:nvSpPr>
          <p:cNvPr id="6" name="Fußzeilenplatzhalter 5">
            <a:extLst>
              <a:ext uri="{FF2B5EF4-FFF2-40B4-BE49-F238E27FC236}">
                <a16:creationId xmlns:a16="http://schemas.microsoft.com/office/drawing/2014/main" id="{528BC343-A647-4C5A-BA38-2BDF0735F9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DB02F4-602F-4BFC-86B1-217E2E914C48}"/>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5271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58C32B-4025-4803-A8AD-594A2AC7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032C7AB-F164-440F-A573-B510C26FD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AE3FE1-BAAD-4979-94BC-67F759A9A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5B1B5-524A-4C1D-B144-158D119A999D}" type="datetimeFigureOut">
              <a:rPr lang="de-DE" smtClean="0"/>
              <a:t>11.10.2021</a:t>
            </a:fld>
            <a:endParaRPr lang="de-DE"/>
          </a:p>
        </p:txBody>
      </p:sp>
      <p:sp>
        <p:nvSpPr>
          <p:cNvPr id="5" name="Fußzeilenplatzhalter 4">
            <a:extLst>
              <a:ext uri="{FF2B5EF4-FFF2-40B4-BE49-F238E27FC236}">
                <a16:creationId xmlns:a16="http://schemas.microsoft.com/office/drawing/2014/main" id="{8D5D64C7-4E7D-4334-BE2C-2B26474CB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6957E19-07B2-461C-B7BD-C1484E4BA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A8099-89A4-46DA-8E5B-795EA21B407E}" type="slidenum">
              <a:rPr lang="de-DE" smtClean="0"/>
              <a:t>‹Nr.›</a:t>
            </a:fld>
            <a:endParaRPr lang="de-DE"/>
          </a:p>
        </p:txBody>
      </p:sp>
    </p:spTree>
    <p:extLst>
      <p:ext uri="{BB962C8B-B14F-4D97-AF65-F5344CB8AC3E}">
        <p14:creationId xmlns:p14="http://schemas.microsoft.com/office/powerpoint/2010/main" val="223872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blobscdn.gitbook.com/assets%2F-LvBP1svpACTB1R1x_U4%2F-LvNWUoWieQqaGmU_gl9%2F-LvNoby-llz4QzAK15nL%2Fimage.png?alt=media&amp;token=41720ce9-bb66-4419-9bd8-640abf1fc415" TargetMode="External"/><Relationship Id="rId3" Type="http://schemas.openxmlformats.org/officeDocument/2006/relationships/image" Target="../media/image2.png"/><Relationship Id="rId7" Type="http://schemas.openxmlformats.org/officeDocument/2006/relationships/hyperlink" Target="https://scikit-learn.org/stable/_images/grid_search_workflow.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upload.wikimedia.org/wikipedia/commons/b/bc/Autokorrelation.pn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witter.com/andbryn/status/83869478592590643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wikipedia.org/wiki/K-Means-Algorithmus#/media/Datei:K-means_convergence.gi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stamp/stamp.jsp?tp=&amp;arnumber=6352393" TargetMode="External"/><Relationship Id="rId7" Type="http://schemas.openxmlformats.org/officeDocument/2006/relationships/hyperlink" Target="https://i.ytimg.com/vi/TK_2MIbChb0/maxresdefault.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wikipedia.org/wiki/Autokorrelation" TargetMode="External"/><Relationship Id="rId5" Type="http://schemas.openxmlformats.org/officeDocument/2006/relationships/hyperlink" Target="https://machinelearningmastery.com/overfitting-and-underfitting-with-machine-learning-algorithms/" TargetMode="External"/><Relationship Id="rId4" Type="http://schemas.openxmlformats.org/officeDocument/2006/relationships/hyperlink" Target="https://geocompr.robinlovelace.net/spatial-cv.html#intro-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B11C1B09-DCC6-483C-B1C8-C2F9800D9874}"/>
              </a:ext>
            </a:extLst>
          </p:cNvPr>
          <p:cNvPicPr>
            <a:picLocks noChangeAspect="1"/>
          </p:cNvPicPr>
          <p:nvPr/>
        </p:nvPicPr>
        <p:blipFill rotWithShape="1">
          <a:blip r:embed="rId2">
            <a:alphaModFix amt="50000"/>
          </a:blip>
          <a:srcRect b="5462"/>
          <a:stretch/>
        </p:blipFill>
        <p:spPr>
          <a:xfrm>
            <a:off x="20" y="1"/>
            <a:ext cx="12191980" cy="6857999"/>
          </a:xfrm>
          <a:prstGeom prst="rect">
            <a:avLst/>
          </a:prstGeom>
        </p:spPr>
      </p:pic>
      <p:sp>
        <p:nvSpPr>
          <p:cNvPr id="2" name="Titel 1">
            <a:extLst>
              <a:ext uri="{FF2B5EF4-FFF2-40B4-BE49-F238E27FC236}">
                <a16:creationId xmlns:a16="http://schemas.microsoft.com/office/drawing/2014/main" id="{4FC965A5-B3B3-49E6-8775-891086D03B34}"/>
              </a:ext>
            </a:extLst>
          </p:cNvPr>
          <p:cNvSpPr>
            <a:spLocks noGrp="1"/>
          </p:cNvSpPr>
          <p:nvPr>
            <p:ph type="ctrTitle"/>
          </p:nvPr>
        </p:nvSpPr>
        <p:spPr>
          <a:xfrm>
            <a:off x="4387349" y="1200152"/>
            <a:ext cx="6897171" cy="4457696"/>
          </a:xfrm>
        </p:spPr>
        <p:txBody>
          <a:bodyPr anchor="ctr">
            <a:normAutofit/>
          </a:bodyPr>
          <a:lstStyle/>
          <a:p>
            <a:pPr algn="l"/>
            <a:r>
              <a:rPr lang="de-DE" sz="8000" b="1" i="0">
                <a:solidFill>
                  <a:srgbClr val="FFFFFF"/>
                </a:solidFill>
                <a:effectLst/>
                <a:latin typeface="-apple-system"/>
              </a:rPr>
              <a:t>Spatial Cross Validation</a:t>
            </a:r>
            <a:endParaRPr lang="de-DE" sz="8000">
              <a:solidFill>
                <a:srgbClr val="FFFFFF"/>
              </a:solidFill>
            </a:endParaRPr>
          </a:p>
        </p:txBody>
      </p:sp>
      <p:sp>
        <p:nvSpPr>
          <p:cNvPr id="3" name="Untertitel 2">
            <a:extLst>
              <a:ext uri="{FF2B5EF4-FFF2-40B4-BE49-F238E27FC236}">
                <a16:creationId xmlns:a16="http://schemas.microsoft.com/office/drawing/2014/main" id="{7402DBF5-B313-4E6C-9AE4-38108B0F5F4B}"/>
              </a:ext>
            </a:extLst>
          </p:cNvPr>
          <p:cNvSpPr>
            <a:spLocks noGrp="1"/>
          </p:cNvSpPr>
          <p:nvPr>
            <p:ph type="subTitle" idx="1"/>
          </p:nvPr>
        </p:nvSpPr>
        <p:spPr>
          <a:xfrm>
            <a:off x="849963" y="1200152"/>
            <a:ext cx="2816535" cy="4457696"/>
          </a:xfrm>
        </p:spPr>
        <p:txBody>
          <a:bodyPr anchor="ctr">
            <a:normAutofit/>
          </a:bodyPr>
          <a:lstStyle/>
          <a:p>
            <a:pPr algn="r"/>
            <a:r>
              <a:rPr lang="de-DE" sz="2800" i="0" dirty="0">
                <a:solidFill>
                  <a:srgbClr val="FFFFFF"/>
                </a:solidFill>
                <a:effectLst/>
                <a:latin typeface="-apple-system"/>
              </a:rPr>
              <a:t>räumliche Kreuzvalidierung</a:t>
            </a:r>
            <a:br>
              <a:rPr lang="de-DE" sz="2800" i="0" dirty="0">
                <a:solidFill>
                  <a:srgbClr val="FFFFFF"/>
                </a:solidFill>
                <a:effectLst/>
                <a:latin typeface="-apple-system"/>
              </a:rPr>
            </a:br>
            <a:br>
              <a:rPr lang="de-DE" sz="2800" dirty="0">
                <a:solidFill>
                  <a:srgbClr val="FFFFFF"/>
                </a:solidFill>
              </a:rPr>
            </a:br>
            <a:endParaRPr lang="de-DE" sz="2800" dirty="0">
              <a:solidFill>
                <a:srgbClr val="FFFFFF"/>
              </a:solidFill>
            </a:endParaRPr>
          </a:p>
        </p:txBody>
      </p:sp>
      <p:sp>
        <p:nvSpPr>
          <p:cNvPr id="14"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98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35762E-4A6C-4C94-B7BA-674AA2EC9BC7}"/>
              </a:ext>
            </a:extLst>
          </p:cNvPr>
          <p:cNvSpPr>
            <a:spLocks noGrp="1"/>
          </p:cNvSpPr>
          <p:nvPr>
            <p:ph type="title"/>
          </p:nvPr>
        </p:nvSpPr>
        <p:spPr>
          <a:xfrm>
            <a:off x="838200" y="963877"/>
            <a:ext cx="3494362" cy="4930246"/>
          </a:xfrm>
        </p:spPr>
        <p:txBody>
          <a:bodyPr>
            <a:normAutofit/>
          </a:bodyPr>
          <a:lstStyle/>
          <a:p>
            <a:pPr algn="r"/>
            <a:r>
              <a:rPr lang="de-DE"/>
              <a:t>Inhalt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C2DC66A-66F8-414D-B2E1-7CA7B6685D9A}"/>
              </a:ext>
            </a:extLst>
          </p:cNvPr>
          <p:cNvSpPr>
            <a:spLocks noGrp="1"/>
          </p:cNvSpPr>
          <p:nvPr>
            <p:ph idx="1"/>
          </p:nvPr>
        </p:nvSpPr>
        <p:spPr>
          <a:xfrm>
            <a:off x="4976031" y="963877"/>
            <a:ext cx="6377769" cy="4930246"/>
          </a:xfrm>
        </p:spPr>
        <p:txBody>
          <a:bodyPr anchor="ctr">
            <a:normAutofit/>
          </a:bodyPr>
          <a:lstStyle/>
          <a:p>
            <a:pPr marL="514350" indent="-514350">
              <a:buAutoNum type="arabicPeriod"/>
            </a:pPr>
            <a:r>
              <a:rPr lang="de-DE" sz="2400" b="1" i="0" dirty="0">
                <a:effectLst/>
                <a:latin typeface="-apple-system"/>
              </a:rPr>
              <a:t>Hintergrundwissen</a:t>
            </a:r>
          </a:p>
          <a:p>
            <a:pPr marL="514350" indent="-514350">
              <a:buAutoNum type="arabicPeriod"/>
            </a:pPr>
            <a:r>
              <a:rPr lang="de-DE" sz="2400" b="1" i="0" dirty="0">
                <a:effectLst/>
                <a:latin typeface="-apple-system"/>
              </a:rPr>
              <a:t>Was ist räumliche Kreuzvalidierung?</a:t>
            </a:r>
          </a:p>
          <a:p>
            <a:pPr marL="514350" indent="-514350">
              <a:buAutoNum type="arabicPeriod"/>
            </a:pPr>
            <a:r>
              <a:rPr lang="de-DE" sz="2400" b="1" dirty="0">
                <a:latin typeface="-apple-system"/>
              </a:rPr>
              <a:t>Warum benutzen wir räumliche Kreuzvalidierung?</a:t>
            </a:r>
          </a:p>
          <a:p>
            <a:pPr marL="514350" indent="-514350">
              <a:buAutoNum type="arabicPeriod"/>
            </a:pPr>
            <a:r>
              <a:rPr lang="de-DE" sz="2400" b="1" i="0" dirty="0">
                <a:effectLst/>
                <a:latin typeface="-apple-system"/>
              </a:rPr>
              <a:t>Wann kann diese Methode benutzt werden?</a:t>
            </a:r>
          </a:p>
          <a:p>
            <a:pPr marL="0" indent="0">
              <a:buNone/>
            </a:pPr>
            <a:endParaRPr lang="de-DE" sz="2400" b="1" i="0" dirty="0">
              <a:effectLst/>
              <a:latin typeface="-apple-system"/>
            </a:endParaRPr>
          </a:p>
        </p:txBody>
      </p:sp>
    </p:spTree>
    <p:extLst>
      <p:ext uri="{BB962C8B-B14F-4D97-AF65-F5344CB8AC3E}">
        <p14:creationId xmlns:p14="http://schemas.microsoft.com/office/powerpoint/2010/main" val="20318697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723578"/>
            <a:ext cx="4595071" cy="1645501"/>
          </a:xfrm>
        </p:spPr>
        <p:txBody>
          <a:bodyPr>
            <a:normAutofit/>
          </a:bodyPr>
          <a:lstStyle/>
          <a:p>
            <a:r>
              <a:rPr lang="de-DE" b="1" i="0">
                <a:effectLst/>
                <a:latin typeface="-apple-system"/>
              </a:rPr>
              <a:t>Hintergrundwissen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838200" y="2548467"/>
            <a:ext cx="4595071" cy="3628495"/>
          </a:xfrm>
        </p:spPr>
        <p:txBody>
          <a:bodyPr>
            <a:normAutofit/>
          </a:bodyPr>
          <a:lstStyle/>
          <a:p>
            <a:r>
              <a:rPr lang="de-DE" sz="2000" b="1" dirty="0">
                <a:latin typeface="-apple-system"/>
              </a:rPr>
              <a:t>Cross Validation</a:t>
            </a:r>
            <a:endParaRPr lang="de-DE" sz="2000" b="1" i="0" dirty="0">
              <a:effectLst/>
              <a:latin typeface="-apple-system"/>
            </a:endParaRPr>
          </a:p>
          <a:p>
            <a:r>
              <a:rPr lang="de-DE" sz="2000" b="1" i="0" dirty="0">
                <a:effectLst/>
                <a:latin typeface="-apple-system"/>
              </a:rPr>
              <a:t>Autokorrelation</a:t>
            </a:r>
            <a:endParaRPr lang="de-DE" sz="2000" b="1" dirty="0">
              <a:latin typeface="-apple-system"/>
            </a:endParaRPr>
          </a:p>
          <a:p>
            <a:r>
              <a:rPr lang="de-DE" sz="2000" b="1" i="0" dirty="0" err="1">
                <a:effectLst/>
                <a:latin typeface="-apple-system"/>
              </a:rPr>
              <a:t>Overfitting</a:t>
            </a:r>
            <a:endParaRPr lang="de-DE" sz="2000" b="1" i="0" dirty="0">
              <a:effectLst/>
              <a:latin typeface="-apple-system"/>
            </a:endParaRPr>
          </a:p>
          <a:p>
            <a:r>
              <a:rPr lang="de-DE" sz="2000" b="1" dirty="0" err="1">
                <a:latin typeface="-apple-system"/>
              </a:rPr>
              <a:t>Dissimilarity</a:t>
            </a:r>
            <a:r>
              <a:rPr lang="de-DE" sz="2000" b="1" dirty="0">
                <a:latin typeface="-apple-system"/>
              </a:rPr>
              <a:t> Index</a:t>
            </a:r>
            <a:endParaRPr lang="de-DE" sz="2000" b="1" i="0" dirty="0">
              <a:effectLst/>
              <a:latin typeface="-apple-system"/>
            </a:endParaRPr>
          </a:p>
        </p:txBody>
      </p:sp>
      <p:sp>
        <p:nvSpPr>
          <p:cNvPr id="3087" name="Rectangle 7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8" name="Rectangle 7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9" name="Rectangle 7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Autokorrelation – Wikipedia">
            <a:extLst>
              <a:ext uri="{FF2B5EF4-FFF2-40B4-BE49-F238E27FC236}">
                <a16:creationId xmlns:a16="http://schemas.microsoft.com/office/drawing/2014/main" id="{291E5049-25A0-49BD-B541-179BC9387F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0908" y="805022"/>
            <a:ext cx="2364317" cy="1773237"/>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3.1. Cross-validation: evaluating estimator performance — scikit-learn 1.0  documentation">
            <a:extLst>
              <a:ext uri="{FF2B5EF4-FFF2-40B4-BE49-F238E27FC236}">
                <a16:creationId xmlns:a16="http://schemas.microsoft.com/office/drawing/2014/main" id="{FCD2966F-2758-42B5-B564-3AAA9FCB7C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02775" y="899594"/>
            <a:ext cx="2364317" cy="15840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verfitting vs Underfitting - AI Wiki">
            <a:extLst>
              <a:ext uri="{FF2B5EF4-FFF2-40B4-BE49-F238E27FC236}">
                <a16:creationId xmlns:a16="http://schemas.microsoft.com/office/drawing/2014/main" id="{F3864704-7681-45F2-8685-80F7336E084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0908" y="4102896"/>
            <a:ext cx="5446184" cy="1947010"/>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a:extLst>
              <a:ext uri="{FF2B5EF4-FFF2-40B4-BE49-F238E27FC236}">
                <a16:creationId xmlns:a16="http://schemas.microsoft.com/office/drawing/2014/main" id="{6DC53CED-7930-4159-BC7D-3648137D94A3}"/>
              </a:ext>
            </a:extLst>
          </p:cNvPr>
          <p:cNvSpPr txBox="1"/>
          <p:nvPr/>
        </p:nvSpPr>
        <p:spPr>
          <a:xfrm>
            <a:off x="3918543" y="4294247"/>
            <a:ext cx="1756228" cy="2062103"/>
          </a:xfrm>
          <a:prstGeom prst="rect">
            <a:avLst/>
          </a:prstGeom>
          <a:noFill/>
        </p:spPr>
        <p:txBody>
          <a:bodyPr wrap="square" rtlCol="0">
            <a:spAutoFit/>
          </a:bodyPr>
          <a:lstStyle/>
          <a:p>
            <a:r>
              <a:rPr lang="de-DE" sz="800" dirty="0">
                <a:hlinkClick r:id="rId6"/>
              </a:rPr>
              <a:t>https://upload.wikimedia.org/wikipedia/commons/b/bc/Autokorrelation.png</a:t>
            </a:r>
            <a:endParaRPr lang="de-DE" sz="800" dirty="0"/>
          </a:p>
          <a:p>
            <a:endParaRPr lang="de-DE" sz="800" dirty="0"/>
          </a:p>
          <a:p>
            <a:r>
              <a:rPr lang="de-DE" sz="800" dirty="0">
                <a:hlinkClick r:id="rId7"/>
              </a:rPr>
              <a:t>https://scikit-learn.org/stable/_images/grid_search_workflow.png</a:t>
            </a:r>
            <a:endParaRPr lang="de-DE" sz="800" dirty="0"/>
          </a:p>
          <a:p>
            <a:endParaRPr lang="de-DE" sz="800" dirty="0"/>
          </a:p>
          <a:p>
            <a:r>
              <a:rPr lang="de-DE" sz="800" dirty="0">
                <a:hlinkClick r:id="rId8"/>
              </a:rPr>
              <a:t>https://gblobscdn.gitbook.com/assets%2F-LvBP1svpACTB1R1x_U4%2F-LvNWUoWieQqaGmU_gl9%2F-LvNoby-llz4QzAK15nL%2Fimage.png?alt=media&amp;token=41720ce9-bb66-4419-9bd8-640abf1fc415</a:t>
            </a:r>
            <a:endParaRPr lang="de-DE" sz="800" dirty="0"/>
          </a:p>
          <a:p>
            <a:endParaRPr lang="de-DE" sz="800" dirty="0"/>
          </a:p>
        </p:txBody>
      </p:sp>
    </p:spTree>
    <p:extLst>
      <p:ext uri="{BB962C8B-B14F-4D97-AF65-F5344CB8AC3E}">
        <p14:creationId xmlns:p14="http://schemas.microsoft.com/office/powerpoint/2010/main" val="12408611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1861854" y="633046"/>
            <a:ext cx="4834021" cy="1314996"/>
          </a:xfrm>
        </p:spPr>
        <p:txBody>
          <a:bodyPr anchor="b">
            <a:normAutofit/>
          </a:bodyPr>
          <a:lstStyle/>
          <a:p>
            <a:r>
              <a:rPr lang="de-DE" b="1" i="0">
                <a:solidFill>
                  <a:schemeClr val="bg1"/>
                </a:solidFill>
                <a:effectLst/>
                <a:latin typeface="-apple-system"/>
              </a:rPr>
              <a:t>Was ist räumliche Kreuzvalidierung?</a:t>
            </a:r>
            <a:endParaRPr lang="de-DE">
              <a:solidFill>
                <a:schemeClr val="bg1"/>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1861854" y="2125737"/>
            <a:ext cx="4834021" cy="4044463"/>
          </a:xfrm>
        </p:spPr>
        <p:txBody>
          <a:bodyPr>
            <a:normAutofit/>
          </a:bodyPr>
          <a:lstStyle/>
          <a:p>
            <a:r>
              <a:rPr lang="de-DE" b="0" i="0" dirty="0">
                <a:solidFill>
                  <a:srgbClr val="ADBAC7"/>
                </a:solidFill>
                <a:effectLst/>
                <a:latin typeface="-apple-system"/>
              </a:rPr>
              <a:t>Idee: Datensatz wird wiederholt in einen Trainingsdatensa</a:t>
            </a:r>
            <a:r>
              <a:rPr lang="de-DE" dirty="0">
                <a:solidFill>
                  <a:srgbClr val="ADBAC7"/>
                </a:solidFill>
                <a:latin typeface="-apple-system"/>
              </a:rPr>
              <a:t>tz und einen Testdatensatz aufgeteilt</a:t>
            </a:r>
          </a:p>
          <a:p>
            <a:r>
              <a:rPr lang="de-DE" dirty="0">
                <a:solidFill>
                  <a:srgbClr val="ADBAC7"/>
                </a:solidFill>
                <a:latin typeface="-apple-system"/>
              </a:rPr>
              <a:t>Unterschied zu „herkömmlicher“ Kreuzvalidierung: räumliche Partition</a:t>
            </a:r>
            <a:endParaRPr lang="de-DE" b="0" i="0" dirty="0">
              <a:solidFill>
                <a:srgbClr val="ADBAC7"/>
              </a:solidFill>
              <a:effectLst/>
              <a:latin typeface="-apple-system"/>
            </a:endParaRPr>
          </a:p>
          <a:p>
            <a:endParaRPr lang="de-DE" dirty="0">
              <a:solidFill>
                <a:schemeClr val="bg1"/>
              </a:solidFill>
            </a:endParaRPr>
          </a:p>
        </p:txBody>
      </p:sp>
      <p:pic>
        <p:nvPicPr>
          <p:cNvPr id="5" name="Grafik 4">
            <a:extLst>
              <a:ext uri="{FF2B5EF4-FFF2-40B4-BE49-F238E27FC236}">
                <a16:creationId xmlns:a16="http://schemas.microsoft.com/office/drawing/2014/main" id="{2DE0EB18-2356-411E-8FDA-4D5F721AB174}"/>
              </a:ext>
            </a:extLst>
          </p:cNvPr>
          <p:cNvPicPr>
            <a:picLocks noChangeAspect="1"/>
          </p:cNvPicPr>
          <p:nvPr/>
        </p:nvPicPr>
        <p:blipFill>
          <a:blip r:embed="rId3"/>
          <a:stretch>
            <a:fillRect/>
          </a:stretch>
        </p:blipFill>
        <p:spPr>
          <a:xfrm>
            <a:off x="7235473" y="3542091"/>
            <a:ext cx="4072815" cy="1730946"/>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295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41248" y="932688"/>
            <a:ext cx="4892040" cy="1773936"/>
          </a:xfrm>
        </p:spPr>
        <p:txBody>
          <a:bodyPr anchor="b">
            <a:normAutofit/>
          </a:bodyPr>
          <a:lstStyle/>
          <a:p>
            <a:r>
              <a:rPr lang="de-DE" sz="4000" b="1">
                <a:latin typeface="-apple-system"/>
              </a:rPr>
              <a:t>Warum benutzen wir räumliche Kreuzvalidierung?</a:t>
            </a:r>
            <a:endParaRPr lang="de-DE" sz="400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841248" y="2898648"/>
            <a:ext cx="4892040" cy="3209544"/>
          </a:xfrm>
        </p:spPr>
        <p:txBody>
          <a:bodyPr anchor="t">
            <a:normAutofit/>
          </a:bodyPr>
          <a:lstStyle/>
          <a:p>
            <a:r>
              <a:rPr lang="de-DE" sz="2000" b="0" i="0" dirty="0">
                <a:effectLst/>
                <a:latin typeface="-apple-system"/>
              </a:rPr>
              <a:t>Toblers First Law </a:t>
            </a:r>
            <a:r>
              <a:rPr lang="de-DE" sz="2000" b="0" i="0" dirty="0" err="1">
                <a:effectLst/>
                <a:latin typeface="-apple-system"/>
              </a:rPr>
              <a:t>of</a:t>
            </a:r>
            <a:r>
              <a:rPr lang="de-DE" sz="2000" b="0" i="0" dirty="0">
                <a:effectLst/>
                <a:latin typeface="-apple-system"/>
              </a:rPr>
              <a:t> </a:t>
            </a:r>
            <a:r>
              <a:rPr lang="de-DE" sz="2000" b="0" i="0" dirty="0" err="1">
                <a:effectLst/>
                <a:latin typeface="-apple-system"/>
              </a:rPr>
              <a:t>Geography</a:t>
            </a:r>
            <a:endParaRPr lang="de-DE" sz="2000" b="0" i="0" dirty="0">
              <a:effectLst/>
              <a:latin typeface="-apple-system"/>
            </a:endParaRPr>
          </a:p>
          <a:p>
            <a:r>
              <a:rPr lang="de-DE" sz="2000" b="0" i="0" dirty="0">
                <a:effectLst/>
                <a:latin typeface="-apple-system"/>
              </a:rPr>
              <a:t>"Sneak Preview" </a:t>
            </a:r>
          </a:p>
          <a:p>
            <a:endParaRPr lang="de-DE" sz="2000" b="0" i="0" dirty="0">
              <a:effectLst/>
              <a:latin typeface="-apple-system"/>
            </a:endParaRPr>
          </a:p>
          <a:p>
            <a:endParaRPr lang="de-DE" sz="2000" dirty="0"/>
          </a:p>
        </p:txBody>
      </p:sp>
      <p:cxnSp>
        <p:nvCxnSpPr>
          <p:cNvPr id="73" name="Straight Connector 72">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Bild">
            <a:extLst>
              <a:ext uri="{FF2B5EF4-FFF2-40B4-BE49-F238E27FC236}">
                <a16:creationId xmlns:a16="http://schemas.microsoft.com/office/drawing/2014/main" id="{27F527AB-E47C-4FAD-BCAF-7A57469E49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8272" y="1442208"/>
            <a:ext cx="5025525" cy="3982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28BD6B0F-F392-48E3-8442-A48603958F48}"/>
              </a:ext>
            </a:extLst>
          </p:cNvPr>
          <p:cNvSpPr txBox="1"/>
          <p:nvPr/>
        </p:nvSpPr>
        <p:spPr>
          <a:xfrm>
            <a:off x="6748272" y="5541303"/>
            <a:ext cx="4892040" cy="461665"/>
          </a:xfrm>
          <a:prstGeom prst="rect">
            <a:avLst/>
          </a:prstGeom>
          <a:noFill/>
        </p:spPr>
        <p:txBody>
          <a:bodyPr wrap="square" rtlCol="0">
            <a:spAutoFit/>
          </a:bodyPr>
          <a:lstStyle/>
          <a:p>
            <a:r>
              <a:rPr lang="en-US" sz="1200" dirty="0">
                <a:hlinkClick r:id="rId4"/>
              </a:rPr>
              <a:t>Anders Bryn auf Twitter: "Geographical distance and Tobler’s First Law of Geography: https://t.co/P5gifmhpr2 https://t.co/yiM55xiBs2" / Twitter</a:t>
            </a:r>
            <a:endParaRPr lang="de-DE" sz="1200" dirty="0"/>
          </a:p>
        </p:txBody>
      </p:sp>
    </p:spTree>
    <p:extLst>
      <p:ext uri="{BB962C8B-B14F-4D97-AF65-F5344CB8AC3E}">
        <p14:creationId xmlns:p14="http://schemas.microsoft.com/office/powerpoint/2010/main" val="30826461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946521" y="396117"/>
            <a:ext cx="5217172" cy="1158857"/>
          </a:xfrm>
        </p:spPr>
        <p:txBody>
          <a:bodyPr anchor="b">
            <a:normAutofit/>
          </a:bodyPr>
          <a:lstStyle/>
          <a:p>
            <a:r>
              <a:rPr lang="de-DE" sz="3400" b="1" i="0">
                <a:solidFill>
                  <a:schemeClr val="bg1"/>
                </a:solidFill>
                <a:effectLst/>
                <a:latin typeface="-apple-system"/>
              </a:rPr>
              <a:t>Wann kann diese Methode benutzt werden?</a:t>
            </a:r>
            <a:endParaRPr lang="de-DE" sz="3400">
              <a:solidFill>
                <a:schemeClr val="bg1"/>
              </a:solidFill>
            </a:endParaRPr>
          </a:p>
        </p:txBody>
      </p:sp>
      <p:sp>
        <p:nvSpPr>
          <p:cNvPr id="73"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946520" y="1747592"/>
            <a:ext cx="5217173" cy="4351338"/>
          </a:xfrm>
        </p:spPr>
        <p:txBody>
          <a:bodyPr>
            <a:normAutofit/>
          </a:bodyPr>
          <a:lstStyle/>
          <a:p>
            <a:r>
              <a:rPr lang="de-DE" dirty="0">
                <a:solidFill>
                  <a:schemeClr val="bg1"/>
                </a:solidFill>
              </a:rPr>
              <a:t>Bei hoher </a:t>
            </a:r>
            <a:r>
              <a:rPr lang="de-DE" b="0" i="0" dirty="0">
                <a:solidFill>
                  <a:schemeClr val="bg1"/>
                </a:solidFill>
                <a:effectLst/>
                <a:latin typeface="-apple-system"/>
              </a:rPr>
              <a:t>Autokorrelation </a:t>
            </a:r>
            <a:r>
              <a:rPr lang="de-DE" b="0" i="0" dirty="0" err="1">
                <a:solidFill>
                  <a:schemeClr val="bg1"/>
                </a:solidFill>
                <a:effectLst/>
                <a:latin typeface="-apple-system"/>
              </a:rPr>
              <a:t>Overfitting</a:t>
            </a:r>
            <a:r>
              <a:rPr lang="de-DE" b="0" i="0" dirty="0">
                <a:solidFill>
                  <a:schemeClr val="bg1"/>
                </a:solidFill>
                <a:effectLst/>
                <a:latin typeface="-apple-system"/>
              </a:rPr>
              <a:t> verhindern</a:t>
            </a:r>
          </a:p>
          <a:p>
            <a:endParaRPr lang="de-DE" b="0" i="0" dirty="0">
              <a:solidFill>
                <a:schemeClr val="bg1"/>
              </a:solidFill>
              <a:effectLst/>
              <a:latin typeface="-apple-system"/>
            </a:endParaRPr>
          </a:p>
          <a:p>
            <a:pPr marL="0" indent="0">
              <a:buNone/>
            </a:pPr>
            <a:r>
              <a:rPr lang="de-DE" b="1" u="sng" dirty="0">
                <a:solidFill>
                  <a:schemeClr val="bg1"/>
                </a:solidFill>
                <a:latin typeface="-apple-system"/>
              </a:rPr>
              <a:t>Wie ?</a:t>
            </a:r>
            <a:endParaRPr lang="de-DE" b="1" i="0" u="sng" dirty="0">
              <a:solidFill>
                <a:schemeClr val="bg1"/>
              </a:solidFill>
              <a:effectLst/>
              <a:latin typeface="-apple-system"/>
            </a:endParaRPr>
          </a:p>
          <a:p>
            <a:r>
              <a:rPr lang="de-DE" b="0" i="0" dirty="0">
                <a:solidFill>
                  <a:schemeClr val="bg1"/>
                </a:solidFill>
                <a:effectLst/>
                <a:latin typeface="-apple-system"/>
              </a:rPr>
              <a:t>Verschachtelung</a:t>
            </a:r>
          </a:p>
          <a:p>
            <a:r>
              <a:rPr lang="de-DE" b="0" i="0" dirty="0">
                <a:solidFill>
                  <a:schemeClr val="bg1"/>
                </a:solidFill>
                <a:effectLst/>
                <a:latin typeface="-apple-system"/>
              </a:rPr>
              <a:t>k-</a:t>
            </a:r>
            <a:r>
              <a:rPr lang="de-DE" b="0" i="0" dirty="0" err="1">
                <a:solidFill>
                  <a:schemeClr val="bg1"/>
                </a:solidFill>
                <a:effectLst/>
                <a:latin typeface="-apple-system"/>
              </a:rPr>
              <a:t>means</a:t>
            </a:r>
            <a:r>
              <a:rPr lang="de-DE" b="0" i="0" dirty="0">
                <a:solidFill>
                  <a:schemeClr val="bg1"/>
                </a:solidFill>
                <a:effectLst/>
                <a:latin typeface="-apple-system"/>
              </a:rPr>
              <a:t> Clustering </a:t>
            </a:r>
            <a:endParaRPr lang="de-DE" dirty="0">
              <a:solidFill>
                <a:schemeClr val="bg1"/>
              </a:solidFill>
            </a:endParaRPr>
          </a:p>
        </p:txBody>
      </p:sp>
      <p:grpSp>
        <p:nvGrpSpPr>
          <p:cNvPr id="77" name="Group 76">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78"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2" name="Freeform: Shape 81">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9"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0" name="Freeform: Shape 79">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1026" name="Picture 2">
            <a:extLst>
              <a:ext uri="{FF2B5EF4-FFF2-40B4-BE49-F238E27FC236}">
                <a16:creationId xmlns:a16="http://schemas.microsoft.com/office/drawing/2014/main" id="{1D1B9D75-9BF1-4BE0-AF83-F5366B62160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7375097" y="1820334"/>
            <a:ext cx="3310890"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86"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57" name="Freeform: Shape 256">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87"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88" name="Freeform: Shape 87">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4" name="Textfeld 3">
            <a:extLst>
              <a:ext uri="{FF2B5EF4-FFF2-40B4-BE49-F238E27FC236}">
                <a16:creationId xmlns:a16="http://schemas.microsoft.com/office/drawing/2014/main" id="{CDE2BA6D-1F33-48D5-85FC-78E383B02FE7}"/>
              </a:ext>
            </a:extLst>
          </p:cNvPr>
          <p:cNvSpPr txBox="1"/>
          <p:nvPr/>
        </p:nvSpPr>
        <p:spPr>
          <a:xfrm>
            <a:off x="7375097" y="5037667"/>
            <a:ext cx="3364458" cy="253916"/>
          </a:xfrm>
          <a:prstGeom prst="rect">
            <a:avLst/>
          </a:prstGeom>
          <a:noFill/>
        </p:spPr>
        <p:txBody>
          <a:bodyPr wrap="square" rtlCol="0">
            <a:spAutoFit/>
          </a:bodyPr>
          <a:lstStyle/>
          <a:p>
            <a:r>
              <a:rPr lang="de-DE" sz="1000" dirty="0">
                <a:hlinkClick r:id="rId4"/>
              </a:rPr>
              <a:t>K-</a:t>
            </a:r>
            <a:r>
              <a:rPr lang="de-DE" sz="1000" dirty="0" err="1">
                <a:hlinkClick r:id="rId4"/>
              </a:rPr>
              <a:t>means</a:t>
            </a:r>
            <a:r>
              <a:rPr lang="de-DE" sz="1000" dirty="0">
                <a:hlinkClick r:id="rId4"/>
              </a:rPr>
              <a:t> </a:t>
            </a:r>
            <a:r>
              <a:rPr lang="de-DE" sz="1000" dirty="0" err="1">
                <a:hlinkClick r:id="rId4"/>
              </a:rPr>
              <a:t>convergence</a:t>
            </a:r>
            <a:r>
              <a:rPr lang="de-DE" sz="1000" dirty="0">
                <a:hlinkClick r:id="rId4"/>
              </a:rPr>
              <a:t> - k-</a:t>
            </a:r>
            <a:r>
              <a:rPr lang="de-DE" sz="1000" dirty="0" err="1">
                <a:hlinkClick r:id="rId4"/>
              </a:rPr>
              <a:t>Means</a:t>
            </a:r>
            <a:r>
              <a:rPr lang="de-DE" sz="1000" dirty="0">
                <a:hlinkClick r:id="rId4"/>
              </a:rPr>
              <a:t>-Algorithmus – Wikipedia</a:t>
            </a:r>
            <a:endParaRPr lang="de-DE" sz="1000" dirty="0"/>
          </a:p>
        </p:txBody>
      </p:sp>
    </p:spTree>
    <p:extLst>
      <p:ext uri="{BB962C8B-B14F-4D97-AF65-F5344CB8AC3E}">
        <p14:creationId xmlns:p14="http://schemas.microsoft.com/office/powerpoint/2010/main" val="37846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7637865C-8AB7-4B51-984B-58C023C6EACC}"/>
              </a:ext>
            </a:extLst>
          </p:cNvPr>
          <p:cNvSpPr>
            <a:spLocks noGrp="1"/>
          </p:cNvSpPr>
          <p:nvPr>
            <p:ph type="title"/>
          </p:nvPr>
        </p:nvSpPr>
        <p:spPr>
          <a:xfrm>
            <a:off x="841248" y="818457"/>
            <a:ext cx="3322317" cy="2975876"/>
          </a:xfrm>
        </p:spPr>
        <p:txBody>
          <a:bodyPr vert="horz" lIns="91440" tIns="45720" rIns="91440" bIns="45720" rtlCol="0" anchor="b">
            <a:normAutofit/>
          </a:bodyPr>
          <a:lstStyle/>
          <a:p>
            <a:endParaRPr lang="en-US" kern="1200">
              <a:solidFill>
                <a:schemeClr val="tx1"/>
              </a:solidFill>
              <a:latin typeface="+mj-lt"/>
              <a:ea typeface="+mj-ea"/>
              <a:cs typeface="+mj-cs"/>
            </a:endParaRPr>
          </a:p>
        </p:txBody>
      </p:sp>
      <p:cxnSp>
        <p:nvCxnSpPr>
          <p:cNvPr id="137" name="Straight Connector 13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1AEE4A3-33CF-4283-9501-D30354D9F8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4678" y="1462151"/>
            <a:ext cx="6436548" cy="39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78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1748452"/>
            <a:ext cx="4974771" cy="3587786"/>
          </a:xfrm>
        </p:spPr>
        <p:txBody>
          <a:bodyPr>
            <a:normAutofit/>
          </a:bodyPr>
          <a:lstStyle/>
          <a:p>
            <a:pPr algn="ctr"/>
            <a:r>
              <a:rPr lang="de-DE" b="1" i="0">
                <a:solidFill>
                  <a:schemeClr val="bg1"/>
                </a:solidFill>
                <a:effectLst/>
                <a:latin typeface="-apple-system"/>
              </a:rPr>
              <a:t>Quellen (Stand 22 Uhr, 10.10.2021)</a:t>
            </a:r>
            <a:endParaRPr lang="de-DE">
              <a:solidFill>
                <a:schemeClr val="bg1"/>
              </a:solidFill>
            </a:endParaRPr>
          </a:p>
        </p:txBody>
      </p:sp>
      <p:grpSp>
        <p:nvGrpSpPr>
          <p:cNvPr id="36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0" name="Freeform: Shape 36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8" name="Freeform: Shape 37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549" name="Freeform: Shape 54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6477270" y="1130846"/>
            <a:ext cx="4974771" cy="4351338"/>
          </a:xfrm>
        </p:spPr>
        <p:txBody>
          <a:bodyPr>
            <a:normAutofit/>
          </a:bodyPr>
          <a:lstStyle/>
          <a:p>
            <a:pPr>
              <a:buFont typeface="Arial" panose="020B0604020202020204" pitchFamily="34" charset="0"/>
              <a:buChar char="•"/>
            </a:pPr>
            <a:r>
              <a:rPr lang="de-DE" sz="2400" b="0" i="0" u="none" strike="noStrike" dirty="0">
                <a:solidFill>
                  <a:schemeClr val="bg1"/>
                </a:solidFill>
                <a:effectLst/>
                <a:latin typeface="-apple-system"/>
                <a:hlinkClick r:id="rId3"/>
              </a:rPr>
              <a:t>https://ieeexplore.ieee.org/stamp/stamp.jsp?tp=&amp;arnumber=6352393</a:t>
            </a:r>
            <a:endParaRPr lang="de-DE" sz="2400" b="0" i="0" dirty="0">
              <a:solidFill>
                <a:schemeClr val="bg1"/>
              </a:solidFill>
              <a:effectLst/>
              <a:latin typeface="-apple-system"/>
            </a:endParaRPr>
          </a:p>
          <a:p>
            <a:pPr>
              <a:buFont typeface="Arial" panose="020B0604020202020204" pitchFamily="34" charset="0"/>
              <a:buChar char="•"/>
            </a:pPr>
            <a:r>
              <a:rPr lang="de-DE" sz="2400" b="0" i="0" u="none" strike="noStrike" dirty="0">
                <a:solidFill>
                  <a:schemeClr val="bg1"/>
                </a:solidFill>
                <a:effectLst/>
                <a:latin typeface="-apple-system"/>
                <a:hlinkClick r:id="rId4"/>
              </a:rPr>
              <a:t>https://geocompr.robinlovelace.net/spatial-cv.html#intro-cv</a:t>
            </a:r>
            <a:endParaRPr lang="de-DE" sz="2400" b="0" i="0" u="none" strike="noStrike" dirty="0">
              <a:solidFill>
                <a:schemeClr val="bg1"/>
              </a:solidFill>
              <a:effectLst/>
              <a:latin typeface="-apple-system"/>
            </a:endParaRPr>
          </a:p>
          <a:p>
            <a:r>
              <a:rPr lang="de-DE" sz="2400" dirty="0">
                <a:solidFill>
                  <a:schemeClr val="bg1"/>
                </a:solidFill>
                <a:hlinkClick r:id="rId5"/>
              </a:rPr>
              <a:t>https://machinelearningmastery.com/overfitting-and-underfitting-with-machine-learning-algorithms/</a:t>
            </a:r>
            <a:endParaRPr lang="de-DE" sz="2400" dirty="0">
              <a:solidFill>
                <a:schemeClr val="bg1"/>
              </a:solidFill>
            </a:endParaRPr>
          </a:p>
          <a:p>
            <a:r>
              <a:rPr lang="de-DE" sz="2400" dirty="0">
                <a:solidFill>
                  <a:schemeClr val="bg1"/>
                </a:solidFill>
                <a:hlinkClick r:id="rId6"/>
              </a:rPr>
              <a:t>https://de.wikipedia.org/wiki/Autokorrelation</a:t>
            </a:r>
            <a:endParaRPr lang="de-DE" sz="2400" dirty="0">
              <a:solidFill>
                <a:schemeClr val="bg1"/>
              </a:solidFill>
            </a:endParaRPr>
          </a:p>
          <a:p>
            <a:r>
              <a:rPr lang="de-DE" sz="2400" dirty="0">
                <a:solidFill>
                  <a:schemeClr val="bg1"/>
                </a:solidFill>
                <a:hlinkClick r:id="rId7"/>
              </a:rPr>
              <a:t>maxresdefault.jpg (1280×720) (ytimg.com)</a:t>
            </a:r>
            <a:endParaRPr lang="de-DE" sz="2400" dirty="0">
              <a:solidFill>
                <a:schemeClr val="bg1"/>
              </a:solidFill>
            </a:endParaRPr>
          </a:p>
          <a:p>
            <a:endParaRPr lang="de-DE" sz="2400" dirty="0">
              <a:solidFill>
                <a:schemeClr val="bg1"/>
              </a:solidFill>
            </a:endParaRPr>
          </a:p>
          <a:p>
            <a:endParaRPr lang="de-DE" sz="2400" dirty="0">
              <a:solidFill>
                <a:schemeClr val="bg1"/>
              </a:solidFill>
            </a:endParaRPr>
          </a:p>
          <a:p>
            <a:pPr>
              <a:buFont typeface="Arial" panose="020B0604020202020204" pitchFamily="34" charset="0"/>
              <a:buChar char="•"/>
            </a:pPr>
            <a:endParaRPr lang="de-DE" sz="2400" b="0" i="0" dirty="0">
              <a:solidFill>
                <a:schemeClr val="bg1"/>
              </a:solidFill>
              <a:effectLst/>
              <a:latin typeface="-apple-system"/>
            </a:endParaRPr>
          </a:p>
        </p:txBody>
      </p:sp>
    </p:spTree>
    <p:extLst>
      <p:ext uri="{BB962C8B-B14F-4D97-AF65-F5344CB8AC3E}">
        <p14:creationId xmlns:p14="http://schemas.microsoft.com/office/powerpoint/2010/main" val="29115238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Breitbild</PresentationFormat>
  <Paragraphs>88</Paragraphs>
  <Slides>8</Slides>
  <Notes>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vt:i4>
      </vt:variant>
    </vt:vector>
  </HeadingPairs>
  <TitlesOfParts>
    <vt:vector size="15" baseType="lpstr">
      <vt:lpstr>-apple-system</vt:lpstr>
      <vt:lpstr>Arial</vt:lpstr>
      <vt:lpstr>Calibri</vt:lpstr>
      <vt:lpstr>Calibri Light</vt:lpstr>
      <vt:lpstr>Consolas</vt:lpstr>
      <vt:lpstr>Tw Cen MT</vt:lpstr>
      <vt:lpstr>Office</vt:lpstr>
      <vt:lpstr>Spatial Cross Validation</vt:lpstr>
      <vt:lpstr>Inhalt</vt:lpstr>
      <vt:lpstr>Hintergrundwissen</vt:lpstr>
      <vt:lpstr>Was ist räumliche Kreuzvalidierung?</vt:lpstr>
      <vt:lpstr>Warum benutzen wir räumliche Kreuzvalidierung?</vt:lpstr>
      <vt:lpstr>Wann kann diese Methode benutzt werden?</vt:lpstr>
      <vt:lpstr>PowerPoint-Präsentation</vt:lpstr>
      <vt:lpstr>Quellen (Stand 22 Uhr, 10.10.2021)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Cross Validation</dc:title>
  <dc:creator>Gustav Freiherr von Arnim</dc:creator>
  <cp:lastModifiedBy>Timo Lietmeyer</cp:lastModifiedBy>
  <cp:revision>5</cp:revision>
  <dcterms:created xsi:type="dcterms:W3CDTF">2021-10-10T19:43:39Z</dcterms:created>
  <dcterms:modified xsi:type="dcterms:W3CDTF">2021-10-11T11:35:35Z</dcterms:modified>
</cp:coreProperties>
</file>