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65AB85-EC02-4E92-9DDF-A4B7ECD7AD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341D46-1EC6-4F5A-ABA2-21ED31F7C18B}">
      <dgm:prSet/>
      <dgm:spPr/>
      <dgm:t>
        <a:bodyPr/>
        <a:lstStyle/>
        <a:p>
          <a:r>
            <a:rPr lang="en-US" b="0"/>
            <a:t>1. What is STAC?</a:t>
          </a:r>
          <a:endParaRPr lang="en-US"/>
        </a:p>
      </dgm:t>
    </dgm:pt>
    <dgm:pt modelId="{4E34EF8D-9C45-409F-AFE3-6043E6D14DA9}" type="parTrans" cxnId="{CDA1EA80-B362-480D-84D8-CAFAB96084F6}">
      <dgm:prSet/>
      <dgm:spPr/>
      <dgm:t>
        <a:bodyPr/>
        <a:lstStyle/>
        <a:p>
          <a:endParaRPr lang="en-US"/>
        </a:p>
      </dgm:t>
    </dgm:pt>
    <dgm:pt modelId="{A9B6292F-985E-42EE-A69F-7B372383BB35}" type="sibTrans" cxnId="{CDA1EA80-B362-480D-84D8-CAFAB96084F6}">
      <dgm:prSet/>
      <dgm:spPr/>
      <dgm:t>
        <a:bodyPr/>
        <a:lstStyle/>
        <a:p>
          <a:endParaRPr lang="en-US"/>
        </a:p>
      </dgm:t>
    </dgm:pt>
    <dgm:pt modelId="{ED496445-9DCD-4177-B6AC-9D84A66CB769}">
      <dgm:prSet/>
      <dgm:spPr/>
      <dgm:t>
        <a:bodyPr/>
        <a:lstStyle/>
        <a:p>
          <a:r>
            <a:rPr lang="en-US" b="0"/>
            <a:t>2. How it works</a:t>
          </a:r>
          <a:endParaRPr lang="en-US"/>
        </a:p>
      </dgm:t>
    </dgm:pt>
    <dgm:pt modelId="{52C5978D-11AF-48EA-BF23-514C11EDA764}" type="parTrans" cxnId="{B47772F2-5BCC-4CF2-88B8-03EBA7F6C47C}">
      <dgm:prSet/>
      <dgm:spPr/>
      <dgm:t>
        <a:bodyPr/>
        <a:lstStyle/>
        <a:p>
          <a:endParaRPr lang="en-US"/>
        </a:p>
      </dgm:t>
    </dgm:pt>
    <dgm:pt modelId="{CCD25A3B-42E0-47CE-8F7C-7EBBBD8476C4}" type="sibTrans" cxnId="{B47772F2-5BCC-4CF2-88B8-03EBA7F6C47C}">
      <dgm:prSet/>
      <dgm:spPr/>
      <dgm:t>
        <a:bodyPr/>
        <a:lstStyle/>
        <a:p>
          <a:endParaRPr lang="en-US"/>
        </a:p>
      </dgm:t>
    </dgm:pt>
    <dgm:pt modelId="{8C6F888A-223C-4606-9FDE-EF6A618DB4B4}">
      <dgm:prSet/>
      <dgm:spPr/>
      <dgm:t>
        <a:bodyPr/>
        <a:lstStyle/>
        <a:p>
          <a:r>
            <a:rPr lang="en-US" b="0"/>
            <a:t>3. What are the benefits from STAC?</a:t>
          </a:r>
          <a:endParaRPr lang="en-US"/>
        </a:p>
      </dgm:t>
    </dgm:pt>
    <dgm:pt modelId="{BD0A5F24-F1D0-40FD-9566-E06413E5A9EC}" type="parTrans" cxnId="{1A0FB904-5B59-40AD-995E-256E41A4A359}">
      <dgm:prSet/>
      <dgm:spPr/>
      <dgm:t>
        <a:bodyPr/>
        <a:lstStyle/>
        <a:p>
          <a:endParaRPr lang="en-US"/>
        </a:p>
      </dgm:t>
    </dgm:pt>
    <dgm:pt modelId="{16774568-2686-4DA0-B19D-F13DE1D1B918}" type="sibTrans" cxnId="{1A0FB904-5B59-40AD-995E-256E41A4A359}">
      <dgm:prSet/>
      <dgm:spPr/>
      <dgm:t>
        <a:bodyPr/>
        <a:lstStyle/>
        <a:p>
          <a:endParaRPr lang="en-US"/>
        </a:p>
      </dgm:t>
    </dgm:pt>
    <dgm:pt modelId="{F72EA652-D209-424A-A7F3-87CD5C6DA719}">
      <dgm:prSet/>
      <dgm:spPr/>
      <dgm:t>
        <a:bodyPr/>
        <a:lstStyle/>
        <a:p>
          <a:r>
            <a:rPr lang="en-US" b="0"/>
            <a:t>4. Examples</a:t>
          </a:r>
          <a:endParaRPr lang="en-US"/>
        </a:p>
      </dgm:t>
    </dgm:pt>
    <dgm:pt modelId="{43718EB7-7E6D-4777-BBA7-AD61EB839B99}" type="parTrans" cxnId="{163B3443-3DEC-497D-90B8-88C73500D1FC}">
      <dgm:prSet/>
      <dgm:spPr/>
      <dgm:t>
        <a:bodyPr/>
        <a:lstStyle/>
        <a:p>
          <a:endParaRPr lang="en-US"/>
        </a:p>
      </dgm:t>
    </dgm:pt>
    <dgm:pt modelId="{A97BEBEF-DD79-4386-BF9C-F92DD838D157}" type="sibTrans" cxnId="{163B3443-3DEC-497D-90B8-88C73500D1FC}">
      <dgm:prSet/>
      <dgm:spPr/>
      <dgm:t>
        <a:bodyPr/>
        <a:lstStyle/>
        <a:p>
          <a:endParaRPr lang="en-US"/>
        </a:p>
      </dgm:t>
    </dgm:pt>
    <dgm:pt modelId="{5199C41A-6166-4EAF-B49A-AB8C7937E708}">
      <dgm:prSet/>
      <dgm:spPr/>
      <dgm:t>
        <a:bodyPr/>
        <a:lstStyle/>
        <a:p>
          <a:r>
            <a:rPr lang="en-US" b="0"/>
            <a:t>5. STAC tools</a:t>
          </a:r>
          <a:endParaRPr lang="en-US"/>
        </a:p>
      </dgm:t>
    </dgm:pt>
    <dgm:pt modelId="{9737696A-524B-4B03-847D-E871F5347304}" type="parTrans" cxnId="{E285E9B4-C72A-4568-BB98-9BCAE8168444}">
      <dgm:prSet/>
      <dgm:spPr/>
      <dgm:t>
        <a:bodyPr/>
        <a:lstStyle/>
        <a:p>
          <a:endParaRPr lang="en-US"/>
        </a:p>
      </dgm:t>
    </dgm:pt>
    <dgm:pt modelId="{23D3F2CA-D350-4B14-982C-6151888820BB}" type="sibTrans" cxnId="{E285E9B4-C72A-4568-BB98-9BCAE8168444}">
      <dgm:prSet/>
      <dgm:spPr/>
      <dgm:t>
        <a:bodyPr/>
        <a:lstStyle/>
        <a:p>
          <a:endParaRPr lang="en-US"/>
        </a:p>
      </dgm:t>
    </dgm:pt>
    <dgm:pt modelId="{800DADF7-A837-49D7-9962-539CEE9140B4}" type="pres">
      <dgm:prSet presAssocID="{CA65AB85-EC02-4E92-9DDF-A4B7ECD7ADE9}" presName="root" presStyleCnt="0">
        <dgm:presLayoutVars>
          <dgm:dir/>
          <dgm:resizeHandles val="exact"/>
        </dgm:presLayoutVars>
      </dgm:prSet>
      <dgm:spPr/>
    </dgm:pt>
    <dgm:pt modelId="{DF6F0406-18AD-4246-A89F-97CB35BAF3E9}" type="pres">
      <dgm:prSet presAssocID="{56341D46-1EC6-4F5A-ABA2-21ED31F7C18B}" presName="compNode" presStyleCnt="0"/>
      <dgm:spPr/>
    </dgm:pt>
    <dgm:pt modelId="{3A5737D9-BA07-47C1-8F81-F4D02DE1DC0E}" type="pres">
      <dgm:prSet presAssocID="{56341D46-1EC6-4F5A-ABA2-21ED31F7C18B}" presName="bgRect" presStyleLbl="bgShp" presStyleIdx="0" presStyleCnt="5"/>
      <dgm:spPr/>
    </dgm:pt>
    <dgm:pt modelId="{57EE8133-FE76-4C87-BA4C-B022393E7D30}" type="pres">
      <dgm:prSet presAssocID="{56341D46-1EC6-4F5A-ABA2-21ED31F7C18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B2956458-0006-44AC-93EA-F711D9577BE2}" type="pres">
      <dgm:prSet presAssocID="{56341D46-1EC6-4F5A-ABA2-21ED31F7C18B}" presName="spaceRect" presStyleCnt="0"/>
      <dgm:spPr/>
    </dgm:pt>
    <dgm:pt modelId="{FE82EC19-0E13-4A53-9D48-60E0AD66EC43}" type="pres">
      <dgm:prSet presAssocID="{56341D46-1EC6-4F5A-ABA2-21ED31F7C18B}" presName="parTx" presStyleLbl="revTx" presStyleIdx="0" presStyleCnt="5">
        <dgm:presLayoutVars>
          <dgm:chMax val="0"/>
          <dgm:chPref val="0"/>
        </dgm:presLayoutVars>
      </dgm:prSet>
      <dgm:spPr/>
    </dgm:pt>
    <dgm:pt modelId="{78D72BE4-973D-4F0F-B4EF-56C16AEAB1AF}" type="pres">
      <dgm:prSet presAssocID="{A9B6292F-985E-42EE-A69F-7B372383BB35}" presName="sibTrans" presStyleCnt="0"/>
      <dgm:spPr/>
    </dgm:pt>
    <dgm:pt modelId="{9AC0A5AF-8E97-460A-89D9-31EC53825BEA}" type="pres">
      <dgm:prSet presAssocID="{ED496445-9DCD-4177-B6AC-9D84A66CB769}" presName="compNode" presStyleCnt="0"/>
      <dgm:spPr/>
    </dgm:pt>
    <dgm:pt modelId="{F257E9D8-0098-48B8-B5A1-9164948812E9}" type="pres">
      <dgm:prSet presAssocID="{ED496445-9DCD-4177-B6AC-9D84A66CB769}" presName="bgRect" presStyleLbl="bgShp" presStyleIdx="1" presStyleCnt="5"/>
      <dgm:spPr/>
    </dgm:pt>
    <dgm:pt modelId="{24D02EAA-108A-4D2E-991E-13F5E5E2B8A3}" type="pres">
      <dgm:prSet presAssocID="{ED496445-9DCD-4177-B6AC-9D84A66CB7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nutzer"/>
        </a:ext>
      </dgm:extLst>
    </dgm:pt>
    <dgm:pt modelId="{BFD097FE-070D-48EE-B51F-7E8D5B701030}" type="pres">
      <dgm:prSet presAssocID="{ED496445-9DCD-4177-B6AC-9D84A66CB769}" presName="spaceRect" presStyleCnt="0"/>
      <dgm:spPr/>
    </dgm:pt>
    <dgm:pt modelId="{B91206DB-FC9A-450D-BD24-0EDF3EBA0DAA}" type="pres">
      <dgm:prSet presAssocID="{ED496445-9DCD-4177-B6AC-9D84A66CB769}" presName="parTx" presStyleLbl="revTx" presStyleIdx="1" presStyleCnt="5">
        <dgm:presLayoutVars>
          <dgm:chMax val="0"/>
          <dgm:chPref val="0"/>
        </dgm:presLayoutVars>
      </dgm:prSet>
      <dgm:spPr/>
    </dgm:pt>
    <dgm:pt modelId="{79CB84C4-F34E-4D6C-B26B-7C859E858147}" type="pres">
      <dgm:prSet presAssocID="{CCD25A3B-42E0-47CE-8F7C-7EBBBD8476C4}" presName="sibTrans" presStyleCnt="0"/>
      <dgm:spPr/>
    </dgm:pt>
    <dgm:pt modelId="{D813B55E-1F01-49E9-81A1-76DCF37A8753}" type="pres">
      <dgm:prSet presAssocID="{8C6F888A-223C-4606-9FDE-EF6A618DB4B4}" presName="compNode" presStyleCnt="0"/>
      <dgm:spPr/>
    </dgm:pt>
    <dgm:pt modelId="{7A0BA800-D4A4-4378-82BA-C31A09455A7C}" type="pres">
      <dgm:prSet presAssocID="{8C6F888A-223C-4606-9FDE-EF6A618DB4B4}" presName="bgRect" presStyleLbl="bgShp" presStyleIdx="2" presStyleCnt="5"/>
      <dgm:spPr/>
    </dgm:pt>
    <dgm:pt modelId="{5F2788F3-9E2A-440C-9346-C22BAFB74754}" type="pres">
      <dgm:prSet presAssocID="{8C6F888A-223C-4606-9FDE-EF6A618DB4B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führungszeichen"/>
        </a:ext>
      </dgm:extLst>
    </dgm:pt>
    <dgm:pt modelId="{10ABFADD-2CFC-4887-AA04-DD787D5E0176}" type="pres">
      <dgm:prSet presAssocID="{8C6F888A-223C-4606-9FDE-EF6A618DB4B4}" presName="spaceRect" presStyleCnt="0"/>
      <dgm:spPr/>
    </dgm:pt>
    <dgm:pt modelId="{4A06BCFC-0D94-4CB1-863F-8BAEF29CA3E8}" type="pres">
      <dgm:prSet presAssocID="{8C6F888A-223C-4606-9FDE-EF6A618DB4B4}" presName="parTx" presStyleLbl="revTx" presStyleIdx="2" presStyleCnt="5">
        <dgm:presLayoutVars>
          <dgm:chMax val="0"/>
          <dgm:chPref val="0"/>
        </dgm:presLayoutVars>
      </dgm:prSet>
      <dgm:spPr/>
    </dgm:pt>
    <dgm:pt modelId="{795013F8-B692-47C1-ABAC-D4A27F4CBF6D}" type="pres">
      <dgm:prSet presAssocID="{16774568-2686-4DA0-B19D-F13DE1D1B918}" presName="sibTrans" presStyleCnt="0"/>
      <dgm:spPr/>
    </dgm:pt>
    <dgm:pt modelId="{67B6B7A3-A942-4775-982A-F094086593E8}" type="pres">
      <dgm:prSet presAssocID="{F72EA652-D209-424A-A7F3-87CD5C6DA719}" presName="compNode" presStyleCnt="0"/>
      <dgm:spPr/>
    </dgm:pt>
    <dgm:pt modelId="{993A736E-3CD9-4D25-BB68-C414844BAEE8}" type="pres">
      <dgm:prSet presAssocID="{F72EA652-D209-424A-A7F3-87CD5C6DA719}" presName="bgRect" presStyleLbl="bgShp" presStyleIdx="3" presStyleCnt="5"/>
      <dgm:spPr/>
    </dgm:pt>
    <dgm:pt modelId="{5A15ED62-8F11-4A1F-811C-85F0A3723445}" type="pres">
      <dgm:prSet presAssocID="{F72EA652-D209-424A-A7F3-87CD5C6DA71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ehrer"/>
        </a:ext>
      </dgm:extLst>
    </dgm:pt>
    <dgm:pt modelId="{50B6BE71-605E-42DB-810F-329774D66101}" type="pres">
      <dgm:prSet presAssocID="{F72EA652-D209-424A-A7F3-87CD5C6DA719}" presName="spaceRect" presStyleCnt="0"/>
      <dgm:spPr/>
    </dgm:pt>
    <dgm:pt modelId="{AA15547B-8FE8-496C-BEAF-F6EBF0425A87}" type="pres">
      <dgm:prSet presAssocID="{F72EA652-D209-424A-A7F3-87CD5C6DA719}" presName="parTx" presStyleLbl="revTx" presStyleIdx="3" presStyleCnt="5">
        <dgm:presLayoutVars>
          <dgm:chMax val="0"/>
          <dgm:chPref val="0"/>
        </dgm:presLayoutVars>
      </dgm:prSet>
      <dgm:spPr/>
    </dgm:pt>
    <dgm:pt modelId="{028F8DB3-275A-48AE-80C1-275D3E5ACCB1}" type="pres">
      <dgm:prSet presAssocID="{A97BEBEF-DD79-4386-BF9C-F92DD838D157}" presName="sibTrans" presStyleCnt="0"/>
      <dgm:spPr/>
    </dgm:pt>
    <dgm:pt modelId="{0AEA20D0-9FDA-4D6D-B184-C02CAC78A8EF}" type="pres">
      <dgm:prSet presAssocID="{5199C41A-6166-4EAF-B49A-AB8C7937E708}" presName="compNode" presStyleCnt="0"/>
      <dgm:spPr/>
    </dgm:pt>
    <dgm:pt modelId="{53BDA311-6AC8-4470-B2B0-1EC702E5B909}" type="pres">
      <dgm:prSet presAssocID="{5199C41A-6166-4EAF-B49A-AB8C7937E708}" presName="bgRect" presStyleLbl="bgShp" presStyleIdx="4" presStyleCnt="5"/>
      <dgm:spPr/>
    </dgm:pt>
    <dgm:pt modelId="{FE66AFD1-28FF-43A1-BB73-5DC6942C6146}" type="pres">
      <dgm:prSet presAssocID="{5199C41A-6166-4EAF-B49A-AB8C7937E70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39EE39B2-36F9-470A-86B3-BB26B9BE75C1}" type="pres">
      <dgm:prSet presAssocID="{5199C41A-6166-4EAF-B49A-AB8C7937E708}" presName="spaceRect" presStyleCnt="0"/>
      <dgm:spPr/>
    </dgm:pt>
    <dgm:pt modelId="{13D7755A-8CE0-4320-A3D4-24780070C004}" type="pres">
      <dgm:prSet presAssocID="{5199C41A-6166-4EAF-B49A-AB8C7937E708}" presName="parTx" presStyleLbl="revTx" presStyleIdx="4" presStyleCnt="5">
        <dgm:presLayoutVars>
          <dgm:chMax val="0"/>
          <dgm:chPref val="0"/>
        </dgm:presLayoutVars>
      </dgm:prSet>
      <dgm:spPr/>
    </dgm:pt>
  </dgm:ptLst>
  <dgm:cxnLst>
    <dgm:cxn modelId="{1A0FB904-5B59-40AD-995E-256E41A4A359}" srcId="{CA65AB85-EC02-4E92-9DDF-A4B7ECD7ADE9}" destId="{8C6F888A-223C-4606-9FDE-EF6A618DB4B4}" srcOrd="2" destOrd="0" parTransId="{BD0A5F24-F1D0-40FD-9566-E06413E5A9EC}" sibTransId="{16774568-2686-4DA0-B19D-F13DE1D1B918}"/>
    <dgm:cxn modelId="{8E8BA310-D19F-4056-BD6C-2B2B1E8CE017}" type="presOf" srcId="{56341D46-1EC6-4F5A-ABA2-21ED31F7C18B}" destId="{FE82EC19-0E13-4A53-9D48-60E0AD66EC43}" srcOrd="0" destOrd="0" presId="urn:microsoft.com/office/officeart/2018/2/layout/IconVerticalSolidList"/>
    <dgm:cxn modelId="{F2B77530-D34B-46EE-82D2-AE3317DC71C0}" type="presOf" srcId="{5199C41A-6166-4EAF-B49A-AB8C7937E708}" destId="{13D7755A-8CE0-4320-A3D4-24780070C004}" srcOrd="0" destOrd="0" presId="urn:microsoft.com/office/officeart/2018/2/layout/IconVerticalSolidList"/>
    <dgm:cxn modelId="{C7EB7833-C904-4F2D-BE74-3F8F9232B69B}" type="presOf" srcId="{ED496445-9DCD-4177-B6AC-9D84A66CB769}" destId="{B91206DB-FC9A-450D-BD24-0EDF3EBA0DAA}" srcOrd="0" destOrd="0" presId="urn:microsoft.com/office/officeart/2018/2/layout/IconVerticalSolidList"/>
    <dgm:cxn modelId="{163B3443-3DEC-497D-90B8-88C73500D1FC}" srcId="{CA65AB85-EC02-4E92-9DDF-A4B7ECD7ADE9}" destId="{F72EA652-D209-424A-A7F3-87CD5C6DA719}" srcOrd="3" destOrd="0" parTransId="{43718EB7-7E6D-4777-BBA7-AD61EB839B99}" sibTransId="{A97BEBEF-DD79-4386-BF9C-F92DD838D157}"/>
    <dgm:cxn modelId="{CDA1EA80-B362-480D-84D8-CAFAB96084F6}" srcId="{CA65AB85-EC02-4E92-9DDF-A4B7ECD7ADE9}" destId="{56341D46-1EC6-4F5A-ABA2-21ED31F7C18B}" srcOrd="0" destOrd="0" parTransId="{4E34EF8D-9C45-409F-AFE3-6043E6D14DA9}" sibTransId="{A9B6292F-985E-42EE-A69F-7B372383BB35}"/>
    <dgm:cxn modelId="{7E21EBA4-6F99-470F-83FA-508649EEEA03}" type="presOf" srcId="{8C6F888A-223C-4606-9FDE-EF6A618DB4B4}" destId="{4A06BCFC-0D94-4CB1-863F-8BAEF29CA3E8}" srcOrd="0" destOrd="0" presId="urn:microsoft.com/office/officeart/2018/2/layout/IconVerticalSolidList"/>
    <dgm:cxn modelId="{E285E9B4-C72A-4568-BB98-9BCAE8168444}" srcId="{CA65AB85-EC02-4E92-9DDF-A4B7ECD7ADE9}" destId="{5199C41A-6166-4EAF-B49A-AB8C7937E708}" srcOrd="4" destOrd="0" parTransId="{9737696A-524B-4B03-847D-E871F5347304}" sibTransId="{23D3F2CA-D350-4B14-982C-6151888820BB}"/>
    <dgm:cxn modelId="{74EF0DC5-D6DF-45CA-9DEB-F873BE168DE5}" type="presOf" srcId="{F72EA652-D209-424A-A7F3-87CD5C6DA719}" destId="{AA15547B-8FE8-496C-BEAF-F6EBF0425A87}" srcOrd="0" destOrd="0" presId="urn:microsoft.com/office/officeart/2018/2/layout/IconVerticalSolidList"/>
    <dgm:cxn modelId="{3FD704D5-C6A4-41A0-AF53-EEF35C67207E}" type="presOf" srcId="{CA65AB85-EC02-4E92-9DDF-A4B7ECD7ADE9}" destId="{800DADF7-A837-49D7-9962-539CEE9140B4}" srcOrd="0" destOrd="0" presId="urn:microsoft.com/office/officeart/2018/2/layout/IconVerticalSolidList"/>
    <dgm:cxn modelId="{B47772F2-5BCC-4CF2-88B8-03EBA7F6C47C}" srcId="{CA65AB85-EC02-4E92-9DDF-A4B7ECD7ADE9}" destId="{ED496445-9DCD-4177-B6AC-9D84A66CB769}" srcOrd="1" destOrd="0" parTransId="{52C5978D-11AF-48EA-BF23-514C11EDA764}" sibTransId="{CCD25A3B-42E0-47CE-8F7C-7EBBBD8476C4}"/>
    <dgm:cxn modelId="{284EE13F-5FDE-4671-A4AD-2F0049D4E8B0}" type="presParOf" srcId="{800DADF7-A837-49D7-9962-539CEE9140B4}" destId="{DF6F0406-18AD-4246-A89F-97CB35BAF3E9}" srcOrd="0" destOrd="0" presId="urn:microsoft.com/office/officeart/2018/2/layout/IconVerticalSolidList"/>
    <dgm:cxn modelId="{FFB3B030-0802-4220-B651-FB5C6028006B}" type="presParOf" srcId="{DF6F0406-18AD-4246-A89F-97CB35BAF3E9}" destId="{3A5737D9-BA07-47C1-8F81-F4D02DE1DC0E}" srcOrd="0" destOrd="0" presId="urn:microsoft.com/office/officeart/2018/2/layout/IconVerticalSolidList"/>
    <dgm:cxn modelId="{BC49129B-531D-48B3-BE42-F5ED565B85AF}" type="presParOf" srcId="{DF6F0406-18AD-4246-A89F-97CB35BAF3E9}" destId="{57EE8133-FE76-4C87-BA4C-B022393E7D30}" srcOrd="1" destOrd="0" presId="urn:microsoft.com/office/officeart/2018/2/layout/IconVerticalSolidList"/>
    <dgm:cxn modelId="{CD449A9A-95FD-4DBE-B670-714465200167}" type="presParOf" srcId="{DF6F0406-18AD-4246-A89F-97CB35BAF3E9}" destId="{B2956458-0006-44AC-93EA-F711D9577BE2}" srcOrd="2" destOrd="0" presId="urn:microsoft.com/office/officeart/2018/2/layout/IconVerticalSolidList"/>
    <dgm:cxn modelId="{F62B0B7F-2D09-43E9-B6DF-50432E17E3AF}" type="presParOf" srcId="{DF6F0406-18AD-4246-A89F-97CB35BAF3E9}" destId="{FE82EC19-0E13-4A53-9D48-60E0AD66EC43}" srcOrd="3" destOrd="0" presId="urn:microsoft.com/office/officeart/2018/2/layout/IconVerticalSolidList"/>
    <dgm:cxn modelId="{36F2ADF7-937E-4773-BB4B-5BC2436631E4}" type="presParOf" srcId="{800DADF7-A837-49D7-9962-539CEE9140B4}" destId="{78D72BE4-973D-4F0F-B4EF-56C16AEAB1AF}" srcOrd="1" destOrd="0" presId="urn:microsoft.com/office/officeart/2018/2/layout/IconVerticalSolidList"/>
    <dgm:cxn modelId="{25F7950A-7607-4B54-B60D-D10C61DB09C3}" type="presParOf" srcId="{800DADF7-A837-49D7-9962-539CEE9140B4}" destId="{9AC0A5AF-8E97-460A-89D9-31EC53825BEA}" srcOrd="2" destOrd="0" presId="urn:microsoft.com/office/officeart/2018/2/layout/IconVerticalSolidList"/>
    <dgm:cxn modelId="{43DE6A8E-61B0-46FB-85D1-750E163812CE}" type="presParOf" srcId="{9AC0A5AF-8E97-460A-89D9-31EC53825BEA}" destId="{F257E9D8-0098-48B8-B5A1-9164948812E9}" srcOrd="0" destOrd="0" presId="urn:microsoft.com/office/officeart/2018/2/layout/IconVerticalSolidList"/>
    <dgm:cxn modelId="{F4D8BFBC-A8E5-47F3-A0DA-2663519A64B2}" type="presParOf" srcId="{9AC0A5AF-8E97-460A-89D9-31EC53825BEA}" destId="{24D02EAA-108A-4D2E-991E-13F5E5E2B8A3}" srcOrd="1" destOrd="0" presId="urn:microsoft.com/office/officeart/2018/2/layout/IconVerticalSolidList"/>
    <dgm:cxn modelId="{C487C9CD-86EC-4D78-A0EE-F53BC05C065B}" type="presParOf" srcId="{9AC0A5AF-8E97-460A-89D9-31EC53825BEA}" destId="{BFD097FE-070D-48EE-B51F-7E8D5B701030}" srcOrd="2" destOrd="0" presId="urn:microsoft.com/office/officeart/2018/2/layout/IconVerticalSolidList"/>
    <dgm:cxn modelId="{B642BE82-7077-4F3C-A5BA-39F732CB7B47}" type="presParOf" srcId="{9AC0A5AF-8E97-460A-89D9-31EC53825BEA}" destId="{B91206DB-FC9A-450D-BD24-0EDF3EBA0DAA}" srcOrd="3" destOrd="0" presId="urn:microsoft.com/office/officeart/2018/2/layout/IconVerticalSolidList"/>
    <dgm:cxn modelId="{AC2521F1-E8EC-41DB-841B-B29297C1DEE3}" type="presParOf" srcId="{800DADF7-A837-49D7-9962-539CEE9140B4}" destId="{79CB84C4-F34E-4D6C-B26B-7C859E858147}" srcOrd="3" destOrd="0" presId="urn:microsoft.com/office/officeart/2018/2/layout/IconVerticalSolidList"/>
    <dgm:cxn modelId="{2877FE34-4DD7-4E02-8A52-651B7C58BF03}" type="presParOf" srcId="{800DADF7-A837-49D7-9962-539CEE9140B4}" destId="{D813B55E-1F01-49E9-81A1-76DCF37A8753}" srcOrd="4" destOrd="0" presId="urn:microsoft.com/office/officeart/2018/2/layout/IconVerticalSolidList"/>
    <dgm:cxn modelId="{7352751F-E0DA-453A-BF71-597C7AF0F7BA}" type="presParOf" srcId="{D813B55E-1F01-49E9-81A1-76DCF37A8753}" destId="{7A0BA800-D4A4-4378-82BA-C31A09455A7C}" srcOrd="0" destOrd="0" presId="urn:microsoft.com/office/officeart/2018/2/layout/IconVerticalSolidList"/>
    <dgm:cxn modelId="{E0E465F8-4BBD-4CFF-ACF7-20D11AD304A8}" type="presParOf" srcId="{D813B55E-1F01-49E9-81A1-76DCF37A8753}" destId="{5F2788F3-9E2A-440C-9346-C22BAFB74754}" srcOrd="1" destOrd="0" presId="urn:microsoft.com/office/officeart/2018/2/layout/IconVerticalSolidList"/>
    <dgm:cxn modelId="{FD9E623A-0646-4AE3-8A4C-FC7AC24D0B8C}" type="presParOf" srcId="{D813B55E-1F01-49E9-81A1-76DCF37A8753}" destId="{10ABFADD-2CFC-4887-AA04-DD787D5E0176}" srcOrd="2" destOrd="0" presId="urn:microsoft.com/office/officeart/2018/2/layout/IconVerticalSolidList"/>
    <dgm:cxn modelId="{F013B154-9683-4D77-A99A-836B9369AF60}" type="presParOf" srcId="{D813B55E-1F01-49E9-81A1-76DCF37A8753}" destId="{4A06BCFC-0D94-4CB1-863F-8BAEF29CA3E8}" srcOrd="3" destOrd="0" presId="urn:microsoft.com/office/officeart/2018/2/layout/IconVerticalSolidList"/>
    <dgm:cxn modelId="{FE78ADC5-DDF8-4946-9540-4BAC61466D83}" type="presParOf" srcId="{800DADF7-A837-49D7-9962-539CEE9140B4}" destId="{795013F8-B692-47C1-ABAC-D4A27F4CBF6D}" srcOrd="5" destOrd="0" presId="urn:microsoft.com/office/officeart/2018/2/layout/IconVerticalSolidList"/>
    <dgm:cxn modelId="{4712FFE3-4F2A-474A-87D5-9825540B89B3}" type="presParOf" srcId="{800DADF7-A837-49D7-9962-539CEE9140B4}" destId="{67B6B7A3-A942-4775-982A-F094086593E8}" srcOrd="6" destOrd="0" presId="urn:microsoft.com/office/officeart/2018/2/layout/IconVerticalSolidList"/>
    <dgm:cxn modelId="{C6E5CE8C-A08A-47C4-9D67-9DA1AA1F109A}" type="presParOf" srcId="{67B6B7A3-A942-4775-982A-F094086593E8}" destId="{993A736E-3CD9-4D25-BB68-C414844BAEE8}" srcOrd="0" destOrd="0" presId="urn:microsoft.com/office/officeart/2018/2/layout/IconVerticalSolidList"/>
    <dgm:cxn modelId="{7ACFA762-F299-48B2-B6B1-28EED8FE0A69}" type="presParOf" srcId="{67B6B7A3-A942-4775-982A-F094086593E8}" destId="{5A15ED62-8F11-4A1F-811C-85F0A3723445}" srcOrd="1" destOrd="0" presId="urn:microsoft.com/office/officeart/2018/2/layout/IconVerticalSolidList"/>
    <dgm:cxn modelId="{BED229B6-3C62-4D49-9A56-DE249036B67B}" type="presParOf" srcId="{67B6B7A3-A942-4775-982A-F094086593E8}" destId="{50B6BE71-605E-42DB-810F-329774D66101}" srcOrd="2" destOrd="0" presId="urn:microsoft.com/office/officeart/2018/2/layout/IconVerticalSolidList"/>
    <dgm:cxn modelId="{30ADE747-8B92-49B1-8A78-C9962A01494D}" type="presParOf" srcId="{67B6B7A3-A942-4775-982A-F094086593E8}" destId="{AA15547B-8FE8-496C-BEAF-F6EBF0425A87}" srcOrd="3" destOrd="0" presId="urn:microsoft.com/office/officeart/2018/2/layout/IconVerticalSolidList"/>
    <dgm:cxn modelId="{3FC1BD13-3CC5-40FE-AC5C-BBED14A8E9BE}" type="presParOf" srcId="{800DADF7-A837-49D7-9962-539CEE9140B4}" destId="{028F8DB3-275A-48AE-80C1-275D3E5ACCB1}" srcOrd="7" destOrd="0" presId="urn:microsoft.com/office/officeart/2018/2/layout/IconVerticalSolidList"/>
    <dgm:cxn modelId="{CA045369-A0CC-4D1E-AEEB-29B01B21F4A0}" type="presParOf" srcId="{800DADF7-A837-49D7-9962-539CEE9140B4}" destId="{0AEA20D0-9FDA-4D6D-B184-C02CAC78A8EF}" srcOrd="8" destOrd="0" presId="urn:microsoft.com/office/officeart/2018/2/layout/IconVerticalSolidList"/>
    <dgm:cxn modelId="{BB1A0E57-51B8-4764-9B28-127A7B11BA37}" type="presParOf" srcId="{0AEA20D0-9FDA-4D6D-B184-C02CAC78A8EF}" destId="{53BDA311-6AC8-4470-B2B0-1EC702E5B909}" srcOrd="0" destOrd="0" presId="urn:microsoft.com/office/officeart/2018/2/layout/IconVerticalSolidList"/>
    <dgm:cxn modelId="{7ECE2793-EBA3-4C98-814B-E8F3239567DD}" type="presParOf" srcId="{0AEA20D0-9FDA-4D6D-B184-C02CAC78A8EF}" destId="{FE66AFD1-28FF-43A1-BB73-5DC6942C6146}" srcOrd="1" destOrd="0" presId="urn:microsoft.com/office/officeart/2018/2/layout/IconVerticalSolidList"/>
    <dgm:cxn modelId="{792FD4DB-B204-4C1B-9DD6-ACA40E20138C}" type="presParOf" srcId="{0AEA20D0-9FDA-4D6D-B184-C02CAC78A8EF}" destId="{39EE39B2-36F9-470A-86B3-BB26B9BE75C1}" srcOrd="2" destOrd="0" presId="urn:microsoft.com/office/officeart/2018/2/layout/IconVerticalSolidList"/>
    <dgm:cxn modelId="{AE23D3D8-BB77-4EAF-8609-0101889E2323}" type="presParOf" srcId="{0AEA20D0-9FDA-4D6D-B184-C02CAC78A8EF}" destId="{13D7755A-8CE0-4320-A3D4-24780070C0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737D9-BA07-47C1-8F81-F4D02DE1DC0E}">
      <dsp:nvSpPr>
        <dsp:cNvPr id="0" name=""/>
        <dsp:cNvSpPr/>
      </dsp:nvSpPr>
      <dsp:spPr>
        <a:xfrm>
          <a:off x="0" y="3725"/>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EE8133-FE76-4C87-BA4C-B022393E7D30}">
      <dsp:nvSpPr>
        <dsp:cNvPr id="0" name=""/>
        <dsp:cNvSpPr/>
      </dsp:nvSpPr>
      <dsp:spPr>
        <a:xfrm>
          <a:off x="240046" y="182272"/>
          <a:ext cx="436449" cy="4364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82EC19-0E13-4A53-9D48-60E0AD66EC43}">
      <dsp:nvSpPr>
        <dsp:cNvPr id="0" name=""/>
        <dsp:cNvSpPr/>
      </dsp:nvSpPr>
      <dsp:spPr>
        <a:xfrm>
          <a:off x="916542" y="3725"/>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44550">
            <a:lnSpc>
              <a:spcPct val="90000"/>
            </a:lnSpc>
            <a:spcBef>
              <a:spcPct val="0"/>
            </a:spcBef>
            <a:spcAft>
              <a:spcPct val="35000"/>
            </a:spcAft>
            <a:buNone/>
          </a:pPr>
          <a:r>
            <a:rPr lang="en-US" sz="1900" b="0" kern="1200"/>
            <a:t>1. What is STAC?</a:t>
          </a:r>
          <a:endParaRPr lang="en-US" sz="1900" kern="1200"/>
        </a:p>
      </dsp:txBody>
      <dsp:txXfrm>
        <a:off x="916542" y="3725"/>
        <a:ext cx="5273916" cy="793543"/>
      </dsp:txXfrm>
    </dsp:sp>
    <dsp:sp modelId="{F257E9D8-0098-48B8-B5A1-9164948812E9}">
      <dsp:nvSpPr>
        <dsp:cNvPr id="0" name=""/>
        <dsp:cNvSpPr/>
      </dsp:nvSpPr>
      <dsp:spPr>
        <a:xfrm>
          <a:off x="0" y="995655"/>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D02EAA-108A-4D2E-991E-13F5E5E2B8A3}">
      <dsp:nvSpPr>
        <dsp:cNvPr id="0" name=""/>
        <dsp:cNvSpPr/>
      </dsp:nvSpPr>
      <dsp:spPr>
        <a:xfrm>
          <a:off x="240046" y="1174202"/>
          <a:ext cx="436449" cy="4364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1206DB-FC9A-450D-BD24-0EDF3EBA0DAA}">
      <dsp:nvSpPr>
        <dsp:cNvPr id="0" name=""/>
        <dsp:cNvSpPr/>
      </dsp:nvSpPr>
      <dsp:spPr>
        <a:xfrm>
          <a:off x="916542" y="995655"/>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44550">
            <a:lnSpc>
              <a:spcPct val="90000"/>
            </a:lnSpc>
            <a:spcBef>
              <a:spcPct val="0"/>
            </a:spcBef>
            <a:spcAft>
              <a:spcPct val="35000"/>
            </a:spcAft>
            <a:buNone/>
          </a:pPr>
          <a:r>
            <a:rPr lang="en-US" sz="1900" b="0" kern="1200"/>
            <a:t>2. How it works</a:t>
          </a:r>
          <a:endParaRPr lang="en-US" sz="1900" kern="1200"/>
        </a:p>
      </dsp:txBody>
      <dsp:txXfrm>
        <a:off x="916542" y="995655"/>
        <a:ext cx="5273916" cy="793543"/>
      </dsp:txXfrm>
    </dsp:sp>
    <dsp:sp modelId="{7A0BA800-D4A4-4378-82BA-C31A09455A7C}">
      <dsp:nvSpPr>
        <dsp:cNvPr id="0" name=""/>
        <dsp:cNvSpPr/>
      </dsp:nvSpPr>
      <dsp:spPr>
        <a:xfrm>
          <a:off x="0" y="1987584"/>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788F3-9E2A-440C-9346-C22BAFB74754}">
      <dsp:nvSpPr>
        <dsp:cNvPr id="0" name=""/>
        <dsp:cNvSpPr/>
      </dsp:nvSpPr>
      <dsp:spPr>
        <a:xfrm>
          <a:off x="240046" y="2166131"/>
          <a:ext cx="436449" cy="4364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06BCFC-0D94-4CB1-863F-8BAEF29CA3E8}">
      <dsp:nvSpPr>
        <dsp:cNvPr id="0" name=""/>
        <dsp:cNvSpPr/>
      </dsp:nvSpPr>
      <dsp:spPr>
        <a:xfrm>
          <a:off x="916542" y="1987584"/>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44550">
            <a:lnSpc>
              <a:spcPct val="90000"/>
            </a:lnSpc>
            <a:spcBef>
              <a:spcPct val="0"/>
            </a:spcBef>
            <a:spcAft>
              <a:spcPct val="35000"/>
            </a:spcAft>
            <a:buNone/>
          </a:pPr>
          <a:r>
            <a:rPr lang="en-US" sz="1900" b="0" kern="1200"/>
            <a:t>3. What are the benefits from STAC?</a:t>
          </a:r>
          <a:endParaRPr lang="en-US" sz="1900" kern="1200"/>
        </a:p>
      </dsp:txBody>
      <dsp:txXfrm>
        <a:off x="916542" y="1987584"/>
        <a:ext cx="5273916" cy="793543"/>
      </dsp:txXfrm>
    </dsp:sp>
    <dsp:sp modelId="{993A736E-3CD9-4D25-BB68-C414844BAEE8}">
      <dsp:nvSpPr>
        <dsp:cNvPr id="0" name=""/>
        <dsp:cNvSpPr/>
      </dsp:nvSpPr>
      <dsp:spPr>
        <a:xfrm>
          <a:off x="0" y="2979514"/>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15ED62-8F11-4A1F-811C-85F0A3723445}">
      <dsp:nvSpPr>
        <dsp:cNvPr id="0" name=""/>
        <dsp:cNvSpPr/>
      </dsp:nvSpPr>
      <dsp:spPr>
        <a:xfrm>
          <a:off x="240046" y="3158061"/>
          <a:ext cx="436449" cy="4364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15547B-8FE8-496C-BEAF-F6EBF0425A87}">
      <dsp:nvSpPr>
        <dsp:cNvPr id="0" name=""/>
        <dsp:cNvSpPr/>
      </dsp:nvSpPr>
      <dsp:spPr>
        <a:xfrm>
          <a:off x="916542" y="2979514"/>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44550">
            <a:lnSpc>
              <a:spcPct val="90000"/>
            </a:lnSpc>
            <a:spcBef>
              <a:spcPct val="0"/>
            </a:spcBef>
            <a:spcAft>
              <a:spcPct val="35000"/>
            </a:spcAft>
            <a:buNone/>
          </a:pPr>
          <a:r>
            <a:rPr lang="en-US" sz="1900" b="0" kern="1200"/>
            <a:t>4. Examples</a:t>
          </a:r>
          <a:endParaRPr lang="en-US" sz="1900" kern="1200"/>
        </a:p>
      </dsp:txBody>
      <dsp:txXfrm>
        <a:off x="916542" y="2979514"/>
        <a:ext cx="5273916" cy="793543"/>
      </dsp:txXfrm>
    </dsp:sp>
    <dsp:sp modelId="{53BDA311-6AC8-4470-B2B0-1EC702E5B909}">
      <dsp:nvSpPr>
        <dsp:cNvPr id="0" name=""/>
        <dsp:cNvSpPr/>
      </dsp:nvSpPr>
      <dsp:spPr>
        <a:xfrm>
          <a:off x="0" y="3971443"/>
          <a:ext cx="6190459" cy="793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66AFD1-28FF-43A1-BB73-5DC6942C6146}">
      <dsp:nvSpPr>
        <dsp:cNvPr id="0" name=""/>
        <dsp:cNvSpPr/>
      </dsp:nvSpPr>
      <dsp:spPr>
        <a:xfrm>
          <a:off x="240046" y="4149991"/>
          <a:ext cx="436449" cy="4364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D7755A-8CE0-4320-A3D4-24780070C004}">
      <dsp:nvSpPr>
        <dsp:cNvPr id="0" name=""/>
        <dsp:cNvSpPr/>
      </dsp:nvSpPr>
      <dsp:spPr>
        <a:xfrm>
          <a:off x="916542" y="3971443"/>
          <a:ext cx="5273916" cy="79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3" tIns="83983" rIns="83983" bIns="83983" numCol="1" spcCol="1270" anchor="ctr" anchorCtr="0">
          <a:noAutofit/>
        </a:bodyPr>
        <a:lstStyle/>
        <a:p>
          <a:pPr marL="0" lvl="0" indent="0" algn="l" defTabSz="844550">
            <a:lnSpc>
              <a:spcPct val="90000"/>
            </a:lnSpc>
            <a:spcBef>
              <a:spcPct val="0"/>
            </a:spcBef>
            <a:spcAft>
              <a:spcPct val="35000"/>
            </a:spcAft>
            <a:buNone/>
          </a:pPr>
          <a:r>
            <a:rPr lang="en-US" sz="1900" b="0" kern="1200"/>
            <a:t>5. STAC tools</a:t>
          </a:r>
          <a:endParaRPr lang="en-US" sz="1900" kern="1200"/>
        </a:p>
      </dsp:txBody>
      <dsp:txXfrm>
        <a:off x="916542" y="3971443"/>
        <a:ext cx="5273916" cy="7935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31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Date Placeholder 2"/>
          <p:cNvSpPr>
            <a:spLocks noGrp="1"/>
          </p:cNvSpPr>
          <p:nvPr>
            <p:ph type="dt" sz="half" idx="10"/>
          </p:nvPr>
        </p:nvSpPr>
        <p:spPr/>
        <p:txBody>
          <a:bodyPr/>
          <a:lstStyle/>
          <a:p>
            <a:fld id="{19854680-52F5-4E83-9267-554219717052}" type="datetimeFigureOut">
              <a:rPr lang="de-DE" smtClean="0"/>
              <a:t>12.10.2021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156673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177955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94247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3645638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92629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1772549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10611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113047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203565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e-DE"/>
              <a:t>Mastertitelformat bearbeiten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9854680-52F5-4E83-9267-554219717052}" type="datetimeFigureOut">
              <a:rPr lang="de-DE" smtClean="0"/>
              <a:t>12.10.2021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402243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9854680-52F5-4E83-9267-554219717052}" type="datetimeFigureOut">
              <a:rPr lang="de-DE" smtClean="0"/>
              <a:t>12.10.2021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8394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9854680-52F5-4E83-9267-554219717052}" type="datetimeFigureOut">
              <a:rPr lang="de-DE" smtClean="0"/>
              <a:t>12.10.2021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35264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9854680-52F5-4E83-9267-554219717052}" type="datetimeFigureOut">
              <a:rPr lang="de-DE" smtClean="0"/>
              <a:t>12.10.2021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367779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54680-52F5-4E83-9267-554219717052}" type="datetimeFigureOut">
              <a:rPr lang="de-DE" smtClean="0"/>
              <a:t>12.10.2021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427830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9854680-52F5-4E83-9267-554219717052}" type="datetimeFigureOut">
              <a:rPr lang="de-DE" smtClean="0"/>
              <a:t>12.10.2021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366694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9854680-52F5-4E83-9267-554219717052}" type="datetimeFigureOut">
              <a:rPr lang="de-DE" smtClean="0"/>
              <a:t>12.10.2021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25A97A-4C84-4B0D-8BBF-955D661BE3D3}" type="slidenum">
              <a:rPr lang="de-DE" smtClean="0"/>
              <a:t>‹Nr.›</a:t>
            </a:fld>
            <a:endParaRPr lang="de-DE"/>
          </a:p>
        </p:txBody>
      </p:sp>
    </p:spTree>
    <p:extLst>
      <p:ext uri="{BB962C8B-B14F-4D97-AF65-F5344CB8AC3E}">
        <p14:creationId xmlns:p14="http://schemas.microsoft.com/office/powerpoint/2010/main" val="1059536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9854680-52F5-4E83-9267-554219717052}" type="datetimeFigureOut">
              <a:rPr lang="de-DE" smtClean="0"/>
              <a:t>12.10.2021</a:t>
            </a:fld>
            <a:endParaRPr lang="de-D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de-D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925A97A-4C84-4B0D-8BBF-955D661BE3D3}" type="slidenum">
              <a:rPr lang="de-DE" smtClean="0"/>
              <a:t>‹Nr.›</a:t>
            </a:fld>
            <a:endParaRPr lang="de-DE"/>
          </a:p>
        </p:txBody>
      </p:sp>
    </p:spTree>
    <p:extLst>
      <p:ext uri="{BB962C8B-B14F-4D97-AF65-F5344CB8AC3E}">
        <p14:creationId xmlns:p14="http://schemas.microsoft.com/office/powerpoint/2010/main" val="17682068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el 1">
            <a:extLst>
              <a:ext uri="{FF2B5EF4-FFF2-40B4-BE49-F238E27FC236}">
                <a16:creationId xmlns:a16="http://schemas.microsoft.com/office/drawing/2014/main" id="{95768009-024B-42C3-B733-54DBD3559C32}"/>
              </a:ext>
            </a:extLst>
          </p:cNvPr>
          <p:cNvSpPr>
            <a:spLocks noGrp="1"/>
          </p:cNvSpPr>
          <p:nvPr>
            <p:ph type="ctrTitle"/>
          </p:nvPr>
        </p:nvSpPr>
        <p:spPr>
          <a:xfrm>
            <a:off x="5116738" y="685798"/>
            <a:ext cx="6159273" cy="4495801"/>
          </a:xfrm>
        </p:spPr>
        <p:txBody>
          <a:bodyPr anchor="ctr">
            <a:normAutofit/>
          </a:bodyPr>
          <a:lstStyle/>
          <a:p>
            <a:r>
              <a:rPr lang="de-DE" sz="2200" b="1">
                <a:solidFill>
                  <a:srgbClr val="FFFFFF"/>
                </a:solidFill>
                <a:effectLst/>
                <a:latin typeface="Consolas" panose="020B0609020204030204" pitchFamily="49" charset="0"/>
              </a:rPr>
              <a:t>STAC: Spatial Temporal </a:t>
            </a:r>
            <a:r>
              <a:rPr lang="en-AU" sz="2200" b="1">
                <a:solidFill>
                  <a:srgbClr val="FFFFFF"/>
                </a:solidFill>
                <a:effectLst/>
                <a:latin typeface="Consolas" panose="020B0609020204030204" pitchFamily="49" charset="0"/>
              </a:rPr>
              <a:t>Assset</a:t>
            </a:r>
            <a:r>
              <a:rPr lang="de-DE" sz="2200" b="1">
                <a:solidFill>
                  <a:srgbClr val="FFFFFF"/>
                </a:solidFill>
                <a:effectLst/>
                <a:latin typeface="Consolas" panose="020B0609020204030204" pitchFamily="49" charset="0"/>
              </a:rPr>
              <a:t> Catalog</a:t>
            </a:r>
            <a:br>
              <a:rPr lang="de-DE" sz="2200" b="0">
                <a:solidFill>
                  <a:srgbClr val="FFFFFF"/>
                </a:solidFill>
                <a:effectLst/>
                <a:latin typeface="Consolas" panose="020B0609020204030204" pitchFamily="49" charset="0"/>
              </a:rPr>
            </a:br>
            <a:endParaRPr lang="de-DE" sz="2200">
              <a:solidFill>
                <a:srgbClr val="FFFFFF"/>
              </a:solidFill>
            </a:endParaRPr>
          </a:p>
        </p:txBody>
      </p:sp>
      <p:sp>
        <p:nvSpPr>
          <p:cNvPr id="3" name="Untertitel 2">
            <a:extLst>
              <a:ext uri="{FF2B5EF4-FFF2-40B4-BE49-F238E27FC236}">
                <a16:creationId xmlns:a16="http://schemas.microsoft.com/office/drawing/2014/main" id="{86A82FAF-D9A3-4319-B323-CA58327D8908}"/>
              </a:ext>
            </a:extLst>
          </p:cNvPr>
          <p:cNvSpPr>
            <a:spLocks noGrp="1"/>
          </p:cNvSpPr>
          <p:nvPr>
            <p:ph type="subTitle" idx="1"/>
          </p:nvPr>
        </p:nvSpPr>
        <p:spPr>
          <a:xfrm>
            <a:off x="1698171" y="685798"/>
            <a:ext cx="2502578" cy="4495801"/>
          </a:xfrm>
        </p:spPr>
        <p:txBody>
          <a:bodyPr anchor="ctr">
            <a:normAutofit/>
          </a:bodyPr>
          <a:lstStyle/>
          <a:p>
            <a:pPr algn="r"/>
            <a:r>
              <a:rPr lang="de-DE">
                <a:solidFill>
                  <a:srgbClr val="FFFFFF"/>
                </a:solidFill>
              </a:rPr>
              <a:t>By Jakob Danel</a:t>
            </a:r>
          </a:p>
        </p:txBody>
      </p:sp>
    </p:spTree>
    <p:extLst>
      <p:ext uri="{BB962C8B-B14F-4D97-AF65-F5344CB8AC3E}">
        <p14:creationId xmlns:p14="http://schemas.microsoft.com/office/powerpoint/2010/main" val="366791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3EAF2B9-B14A-4DE3-8CD9-367F3131C5ED}"/>
              </a:ext>
            </a:extLst>
          </p:cNvPr>
          <p:cNvSpPr>
            <a:spLocks noGrp="1"/>
          </p:cNvSpPr>
          <p:nvPr>
            <p:ph type="title"/>
          </p:nvPr>
        </p:nvSpPr>
        <p:spPr>
          <a:xfrm>
            <a:off x="684212" y="485244"/>
            <a:ext cx="8534400" cy="1507067"/>
          </a:xfrm>
        </p:spPr>
        <p:txBody>
          <a:bodyPr>
            <a:normAutofit/>
          </a:bodyPr>
          <a:lstStyle/>
          <a:p>
            <a:r>
              <a:rPr lang="de-DE" b="1">
                <a:effectLst/>
                <a:latin typeface="Consolas" panose="020B0609020204030204" pitchFamily="49" charset="0"/>
              </a:rPr>
              <a:t>STAC Catalog</a:t>
            </a:r>
            <a:br>
              <a:rPr lang="de-DE" b="0">
                <a:effectLst/>
                <a:latin typeface="Consolas" panose="020B0609020204030204" pitchFamily="49" charset="0"/>
              </a:rPr>
            </a:br>
            <a:endParaRPr lang="de-DE" dirty="0"/>
          </a:p>
        </p:txBody>
      </p:sp>
      <p:grpSp>
        <p:nvGrpSpPr>
          <p:cNvPr id="23"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4" name="Inhaltsplatzhalter 2">
            <a:extLst>
              <a:ext uri="{FF2B5EF4-FFF2-40B4-BE49-F238E27FC236}">
                <a16:creationId xmlns:a16="http://schemas.microsoft.com/office/drawing/2014/main" id="{6B656B35-070C-42AD-B50C-1AE7C22C1815}"/>
              </a:ext>
            </a:extLst>
          </p:cNvPr>
          <p:cNvSpPr>
            <a:spLocks noGrp="1"/>
          </p:cNvSpPr>
          <p:nvPr>
            <p:ph idx="1"/>
          </p:nvPr>
        </p:nvSpPr>
        <p:spPr>
          <a:xfrm>
            <a:off x="684212" y="2068511"/>
            <a:ext cx="8534400" cy="3615267"/>
          </a:xfrm>
        </p:spPr>
        <p:txBody>
          <a:bodyPr>
            <a:normAutofit/>
          </a:bodyPr>
          <a:lstStyle/>
          <a:p>
            <a:pPr>
              <a:lnSpc>
                <a:spcPct val="90000"/>
              </a:lnSpc>
              <a:buFont typeface="Arial" panose="020B0604020202020204" pitchFamily="34" charset="0"/>
              <a:buChar char="•"/>
            </a:pPr>
            <a:r>
              <a:rPr lang="en-US" b="0" dirty="0">
                <a:solidFill>
                  <a:schemeClr val="tx1"/>
                </a:solidFill>
                <a:effectLst/>
                <a:latin typeface="Consolas" panose="020B0609020204030204" pitchFamily="49" charset="0"/>
              </a:rPr>
              <a:t>STAC Catalogs are JSON files which contain links to STAC items</a:t>
            </a:r>
          </a:p>
          <a:p>
            <a:pPr>
              <a:lnSpc>
                <a:spcPct val="90000"/>
              </a:lnSpc>
              <a:buFont typeface="Arial" panose="020B0604020202020204" pitchFamily="34" charset="0"/>
              <a:buChar char="•"/>
            </a:pPr>
            <a:r>
              <a:rPr lang="en-US" b="0" dirty="0">
                <a:solidFill>
                  <a:schemeClr val="tx1"/>
                </a:solidFill>
                <a:effectLst/>
                <a:latin typeface="Consolas" panose="020B0609020204030204" pitchFamily="49" charset="0"/>
              </a:rPr>
              <a:t>A Catalog is to structure and organize all of the STAC items</a:t>
            </a:r>
          </a:p>
          <a:p>
            <a:pPr>
              <a:lnSpc>
                <a:spcPct val="90000"/>
              </a:lnSpc>
              <a:buFont typeface="Arial" panose="020B0604020202020204" pitchFamily="34" charset="0"/>
              <a:buChar char="•"/>
            </a:pPr>
            <a:r>
              <a:rPr lang="en-US" b="0" dirty="0">
                <a:solidFill>
                  <a:schemeClr val="tx1"/>
                </a:solidFill>
                <a:effectLst/>
                <a:latin typeface="Consolas" panose="020B0609020204030204" pitchFamily="49" charset="0"/>
              </a:rPr>
              <a:t>In the most cases the catalog is the entry point into the STAC dataset </a:t>
            </a:r>
          </a:p>
          <a:p>
            <a:pPr>
              <a:lnSpc>
                <a:spcPct val="90000"/>
              </a:lnSpc>
              <a:buFont typeface="Arial" panose="020B0604020202020204" pitchFamily="34" charset="0"/>
              <a:buChar char="•"/>
            </a:pPr>
            <a:r>
              <a:rPr lang="en-US" b="0" dirty="0">
                <a:solidFill>
                  <a:schemeClr val="tx1"/>
                </a:solidFill>
                <a:effectLst/>
                <a:latin typeface="Consolas" panose="020B0609020204030204" pitchFamily="49" charset="0"/>
              </a:rPr>
              <a:t>The structure of the JSON is simply some fields with basic </a:t>
            </a:r>
            <a:r>
              <a:rPr lang="en-US" b="0" dirty="0" err="1">
                <a:solidFill>
                  <a:schemeClr val="tx1"/>
                </a:solidFill>
                <a:effectLst/>
                <a:latin typeface="Consolas" panose="020B0609020204030204" pitchFamily="49" charset="0"/>
              </a:rPr>
              <a:t>informations</a:t>
            </a:r>
            <a:r>
              <a:rPr lang="en-US" b="0" dirty="0">
                <a:solidFill>
                  <a:schemeClr val="tx1"/>
                </a:solidFill>
                <a:effectLst/>
                <a:latin typeface="Consolas" panose="020B0609020204030204" pitchFamily="49" charset="0"/>
              </a:rPr>
              <a:t> and a links field, which holds an Array of link objects.</a:t>
            </a:r>
          </a:p>
          <a:p>
            <a:pPr>
              <a:lnSpc>
                <a:spcPct val="90000"/>
              </a:lnSpc>
              <a:buFont typeface="Arial" panose="020B0604020202020204" pitchFamily="34" charset="0"/>
              <a:buChar char="•"/>
            </a:pPr>
            <a:r>
              <a:rPr lang="en-US" b="0" dirty="0">
                <a:solidFill>
                  <a:schemeClr val="tx1"/>
                </a:solidFill>
                <a:effectLst/>
                <a:latin typeface="Consolas" panose="020B0609020204030204" pitchFamily="49" charset="0"/>
              </a:rPr>
              <a:t> Ther</a:t>
            </a:r>
            <a:r>
              <a:rPr lang="en-US" dirty="0">
                <a:solidFill>
                  <a:schemeClr val="tx1"/>
                </a:solidFill>
                <a:latin typeface="Consolas" panose="020B0609020204030204" pitchFamily="49" charset="0"/>
              </a:rPr>
              <a:t>e are many best practice advices</a:t>
            </a:r>
            <a:endParaRPr lang="en-US" b="0" dirty="0">
              <a:solidFill>
                <a:schemeClr val="tx1"/>
              </a:solidFill>
              <a:effectLst/>
              <a:latin typeface="Consolas" panose="020B0609020204030204" pitchFamily="49" charset="0"/>
            </a:endParaRPr>
          </a:p>
          <a:p>
            <a:pPr marL="0" indent="0">
              <a:lnSpc>
                <a:spcPct val="90000"/>
              </a:lnSpc>
              <a:buNone/>
            </a:pPr>
            <a:endParaRPr lang="de-DE" dirty="0">
              <a:solidFill>
                <a:schemeClr val="tx1"/>
              </a:solidFill>
            </a:endParaRPr>
          </a:p>
        </p:txBody>
      </p:sp>
    </p:spTree>
    <p:extLst>
      <p:ext uri="{BB962C8B-B14F-4D97-AF65-F5344CB8AC3E}">
        <p14:creationId xmlns:p14="http://schemas.microsoft.com/office/powerpoint/2010/main" val="2324741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3BFAA4E-C836-474B-98B2-0294D42C81A3}"/>
              </a:ext>
            </a:extLst>
          </p:cNvPr>
          <p:cNvSpPr>
            <a:spLocks noGrp="1"/>
          </p:cNvSpPr>
          <p:nvPr>
            <p:ph type="title"/>
          </p:nvPr>
        </p:nvSpPr>
        <p:spPr>
          <a:xfrm>
            <a:off x="684212" y="485244"/>
            <a:ext cx="8534400" cy="1507067"/>
          </a:xfrm>
        </p:spPr>
        <p:txBody>
          <a:bodyPr>
            <a:normAutofit/>
          </a:bodyPr>
          <a:lstStyle/>
          <a:p>
            <a:r>
              <a:rPr lang="de-DE" b="1">
                <a:effectLst/>
                <a:latin typeface="Consolas" panose="020B0609020204030204" pitchFamily="49" charset="0"/>
              </a:rPr>
              <a:t>STAC Collections</a:t>
            </a:r>
            <a:endParaRPr lang="de-DE"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Inhaltsplatzhalter 2">
            <a:extLst>
              <a:ext uri="{FF2B5EF4-FFF2-40B4-BE49-F238E27FC236}">
                <a16:creationId xmlns:a16="http://schemas.microsoft.com/office/drawing/2014/main" id="{6489FD6E-2E2D-4615-BF11-7E0C9C3127ED}"/>
              </a:ext>
            </a:extLst>
          </p:cNvPr>
          <p:cNvSpPr>
            <a:spLocks noGrp="1"/>
          </p:cNvSpPr>
          <p:nvPr>
            <p:ph idx="1"/>
          </p:nvPr>
        </p:nvSpPr>
        <p:spPr>
          <a:xfrm>
            <a:off x="684212" y="2068511"/>
            <a:ext cx="8534400" cy="3615267"/>
          </a:xfrm>
        </p:spPr>
        <p:txBody>
          <a:bodyPr>
            <a:normAutofit/>
          </a:bodyPr>
          <a:lstStyle/>
          <a:p>
            <a:pPr>
              <a:buFont typeface="Arial" panose="020B0604020202020204" pitchFamily="34" charset="0"/>
              <a:buChar char="•"/>
            </a:pPr>
            <a:r>
              <a:rPr lang="en-US" b="0" dirty="0">
                <a:solidFill>
                  <a:schemeClr val="tx1"/>
                </a:solidFill>
                <a:effectLst/>
                <a:latin typeface="Consolas" panose="020B0609020204030204" pitchFamily="49" charset="0"/>
              </a:rPr>
              <a:t>STAC Collections are an extension of the Catalog, which extends the Catalog with extra information, like provider, keywords or license of the STAC Items inside the catalog.</a:t>
            </a:r>
          </a:p>
          <a:p>
            <a:pPr>
              <a:buFont typeface="Arial" panose="020B0604020202020204" pitchFamily="34" charset="0"/>
              <a:buChar char="•"/>
            </a:pPr>
            <a:r>
              <a:rPr lang="en-US" b="0" dirty="0">
                <a:solidFill>
                  <a:schemeClr val="tx1"/>
                </a:solidFill>
                <a:effectLst/>
                <a:latin typeface="Consolas" panose="020B0609020204030204" pitchFamily="49" charset="0"/>
              </a:rPr>
              <a:t>Because it is an extension of a Catalog a STAC Collection also must be in JSON format.</a:t>
            </a:r>
          </a:p>
          <a:p>
            <a:pPr>
              <a:buFont typeface="Arial" panose="020B0604020202020204" pitchFamily="34" charset="0"/>
              <a:buChar char="•"/>
            </a:pPr>
            <a:r>
              <a:rPr lang="en-US" b="0" dirty="0">
                <a:solidFill>
                  <a:schemeClr val="tx1"/>
                </a:solidFill>
                <a:effectLst/>
                <a:latin typeface="Consolas" panose="020B0609020204030204" pitchFamily="49" charset="0"/>
              </a:rPr>
              <a:t>Every valid STAC Collection is a valid STAC Catalog.</a:t>
            </a:r>
          </a:p>
          <a:p>
            <a:pPr marL="0" indent="0">
              <a:buNone/>
            </a:pPr>
            <a:endParaRPr lang="de-DE" dirty="0">
              <a:solidFill>
                <a:schemeClr val="tx1"/>
              </a:solidFill>
            </a:endParaRPr>
          </a:p>
        </p:txBody>
      </p:sp>
    </p:spTree>
    <p:extLst>
      <p:ext uri="{BB962C8B-B14F-4D97-AF65-F5344CB8AC3E}">
        <p14:creationId xmlns:p14="http://schemas.microsoft.com/office/powerpoint/2010/main" val="265592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39CB8B9-0D87-46E6-A3FC-64779330D379}"/>
              </a:ext>
            </a:extLst>
          </p:cNvPr>
          <p:cNvSpPr>
            <a:spLocks noGrp="1"/>
          </p:cNvSpPr>
          <p:nvPr>
            <p:ph type="title"/>
          </p:nvPr>
        </p:nvSpPr>
        <p:spPr>
          <a:xfrm>
            <a:off x="684212" y="485244"/>
            <a:ext cx="8534400" cy="1507067"/>
          </a:xfrm>
        </p:spPr>
        <p:txBody>
          <a:bodyPr>
            <a:normAutofit/>
          </a:bodyPr>
          <a:lstStyle/>
          <a:p>
            <a:r>
              <a:rPr lang="de-DE" b="1">
                <a:effectLst/>
                <a:latin typeface="Consolas" panose="020B0609020204030204" pitchFamily="49" charset="0"/>
              </a:rPr>
              <a:t>STAC API</a:t>
            </a:r>
            <a:endParaRPr lang="de-DE"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Inhaltsplatzhalter 2">
            <a:extLst>
              <a:ext uri="{FF2B5EF4-FFF2-40B4-BE49-F238E27FC236}">
                <a16:creationId xmlns:a16="http://schemas.microsoft.com/office/drawing/2014/main" id="{CDC7CAAB-5CFA-4A69-B412-124E55D0ED30}"/>
              </a:ext>
            </a:extLst>
          </p:cNvPr>
          <p:cNvSpPr>
            <a:spLocks noGrp="1"/>
          </p:cNvSpPr>
          <p:nvPr>
            <p:ph idx="1"/>
          </p:nvPr>
        </p:nvSpPr>
        <p:spPr>
          <a:xfrm>
            <a:off x="684212" y="2068511"/>
            <a:ext cx="8534400" cy="3615267"/>
          </a:xfrm>
        </p:spPr>
        <p:txBody>
          <a:bodyPr>
            <a:normAutofit/>
          </a:bodyPr>
          <a:lstStyle/>
          <a:p>
            <a:pPr>
              <a:lnSpc>
                <a:spcPct val="90000"/>
              </a:lnSpc>
              <a:buFont typeface="Arial" panose="020B0604020202020204" pitchFamily="34" charset="0"/>
              <a:buChar char="•"/>
            </a:pPr>
            <a:r>
              <a:rPr lang="de-DE" b="0" dirty="0">
                <a:solidFill>
                  <a:schemeClr val="tx1"/>
                </a:solidFill>
                <a:effectLst/>
                <a:latin typeface="Consolas" panose="020B0609020204030204" pitchFamily="49" charset="0"/>
              </a:rPr>
              <a:t>The STAC API </a:t>
            </a:r>
            <a:r>
              <a:rPr lang="en-GB" b="0" dirty="0">
                <a:solidFill>
                  <a:schemeClr val="tx1"/>
                </a:solidFill>
                <a:effectLst/>
                <a:latin typeface="Consolas" panose="020B0609020204030204" pitchFamily="49" charset="0"/>
              </a:rPr>
              <a:t>provides</a:t>
            </a:r>
            <a:r>
              <a:rPr lang="de-DE" b="0" dirty="0">
                <a:solidFill>
                  <a:schemeClr val="tx1"/>
                </a:solidFill>
                <a:effectLst/>
                <a:latin typeface="Consolas" panose="020B0609020204030204" pitchFamily="49" charset="0"/>
              </a:rPr>
              <a:t> a </a:t>
            </a:r>
            <a:r>
              <a:rPr lang="en-GB" b="0" dirty="0">
                <a:solidFill>
                  <a:schemeClr val="tx1"/>
                </a:solidFill>
                <a:effectLst/>
                <a:latin typeface="Consolas" panose="020B0609020204030204" pitchFamily="49" charset="0"/>
              </a:rPr>
              <a:t>RESTful</a:t>
            </a:r>
            <a:r>
              <a:rPr lang="de-DE" b="0" dirty="0">
                <a:solidFill>
                  <a:schemeClr val="tx1"/>
                </a:solidFill>
                <a:effectLst/>
                <a:latin typeface="Consolas" panose="020B0609020204030204" pitchFamily="49" charset="0"/>
              </a:rPr>
              <a:t> </a:t>
            </a:r>
            <a:r>
              <a:rPr lang="en-GB" b="0" dirty="0">
                <a:solidFill>
                  <a:schemeClr val="tx1"/>
                </a:solidFill>
                <a:effectLst/>
                <a:latin typeface="Consolas" panose="020B0609020204030204" pitchFamily="49" charset="0"/>
              </a:rPr>
              <a:t>endpoint which makes searching for STAC Items </a:t>
            </a:r>
            <a:r>
              <a:rPr lang="en-GB" b="0" dirty="0" err="1">
                <a:solidFill>
                  <a:schemeClr val="tx1"/>
                </a:solidFill>
                <a:effectLst/>
                <a:latin typeface="Consolas" panose="020B0609020204030204" pitchFamily="49" charset="0"/>
              </a:rPr>
              <a:t>posssible</a:t>
            </a:r>
            <a:r>
              <a:rPr lang="en-GB" b="0" dirty="0">
                <a:solidFill>
                  <a:schemeClr val="tx1"/>
                </a:solidFill>
                <a:effectLst/>
                <a:latin typeface="Consolas" panose="020B0609020204030204" pitchFamily="49" charset="0"/>
              </a:rPr>
              <a:t>.</a:t>
            </a:r>
          </a:p>
          <a:p>
            <a:pPr>
              <a:lnSpc>
                <a:spcPct val="90000"/>
              </a:lnSpc>
              <a:buFont typeface="Arial" panose="020B0604020202020204" pitchFamily="34" charset="0"/>
              <a:buChar char="•"/>
            </a:pPr>
            <a:r>
              <a:rPr lang="en-GB" b="0" dirty="0">
                <a:solidFill>
                  <a:schemeClr val="tx1"/>
                </a:solidFill>
                <a:effectLst/>
                <a:latin typeface="Consolas" panose="020B0609020204030204" pitchFamily="49" charset="0"/>
              </a:rPr>
              <a:t>STAC API using the standard of </a:t>
            </a:r>
            <a:r>
              <a:rPr lang="en-GB" b="0" dirty="0" err="1">
                <a:solidFill>
                  <a:schemeClr val="tx1"/>
                </a:solidFill>
                <a:effectLst/>
                <a:latin typeface="Consolas" panose="020B0609020204030204" pitchFamily="49" charset="0"/>
              </a:rPr>
              <a:t>OpenAPI</a:t>
            </a:r>
            <a:r>
              <a:rPr lang="en-GB" b="0" dirty="0">
                <a:solidFill>
                  <a:schemeClr val="tx1"/>
                </a:solidFill>
                <a:effectLst/>
                <a:latin typeface="Consolas" panose="020B0609020204030204" pitchFamily="49" charset="0"/>
              </a:rPr>
              <a:t>, fur further information see</a:t>
            </a:r>
            <a:r>
              <a:rPr lang="en-GB" dirty="0">
                <a:solidFill>
                  <a:schemeClr val="tx1"/>
                </a:solidFill>
                <a:latin typeface="Consolas" panose="020B0609020204030204" pitchFamily="49" charset="0"/>
              </a:rPr>
              <a:t> </a:t>
            </a:r>
            <a:r>
              <a:rPr lang="en-GB" b="0" u="sng" dirty="0">
                <a:solidFill>
                  <a:schemeClr val="tx1"/>
                </a:solidFill>
                <a:effectLst/>
                <a:latin typeface="Consolas" panose="020B0609020204030204" pitchFamily="49" charset="0"/>
              </a:rPr>
              <a:t>https://www.openapis.org/</a:t>
            </a:r>
            <a:r>
              <a:rPr lang="en-GB" b="0" dirty="0">
                <a:solidFill>
                  <a:schemeClr val="tx1"/>
                </a:solidFill>
                <a:effectLst/>
                <a:latin typeface="Consolas" panose="020B0609020204030204" pitchFamily="49" charset="0"/>
              </a:rPr>
              <a:t>.</a:t>
            </a:r>
          </a:p>
          <a:p>
            <a:pPr>
              <a:lnSpc>
                <a:spcPct val="90000"/>
              </a:lnSpc>
              <a:buFont typeface="Arial" panose="020B0604020202020204" pitchFamily="34" charset="0"/>
              <a:buChar char="•"/>
            </a:pPr>
            <a:r>
              <a:rPr lang="en-GB" b="0" dirty="0">
                <a:solidFill>
                  <a:schemeClr val="tx1"/>
                </a:solidFill>
                <a:effectLst/>
                <a:latin typeface="Consolas" panose="020B0609020204030204" pitchFamily="49" charset="0"/>
              </a:rPr>
              <a:t>STAC API requires a landing page, which returning a STAC </a:t>
            </a:r>
            <a:r>
              <a:rPr lang="en-GB" b="0" dirty="0" err="1">
                <a:solidFill>
                  <a:schemeClr val="tx1"/>
                </a:solidFill>
                <a:effectLst/>
                <a:latin typeface="Consolas" panose="020B0609020204030204" pitchFamily="49" charset="0"/>
              </a:rPr>
              <a:t>Catalog</a:t>
            </a:r>
            <a:r>
              <a:rPr lang="en-GB" b="0" dirty="0">
                <a:solidFill>
                  <a:schemeClr val="tx1"/>
                </a:solidFill>
                <a:effectLst/>
                <a:latin typeface="Consolas" panose="020B0609020204030204" pitchFamily="49" charset="0"/>
              </a:rPr>
              <a:t> which can navigate down with the links to as many Items, </a:t>
            </a:r>
            <a:r>
              <a:rPr lang="en-GB" b="0" dirty="0" err="1">
                <a:solidFill>
                  <a:schemeClr val="tx1"/>
                </a:solidFill>
                <a:effectLst/>
                <a:latin typeface="Consolas" panose="020B0609020204030204" pitchFamily="49" charset="0"/>
              </a:rPr>
              <a:t>Catalogs</a:t>
            </a:r>
            <a:r>
              <a:rPr lang="en-GB" b="0" dirty="0">
                <a:solidFill>
                  <a:schemeClr val="tx1"/>
                </a:solidFill>
                <a:effectLst/>
                <a:latin typeface="Consolas" panose="020B0609020204030204" pitchFamily="49" charset="0"/>
              </a:rPr>
              <a:t> and Collections as you want.</a:t>
            </a:r>
          </a:p>
          <a:p>
            <a:pPr>
              <a:lnSpc>
                <a:spcPct val="90000"/>
              </a:lnSpc>
              <a:buFont typeface="Arial" panose="020B0604020202020204" pitchFamily="34" charset="0"/>
              <a:buChar char="•"/>
            </a:pPr>
            <a:r>
              <a:rPr lang="en-GB" b="0" dirty="0">
                <a:solidFill>
                  <a:schemeClr val="tx1"/>
                </a:solidFill>
                <a:effectLst/>
                <a:latin typeface="Consolas" panose="020B0609020204030204" pitchFamily="49" charset="0"/>
              </a:rPr>
              <a:t>The API also require an endpoint </a:t>
            </a:r>
            <a:r>
              <a:rPr lang="en-GB" b="0" dirty="0" err="1">
                <a:solidFill>
                  <a:schemeClr val="tx1"/>
                </a:solidFill>
                <a:effectLst/>
                <a:latin typeface="Consolas" panose="020B0609020204030204" pitchFamily="49" charset="0"/>
              </a:rPr>
              <a:t>stac</a:t>
            </a:r>
            <a:r>
              <a:rPr lang="en-GB" b="0" dirty="0">
                <a:solidFill>
                  <a:schemeClr val="tx1"/>
                </a:solidFill>
                <a:effectLst/>
                <a:latin typeface="Consolas" panose="020B0609020204030204" pitchFamily="49" charset="0"/>
              </a:rPr>
              <a:t>/search which takes an JSON object with a bounding box and a timestamp. The API </a:t>
            </a:r>
            <a:r>
              <a:rPr lang="en-GB" b="0" dirty="0" err="1">
                <a:solidFill>
                  <a:schemeClr val="tx1"/>
                </a:solidFill>
                <a:effectLst/>
                <a:latin typeface="Consolas" panose="020B0609020204030204" pitchFamily="49" charset="0"/>
              </a:rPr>
              <a:t>sshould</a:t>
            </a:r>
            <a:r>
              <a:rPr lang="en-GB" b="0" dirty="0">
                <a:solidFill>
                  <a:schemeClr val="tx1"/>
                </a:solidFill>
                <a:effectLst/>
                <a:latin typeface="Consolas" panose="020B0609020204030204" pitchFamily="49" charset="0"/>
              </a:rPr>
              <a:t> return all </a:t>
            </a:r>
            <a:r>
              <a:rPr lang="en-GB" b="0" dirty="0" err="1">
                <a:solidFill>
                  <a:schemeClr val="tx1"/>
                </a:solidFill>
                <a:effectLst/>
                <a:latin typeface="Consolas" panose="020B0609020204030204" pitchFamily="49" charset="0"/>
              </a:rPr>
              <a:t>catalogs</a:t>
            </a:r>
            <a:r>
              <a:rPr lang="en-GB" b="0" dirty="0">
                <a:solidFill>
                  <a:schemeClr val="tx1"/>
                </a:solidFill>
                <a:effectLst/>
                <a:latin typeface="Consolas" panose="020B0609020204030204" pitchFamily="49" charset="0"/>
              </a:rPr>
              <a:t> with data inside the given time and space. </a:t>
            </a:r>
          </a:p>
          <a:p>
            <a:pPr marL="0" indent="0">
              <a:lnSpc>
                <a:spcPct val="90000"/>
              </a:lnSpc>
              <a:buNone/>
            </a:pPr>
            <a:endParaRPr lang="de-DE" dirty="0">
              <a:solidFill>
                <a:schemeClr val="tx1"/>
              </a:solidFill>
            </a:endParaRPr>
          </a:p>
        </p:txBody>
      </p:sp>
    </p:spTree>
    <p:extLst>
      <p:ext uri="{BB962C8B-B14F-4D97-AF65-F5344CB8AC3E}">
        <p14:creationId xmlns:p14="http://schemas.microsoft.com/office/powerpoint/2010/main" val="291825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7EF13D0-77DE-4E03-B989-C090878A1AAB}"/>
              </a:ext>
            </a:extLst>
          </p:cNvPr>
          <p:cNvSpPr>
            <a:spLocks noGrp="1"/>
          </p:cNvSpPr>
          <p:nvPr>
            <p:ph type="title"/>
          </p:nvPr>
        </p:nvSpPr>
        <p:spPr>
          <a:xfrm>
            <a:off x="684212" y="485244"/>
            <a:ext cx="8534400" cy="1507067"/>
          </a:xfrm>
        </p:spPr>
        <p:txBody>
          <a:bodyPr>
            <a:normAutofit/>
          </a:bodyPr>
          <a:lstStyle/>
          <a:p>
            <a:r>
              <a:rPr lang="de-DE" b="0" err="1">
                <a:effectLst/>
                <a:latin typeface="Consolas" panose="020B0609020204030204" pitchFamily="49" charset="0"/>
              </a:rPr>
              <a:t>Examples</a:t>
            </a:r>
            <a:endParaRPr lang="en-GB"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Inhaltsplatzhalter 2">
            <a:extLst>
              <a:ext uri="{FF2B5EF4-FFF2-40B4-BE49-F238E27FC236}">
                <a16:creationId xmlns:a16="http://schemas.microsoft.com/office/drawing/2014/main" id="{AA97D489-8DBD-4D7D-AF9C-39923A657ACE}"/>
              </a:ext>
            </a:extLst>
          </p:cNvPr>
          <p:cNvSpPr>
            <a:spLocks noGrp="1"/>
          </p:cNvSpPr>
          <p:nvPr>
            <p:ph idx="1"/>
          </p:nvPr>
        </p:nvSpPr>
        <p:spPr>
          <a:xfrm>
            <a:off x="684212" y="2068511"/>
            <a:ext cx="8534400" cy="3615267"/>
          </a:xfrm>
        </p:spPr>
        <p:txBody>
          <a:bodyPr>
            <a:normAutofit/>
          </a:bodyPr>
          <a:lstStyle/>
          <a:p>
            <a:pPr marL="0" indent="0">
              <a:lnSpc>
                <a:spcPct val="90000"/>
              </a:lnSpc>
              <a:buNone/>
            </a:pPr>
            <a:r>
              <a:rPr lang="de-DE" sz="1100" b="0" dirty="0">
                <a:solidFill>
                  <a:schemeClr val="tx1"/>
                </a:solidFill>
                <a:effectLst/>
                <a:latin typeface="Consolas" panose="020B0609020204030204" pitchFamily="49" charset="0"/>
              </a:rPr>
              <a:t>The </a:t>
            </a:r>
            <a:r>
              <a:rPr lang="de-DE" sz="1100" b="0" dirty="0" err="1">
                <a:solidFill>
                  <a:schemeClr val="tx1"/>
                </a:solidFill>
                <a:effectLst/>
                <a:latin typeface="Consolas" panose="020B0609020204030204" pitchFamily="49" charset="0"/>
              </a:rPr>
              <a:t>following</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examples</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are</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datasets</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which</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provided</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as</a:t>
            </a:r>
            <a:r>
              <a:rPr lang="de-DE" sz="1100" b="0" dirty="0">
                <a:solidFill>
                  <a:schemeClr val="tx1"/>
                </a:solidFill>
                <a:effectLst/>
                <a:latin typeface="Consolas" panose="020B0609020204030204" pitchFamily="49" charset="0"/>
              </a:rPr>
              <a:t> a STAC:</a:t>
            </a:r>
          </a:p>
          <a:p>
            <a:pPr>
              <a:lnSpc>
                <a:spcPct val="90000"/>
              </a:lnSpc>
              <a:buFont typeface="Arial" panose="020B0604020202020204" pitchFamily="34" charset="0"/>
              <a:buChar char="•"/>
            </a:pPr>
            <a:r>
              <a:rPr lang="de-DE" sz="1100" b="0" dirty="0" err="1">
                <a:solidFill>
                  <a:schemeClr val="tx1"/>
                </a:solidFill>
                <a:effectLst/>
                <a:latin typeface="Consolas" panose="020B0609020204030204" pitchFamily="49" charset="0"/>
              </a:rPr>
              <a:t>Landsat</a:t>
            </a:r>
            <a:endParaRPr lang="de-DE" sz="1100" b="0" dirty="0">
              <a:solidFill>
                <a:schemeClr val="tx1"/>
              </a:solidFill>
              <a:effectLst/>
              <a:latin typeface="Consolas" panose="020B0609020204030204" pitchFamily="49" charset="0"/>
            </a:endParaRPr>
          </a:p>
          <a:p>
            <a:pPr>
              <a:lnSpc>
                <a:spcPct val="90000"/>
              </a:lnSpc>
              <a:buFont typeface="Arial" panose="020B0604020202020204" pitchFamily="34" charset="0"/>
              <a:buChar char="•"/>
            </a:pPr>
            <a:r>
              <a:rPr lang="de-DE" sz="1100" b="0" dirty="0">
                <a:solidFill>
                  <a:schemeClr val="tx1"/>
                </a:solidFill>
                <a:effectLst/>
                <a:latin typeface="Consolas" panose="020B0609020204030204" pitchFamily="49" charset="0"/>
              </a:rPr>
              <a:t>CBERS</a:t>
            </a:r>
          </a:p>
          <a:p>
            <a:pPr>
              <a:lnSpc>
                <a:spcPct val="90000"/>
              </a:lnSpc>
              <a:buFont typeface="Arial" panose="020B0604020202020204" pitchFamily="34" charset="0"/>
              <a:buChar char="•"/>
            </a:pPr>
            <a:r>
              <a:rPr lang="de-DE" sz="1100" b="0" dirty="0">
                <a:solidFill>
                  <a:schemeClr val="tx1"/>
                </a:solidFill>
                <a:effectLst/>
                <a:latin typeface="Consolas" panose="020B0609020204030204" pitchFamily="49" charset="0"/>
              </a:rPr>
              <a:t>Sentinel 2</a:t>
            </a:r>
          </a:p>
          <a:p>
            <a:pPr>
              <a:lnSpc>
                <a:spcPct val="90000"/>
              </a:lnSpc>
              <a:buFont typeface="Arial" panose="020B0604020202020204" pitchFamily="34" charset="0"/>
              <a:buChar char="•"/>
            </a:pPr>
            <a:r>
              <a:rPr lang="de-DE" sz="1100" b="0" dirty="0">
                <a:solidFill>
                  <a:schemeClr val="tx1"/>
                </a:solidFill>
                <a:effectLst/>
                <a:latin typeface="Consolas" panose="020B0609020204030204" pitchFamily="49" charset="0"/>
              </a:rPr>
              <a:t>Google Earth Engine</a:t>
            </a:r>
          </a:p>
          <a:p>
            <a:pPr>
              <a:lnSpc>
                <a:spcPct val="90000"/>
              </a:lnSpc>
              <a:buFont typeface="Arial" panose="020B0604020202020204" pitchFamily="34" charset="0"/>
              <a:buChar char="•"/>
            </a:pPr>
            <a:r>
              <a:rPr lang="de-DE" sz="1100" b="0" dirty="0" err="1">
                <a:solidFill>
                  <a:schemeClr val="tx1"/>
                </a:solidFill>
                <a:effectLst/>
                <a:latin typeface="Consolas" panose="020B0609020204030204" pitchFamily="49" charset="0"/>
              </a:rPr>
              <a:t>Spacenet</a:t>
            </a:r>
            <a:endParaRPr lang="de-DE" sz="1100" b="0" dirty="0">
              <a:solidFill>
                <a:schemeClr val="tx1"/>
              </a:solidFill>
              <a:effectLst/>
              <a:latin typeface="Consolas" panose="020B0609020204030204" pitchFamily="49" charset="0"/>
            </a:endParaRPr>
          </a:p>
          <a:p>
            <a:pPr>
              <a:lnSpc>
                <a:spcPct val="90000"/>
              </a:lnSpc>
              <a:buFont typeface="Arial" panose="020B0604020202020204" pitchFamily="34" charset="0"/>
              <a:buChar char="•"/>
            </a:pPr>
            <a:r>
              <a:rPr lang="de-DE" sz="1100" b="0" dirty="0">
                <a:solidFill>
                  <a:schemeClr val="tx1"/>
                </a:solidFill>
                <a:effectLst/>
                <a:latin typeface="Consolas" panose="020B0609020204030204" pitchFamily="49" charset="0"/>
              </a:rPr>
              <a:t>ISERV</a:t>
            </a:r>
          </a:p>
          <a:p>
            <a:pPr>
              <a:lnSpc>
                <a:spcPct val="90000"/>
              </a:lnSpc>
              <a:buFont typeface="Arial" panose="020B0604020202020204" pitchFamily="34" charset="0"/>
              <a:buChar char="•"/>
            </a:pPr>
            <a:r>
              <a:rPr lang="de-DE" sz="1100" b="0" dirty="0" err="1">
                <a:solidFill>
                  <a:schemeClr val="tx1"/>
                </a:solidFill>
                <a:effectLst/>
                <a:latin typeface="Consolas" panose="020B0609020204030204" pitchFamily="49" charset="0"/>
              </a:rPr>
              <a:t>EarthSearch</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is</a:t>
            </a:r>
            <a:r>
              <a:rPr lang="de-DE" sz="1100" b="0" dirty="0">
                <a:solidFill>
                  <a:schemeClr val="tx1"/>
                </a:solidFill>
                <a:effectLst/>
                <a:latin typeface="Consolas" panose="020B0609020204030204" pitchFamily="49" charset="0"/>
              </a:rPr>
              <a:t> a STAC API </a:t>
            </a:r>
            <a:r>
              <a:rPr lang="de-DE" sz="1100" b="0" dirty="0" err="1">
                <a:solidFill>
                  <a:schemeClr val="tx1"/>
                </a:solidFill>
                <a:effectLst/>
                <a:latin typeface="Consolas" panose="020B0609020204030204" pitchFamily="49" charset="0"/>
              </a:rPr>
              <a:t>for</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the</a:t>
            </a:r>
            <a:r>
              <a:rPr lang="de-DE" sz="1100" b="0" dirty="0">
                <a:solidFill>
                  <a:schemeClr val="tx1"/>
                </a:solidFill>
                <a:effectLst/>
                <a:latin typeface="Consolas" panose="020B0609020204030204" pitchFamily="49" charset="0"/>
              </a:rPr>
              <a:t> Earth on AWS </a:t>
            </a:r>
            <a:r>
              <a:rPr lang="de-DE" sz="1100" b="0" dirty="0" err="1">
                <a:solidFill>
                  <a:schemeClr val="tx1"/>
                </a:solidFill>
                <a:effectLst/>
                <a:latin typeface="Consolas" panose="020B0609020204030204" pitchFamily="49" charset="0"/>
              </a:rPr>
              <a:t>datasets</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that</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implement</a:t>
            </a:r>
            <a:r>
              <a:rPr lang="de-DE" sz="1100" b="0" dirty="0">
                <a:solidFill>
                  <a:schemeClr val="tx1"/>
                </a:solidFill>
                <a:effectLst/>
                <a:latin typeface="Consolas" panose="020B0609020204030204" pitchFamily="49" charset="0"/>
              </a:rPr>
              <a:t> STAC.</a:t>
            </a:r>
          </a:p>
          <a:p>
            <a:pPr>
              <a:lnSpc>
                <a:spcPct val="90000"/>
              </a:lnSpc>
              <a:buFont typeface="Arial" panose="020B0604020202020204" pitchFamily="34" charset="0"/>
              <a:buChar char="•"/>
            </a:pPr>
            <a:r>
              <a:rPr lang="de-DE" sz="1100" b="0" dirty="0">
                <a:solidFill>
                  <a:schemeClr val="tx1"/>
                </a:solidFill>
                <a:effectLst/>
                <a:latin typeface="Consolas" panose="020B0609020204030204" pitchFamily="49" charset="0"/>
              </a:rPr>
              <a:t>Radiant </a:t>
            </a:r>
            <a:r>
              <a:rPr lang="de-DE" sz="1100" b="0" dirty="0" err="1">
                <a:solidFill>
                  <a:schemeClr val="tx1"/>
                </a:solidFill>
                <a:effectLst/>
                <a:latin typeface="Consolas" panose="020B0609020204030204" pitchFamily="49" charset="0"/>
              </a:rPr>
              <a:t>MLHub</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hosts</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datasets</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for</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training</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machine</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learning</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algorithms</a:t>
            </a:r>
            <a:r>
              <a:rPr lang="de-DE" sz="1100" b="0" dirty="0">
                <a:solidFill>
                  <a:schemeClr val="tx1"/>
                </a:solidFill>
                <a:effectLst/>
                <a:latin typeface="Consolas" panose="020B0609020204030204" pitchFamily="49" charset="0"/>
              </a:rPr>
              <a:t>.</a:t>
            </a:r>
          </a:p>
          <a:p>
            <a:pPr>
              <a:lnSpc>
                <a:spcPct val="90000"/>
              </a:lnSpc>
              <a:buFont typeface="Arial" panose="020B0604020202020204" pitchFamily="34" charset="0"/>
              <a:buChar char="•"/>
            </a:pPr>
            <a:r>
              <a:rPr lang="de-DE" sz="1100" b="0" dirty="0">
                <a:solidFill>
                  <a:schemeClr val="tx1"/>
                </a:solidFill>
                <a:effectLst/>
                <a:latin typeface="Consolas" panose="020B0609020204030204" pitchFamily="49" charset="0"/>
              </a:rPr>
              <a:t>Earth </a:t>
            </a:r>
            <a:r>
              <a:rPr lang="de-DE" sz="1100" b="0" dirty="0" err="1">
                <a:solidFill>
                  <a:schemeClr val="tx1"/>
                </a:solidFill>
                <a:effectLst/>
                <a:latin typeface="Consolas" panose="020B0609020204030204" pitchFamily="49" charset="0"/>
              </a:rPr>
              <a:t>OnDemand</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provides</a:t>
            </a:r>
            <a:r>
              <a:rPr lang="de-DE" sz="1100" b="0" dirty="0">
                <a:solidFill>
                  <a:schemeClr val="tx1"/>
                </a:solidFill>
                <a:effectLst/>
                <a:latin typeface="Consolas" panose="020B0609020204030204" pitchFamily="49" charset="0"/>
              </a:rPr>
              <a:t> a STAC API </a:t>
            </a:r>
            <a:r>
              <a:rPr lang="de-DE" sz="1100" b="0" dirty="0" err="1">
                <a:solidFill>
                  <a:schemeClr val="tx1"/>
                </a:solidFill>
                <a:effectLst/>
                <a:latin typeface="Consolas" panose="020B0609020204030204" pitchFamily="49" charset="0"/>
              </a:rPr>
              <a:t>for</a:t>
            </a:r>
            <a:r>
              <a:rPr lang="de-DE" sz="1100" b="0" dirty="0">
                <a:solidFill>
                  <a:schemeClr val="tx1"/>
                </a:solidFill>
                <a:effectLst/>
                <a:latin typeface="Consolas" panose="020B0609020204030204" pitchFamily="49" charset="0"/>
              </a:rPr>
              <a:t> a </a:t>
            </a:r>
            <a:r>
              <a:rPr lang="de-DE" sz="1100" b="0" dirty="0" err="1">
                <a:solidFill>
                  <a:schemeClr val="tx1"/>
                </a:solidFill>
                <a:effectLst/>
                <a:latin typeface="Consolas" panose="020B0609020204030204" pitchFamily="49" charset="0"/>
              </a:rPr>
              <a:t>variety</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of</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public</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datasets</a:t>
            </a:r>
            <a:r>
              <a:rPr lang="de-DE" sz="1100" b="0" dirty="0">
                <a:solidFill>
                  <a:schemeClr val="tx1"/>
                </a:solidFill>
                <a:effectLst/>
                <a:latin typeface="Consolas" panose="020B0609020204030204" pitchFamily="49" charset="0"/>
              </a:rPr>
              <a:t>.</a:t>
            </a:r>
          </a:p>
          <a:p>
            <a:pPr>
              <a:lnSpc>
                <a:spcPct val="90000"/>
              </a:lnSpc>
              <a:buFont typeface="Arial" panose="020B0604020202020204" pitchFamily="34" charset="0"/>
              <a:buChar char="•"/>
            </a:pPr>
            <a:r>
              <a:rPr lang="de-DE" sz="1100" b="0" dirty="0">
                <a:solidFill>
                  <a:schemeClr val="tx1"/>
                </a:solidFill>
                <a:effectLst/>
                <a:latin typeface="Consolas" panose="020B0609020204030204" pitchFamily="49" charset="0"/>
              </a:rPr>
              <a:t>Sentinel Hub </a:t>
            </a:r>
            <a:r>
              <a:rPr lang="de-DE" sz="1100" b="0" dirty="0" err="1">
                <a:solidFill>
                  <a:schemeClr val="tx1"/>
                </a:solidFill>
                <a:effectLst/>
                <a:latin typeface="Consolas" panose="020B0609020204030204" pitchFamily="49" charset="0"/>
              </a:rPr>
              <a:t>has</a:t>
            </a:r>
            <a:r>
              <a:rPr lang="de-DE" sz="1100" b="0" dirty="0">
                <a:solidFill>
                  <a:schemeClr val="tx1"/>
                </a:solidFill>
                <a:effectLst/>
                <a:latin typeface="Consolas" panose="020B0609020204030204" pitchFamily="49" charset="0"/>
              </a:rPr>
              <a:t> a STAC </a:t>
            </a:r>
            <a:r>
              <a:rPr lang="de-DE" sz="1100" b="0" dirty="0" err="1">
                <a:solidFill>
                  <a:schemeClr val="tx1"/>
                </a:solidFill>
                <a:effectLst/>
                <a:latin typeface="Consolas" panose="020B0609020204030204" pitchFamily="49" charset="0"/>
              </a:rPr>
              <a:t>implementation</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to</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describe</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their</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available</a:t>
            </a:r>
            <a:r>
              <a:rPr lang="de-DE" sz="1100" b="0" dirty="0">
                <a:solidFill>
                  <a:schemeClr val="tx1"/>
                </a:solidFill>
                <a:effectLst/>
                <a:latin typeface="Consolas" panose="020B0609020204030204" pitchFamily="49" charset="0"/>
              </a:rPr>
              <a:t> </a:t>
            </a:r>
            <a:r>
              <a:rPr lang="de-DE" sz="1100" b="0" dirty="0" err="1">
                <a:solidFill>
                  <a:schemeClr val="tx1"/>
                </a:solidFill>
                <a:effectLst/>
                <a:latin typeface="Consolas" panose="020B0609020204030204" pitchFamily="49" charset="0"/>
              </a:rPr>
              <a:t>datasets</a:t>
            </a:r>
            <a:r>
              <a:rPr lang="de-DE" sz="1100" b="0" dirty="0">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401470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9AF29A6-33D1-4955-890C-D35C6DF2D865}"/>
              </a:ext>
            </a:extLst>
          </p:cNvPr>
          <p:cNvSpPr>
            <a:spLocks noGrp="1"/>
          </p:cNvSpPr>
          <p:nvPr>
            <p:ph type="title"/>
          </p:nvPr>
        </p:nvSpPr>
        <p:spPr>
          <a:xfrm>
            <a:off x="684212" y="485244"/>
            <a:ext cx="8534400" cy="1507067"/>
          </a:xfrm>
        </p:spPr>
        <p:txBody>
          <a:bodyPr>
            <a:normAutofit/>
          </a:bodyPr>
          <a:lstStyle/>
          <a:p>
            <a:r>
              <a:rPr lang="de-DE" b="0">
                <a:effectLst/>
                <a:latin typeface="Consolas" panose="020B0609020204030204" pitchFamily="49" charset="0"/>
              </a:rPr>
              <a:t>STAC Tools</a:t>
            </a:r>
            <a:endParaRPr lang="en-GB" dirty="0"/>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Inhaltsplatzhalter 2">
            <a:extLst>
              <a:ext uri="{FF2B5EF4-FFF2-40B4-BE49-F238E27FC236}">
                <a16:creationId xmlns:a16="http://schemas.microsoft.com/office/drawing/2014/main" id="{49A43400-31EE-4E17-B130-04C039A993B9}"/>
              </a:ext>
            </a:extLst>
          </p:cNvPr>
          <p:cNvSpPr>
            <a:spLocks noGrp="1"/>
          </p:cNvSpPr>
          <p:nvPr>
            <p:ph idx="1"/>
          </p:nvPr>
        </p:nvSpPr>
        <p:spPr>
          <a:xfrm>
            <a:off x="684212" y="2068511"/>
            <a:ext cx="8534400" cy="3615267"/>
          </a:xfrm>
        </p:spPr>
        <p:txBody>
          <a:bodyPr>
            <a:normAutofit/>
          </a:bodyPr>
          <a:lstStyle/>
          <a:p>
            <a:pPr>
              <a:lnSpc>
                <a:spcPct val="90000"/>
              </a:lnSpc>
              <a:buFont typeface="Arial" panose="020B0604020202020204" pitchFamily="34" charset="0"/>
              <a:buChar char="•"/>
            </a:pPr>
            <a:r>
              <a:rPr lang="en-US" sz="1700" b="1" dirty="0">
                <a:solidFill>
                  <a:schemeClr val="tx1"/>
                </a:solidFill>
                <a:effectLst/>
                <a:latin typeface="Consolas" panose="020B0609020204030204" pitchFamily="49" charset="0"/>
              </a:rPr>
              <a:t>STAC Browser </a:t>
            </a:r>
            <a:r>
              <a:rPr lang="en-US" sz="1700" b="0" dirty="0">
                <a:solidFill>
                  <a:schemeClr val="tx1"/>
                </a:solidFill>
                <a:effectLst/>
                <a:latin typeface="Consolas" panose="020B0609020204030204" pitchFamily="49" charset="0"/>
              </a:rPr>
              <a:t>is a Vue-based browser for STAC catalogs.</a:t>
            </a:r>
          </a:p>
          <a:p>
            <a:pPr>
              <a:lnSpc>
                <a:spcPct val="90000"/>
              </a:lnSpc>
              <a:buFont typeface="Arial" panose="020B0604020202020204" pitchFamily="34" charset="0"/>
              <a:buChar char="•"/>
            </a:pPr>
            <a:r>
              <a:rPr lang="en-US" sz="1700" b="1" dirty="0">
                <a:solidFill>
                  <a:schemeClr val="tx1"/>
                </a:solidFill>
                <a:effectLst/>
                <a:latin typeface="Consolas" panose="020B0609020204030204" pitchFamily="49" charset="0"/>
              </a:rPr>
              <a:t>Cognition</a:t>
            </a:r>
            <a:r>
              <a:rPr lang="en-US" sz="1700" b="0" dirty="0">
                <a:solidFill>
                  <a:schemeClr val="tx1"/>
                </a:solidFill>
                <a:effectLst/>
                <a:latin typeface="Consolas" panose="020B0609020204030204" pitchFamily="49" charset="0"/>
              </a:rPr>
              <a:t> is a pluggable, STAC-compliant, proxy for searching geospatial assets.</a:t>
            </a:r>
          </a:p>
          <a:p>
            <a:pPr>
              <a:lnSpc>
                <a:spcPct val="90000"/>
              </a:lnSpc>
              <a:buFont typeface="Arial" panose="020B0604020202020204" pitchFamily="34" charset="0"/>
              <a:buChar char="•"/>
            </a:pPr>
            <a:r>
              <a:rPr lang="en-US" sz="1700" b="1" dirty="0">
                <a:solidFill>
                  <a:schemeClr val="tx1"/>
                </a:solidFill>
                <a:effectLst/>
                <a:latin typeface="Consolas" panose="020B0609020204030204" pitchFamily="49" charset="0"/>
              </a:rPr>
              <a:t>STAC Validator</a:t>
            </a:r>
            <a:r>
              <a:rPr lang="en-US" sz="1700" b="0" dirty="0">
                <a:solidFill>
                  <a:schemeClr val="tx1"/>
                </a:solidFill>
                <a:effectLst/>
                <a:latin typeface="Consolas" panose="020B0609020204030204" pitchFamily="49" charset="0"/>
              </a:rPr>
              <a:t> is a python utility to validate STAC json files against the STAC spec or against local STAC extensions.</a:t>
            </a:r>
          </a:p>
          <a:p>
            <a:pPr>
              <a:lnSpc>
                <a:spcPct val="90000"/>
              </a:lnSpc>
              <a:buFont typeface="Arial" panose="020B0604020202020204" pitchFamily="34" charset="0"/>
              <a:buChar char="•"/>
            </a:pPr>
            <a:r>
              <a:rPr lang="en-US" sz="1700" b="1" dirty="0">
                <a:solidFill>
                  <a:schemeClr val="tx1"/>
                </a:solidFill>
                <a:effectLst/>
                <a:latin typeface="Consolas" panose="020B0609020204030204" pitchFamily="49" charset="0"/>
              </a:rPr>
              <a:t>STAC Node Validator</a:t>
            </a:r>
            <a:r>
              <a:rPr lang="en-US" sz="1700" b="0" dirty="0">
                <a:solidFill>
                  <a:schemeClr val="tx1"/>
                </a:solidFill>
                <a:effectLst/>
                <a:latin typeface="Consolas" panose="020B0609020204030204" pitchFamily="49" charset="0"/>
              </a:rPr>
              <a:t> is a </a:t>
            </a:r>
            <a:r>
              <a:rPr lang="en-US" sz="1700" b="0" dirty="0" err="1">
                <a:solidFill>
                  <a:schemeClr val="tx1"/>
                </a:solidFill>
                <a:effectLst/>
                <a:latin typeface="Consolas" panose="020B0609020204030204" pitchFamily="49" charset="0"/>
              </a:rPr>
              <a:t>javascript</a:t>
            </a:r>
            <a:r>
              <a:rPr lang="en-US" sz="1700" b="0" dirty="0">
                <a:solidFill>
                  <a:schemeClr val="tx1"/>
                </a:solidFill>
                <a:effectLst/>
                <a:latin typeface="Consolas" panose="020B0609020204030204" pitchFamily="49" charset="0"/>
              </a:rPr>
              <a:t> utility to validate STAC JSON files against the STAC. It is currently the only validator working against 1.0.0-beta.1 (and only works against that version).</a:t>
            </a:r>
          </a:p>
        </p:txBody>
      </p:sp>
    </p:spTree>
    <p:extLst>
      <p:ext uri="{BB962C8B-B14F-4D97-AF65-F5344CB8AC3E}">
        <p14:creationId xmlns:p14="http://schemas.microsoft.com/office/powerpoint/2010/main" val="851184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BFD99CD-6CF1-4B0B-AD24-34159329C26E}"/>
              </a:ext>
            </a:extLst>
          </p:cNvPr>
          <p:cNvSpPr>
            <a:spLocks noGrp="1"/>
          </p:cNvSpPr>
          <p:nvPr>
            <p:ph type="title"/>
          </p:nvPr>
        </p:nvSpPr>
        <p:spPr>
          <a:xfrm>
            <a:off x="684212" y="485244"/>
            <a:ext cx="8534400" cy="1507067"/>
          </a:xfrm>
        </p:spPr>
        <p:txBody>
          <a:bodyPr vert="horz" lIns="91440" tIns="45720" rIns="91440" bIns="45720" rtlCol="0" anchor="ctr">
            <a:normAutofit/>
          </a:bodyPr>
          <a:lstStyle/>
          <a:p>
            <a:r>
              <a:rPr lang="en-US"/>
              <a:t>Tools Pt. 2</a:t>
            </a:r>
          </a:p>
        </p:txBody>
      </p:sp>
      <p:grpSp>
        <p:nvGrpSpPr>
          <p:cNvPr id="32" name="Group 3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3" name="Straight Connector 3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feld 3">
            <a:extLst>
              <a:ext uri="{FF2B5EF4-FFF2-40B4-BE49-F238E27FC236}">
                <a16:creationId xmlns:a16="http://schemas.microsoft.com/office/drawing/2014/main" id="{AEBB241C-1B6B-483C-8157-1490FE745BDC}"/>
              </a:ext>
            </a:extLst>
          </p:cNvPr>
          <p:cNvSpPr txBox="1"/>
          <p:nvPr/>
        </p:nvSpPr>
        <p:spPr>
          <a:xfrm>
            <a:off x="684212" y="2068511"/>
            <a:ext cx="8534400" cy="3615267"/>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sz="1500" b="1"/>
              <a:t>Serverless STAC Crawler</a:t>
            </a:r>
            <a:r>
              <a:rPr lang="en-US" sz="1500" b="0"/>
              <a:t> </a:t>
            </a:r>
            <a:r>
              <a:rPr lang="en-US" sz="1500" b="0" dirty="0"/>
              <a:t>is a static STAC crawler that runs on Lambda and SQS integration.</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sz="1500" b="1" dirty="0"/>
              <a:t>Intake-STAC</a:t>
            </a:r>
            <a:r>
              <a:rPr lang="en-US" sz="1500" b="0" dirty="0"/>
              <a:t> provides tools for opening STAC as Intake catalogs. Intake and Intake-</a:t>
            </a:r>
            <a:r>
              <a:rPr lang="en-US" sz="1500" b="0" dirty="0" err="1"/>
              <a:t>xarray</a:t>
            </a:r>
            <a:r>
              <a:rPr lang="en-US" sz="1500" b="0" dirty="0"/>
              <a:t> enable loading STAC assets into </a:t>
            </a:r>
            <a:r>
              <a:rPr lang="en-US" sz="1500" b="0" dirty="0" err="1"/>
              <a:t>Xarray</a:t>
            </a:r>
            <a:r>
              <a:rPr lang="en-US" sz="1500" b="0" dirty="0"/>
              <a:t> objects.</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sz="1500" b="1" dirty="0" err="1"/>
              <a:t>PySTAC</a:t>
            </a:r>
            <a:r>
              <a:rPr lang="en-US" sz="1500" b="0" dirty="0"/>
              <a:t> is a library for working with STAC catalogs in Python.</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sz="1500" b="1" dirty="0"/>
              <a:t>STAC Server</a:t>
            </a:r>
            <a:r>
              <a:rPr lang="en-US" sz="1500" b="0" dirty="0"/>
              <a:t> (previously known as sat-</a:t>
            </a:r>
            <a:r>
              <a:rPr lang="en-US" sz="1500" b="0" dirty="0" err="1"/>
              <a:t>api</a:t>
            </a:r>
            <a:r>
              <a:rPr lang="en-US" sz="1500" b="0" dirty="0"/>
              <a:t>) is a STAC compliant web API for searching and serving metadata for geospatial data. It is written in </a:t>
            </a:r>
            <a:r>
              <a:rPr lang="en-US" sz="1500" b="0" dirty="0" err="1"/>
              <a:t>Javascript</a:t>
            </a:r>
            <a:r>
              <a:rPr lang="en-US" sz="1500" b="0" dirty="0"/>
              <a:t> and backed by Elasticsearch</a:t>
            </a:r>
          </a:p>
          <a:p>
            <a:pPr marL="285750" indent="-285750">
              <a:lnSpc>
                <a:spcPct val="90000"/>
              </a:lnSpc>
              <a:spcBef>
                <a:spcPct val="20000"/>
              </a:spcBef>
              <a:spcAft>
                <a:spcPts val="600"/>
              </a:spcAft>
              <a:buClr>
                <a:schemeClr val="tx1"/>
              </a:buClr>
              <a:buSzPct val="80000"/>
              <a:buFont typeface="Arial" panose="020B0604020202020204" pitchFamily="34" charset="0"/>
              <a:buChar char="•"/>
            </a:pPr>
            <a:r>
              <a:rPr lang="en-US" sz="1500" b="1" dirty="0"/>
              <a:t>Franklin </a:t>
            </a:r>
            <a:r>
              <a:rPr lang="en-US" sz="1500" b="0" dirty="0"/>
              <a:t>A STAC and OGC API Features compliant web service focused on ease-of-use for end-users.</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500" dirty="0"/>
          </a:p>
        </p:txBody>
      </p:sp>
    </p:spTree>
    <p:extLst>
      <p:ext uri="{BB962C8B-B14F-4D97-AF65-F5344CB8AC3E}">
        <p14:creationId xmlns:p14="http://schemas.microsoft.com/office/powerpoint/2010/main" val="263308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E85C7-1EFB-4A77-B69E-BABA454B8CD5}"/>
              </a:ext>
            </a:extLst>
          </p:cNvPr>
          <p:cNvSpPr>
            <a:spLocks noGrp="1"/>
          </p:cNvSpPr>
          <p:nvPr>
            <p:ph type="title"/>
          </p:nvPr>
        </p:nvSpPr>
        <p:spPr/>
        <p:txBody>
          <a:bodyPr/>
          <a:lstStyle/>
          <a:p>
            <a:r>
              <a:rPr lang="en-GB" dirty="0" err="1"/>
              <a:t>Stac</a:t>
            </a:r>
            <a:r>
              <a:rPr lang="en-GB" dirty="0"/>
              <a:t> Tools Pt. 2</a:t>
            </a:r>
          </a:p>
        </p:txBody>
      </p:sp>
      <p:sp>
        <p:nvSpPr>
          <p:cNvPr id="3" name="Inhaltsplatzhalter 2">
            <a:extLst>
              <a:ext uri="{FF2B5EF4-FFF2-40B4-BE49-F238E27FC236}">
                <a16:creationId xmlns:a16="http://schemas.microsoft.com/office/drawing/2014/main" id="{464DB1AF-3CA2-42F0-9F5A-603C3211567D}"/>
              </a:ext>
            </a:extLst>
          </p:cNvPr>
          <p:cNvSpPr>
            <a:spLocks noGrp="1"/>
          </p:cNvSpPr>
          <p:nvPr>
            <p:ph idx="1"/>
          </p:nvPr>
        </p:nvSpPr>
        <p:spPr/>
        <p:txBody>
          <a:bodyPr>
            <a:normAutofit fontScale="47500" lnSpcReduction="20000"/>
          </a:bodyPr>
          <a:lstStyle/>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a:t>
            </a:r>
            <a:r>
              <a:rPr lang="en-US" b="1" dirty="0" err="1">
                <a:solidFill>
                  <a:srgbClr val="569CD6"/>
                </a:solidFill>
                <a:effectLst/>
                <a:latin typeface="Consolas" panose="020B0609020204030204" pitchFamily="49" charset="0"/>
              </a:rPr>
              <a:t>pygeoapi</a:t>
            </a:r>
            <a:r>
              <a:rPr lang="en-US" b="1" dirty="0">
                <a:solidFill>
                  <a:srgbClr val="569CD6"/>
                </a:solidFill>
                <a:effectLst/>
                <a:latin typeface="Consolas" panose="020B0609020204030204" pitchFamily="49" charset="0"/>
              </a:rPr>
              <a:t>**</a:t>
            </a:r>
            <a:r>
              <a:rPr lang="en-US" b="0" dirty="0">
                <a:solidFill>
                  <a:srgbClr val="D4D4D4"/>
                </a:solidFill>
                <a:effectLst/>
                <a:latin typeface="Consolas" panose="020B0609020204030204" pitchFamily="49" charset="0"/>
              </a:rPr>
              <a:t> is a Python server implementation of the OGC API suite of standards, as well as support for serving geospatial data via STAC.</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**staccato**</a:t>
            </a:r>
            <a:r>
              <a:rPr lang="en-US" b="0" dirty="0">
                <a:solidFill>
                  <a:srgbClr val="D4D4D4"/>
                </a:solidFill>
                <a:effectLst/>
                <a:latin typeface="Consolas" panose="020B0609020204030204" pitchFamily="49" charset="0"/>
              </a:rPr>
              <a:t> is a Java server implementation of STAC, backed by Elasticsearch. It includes support for transactions, statistics, auto-generated schemas, </a:t>
            </a:r>
            <a:r>
              <a:rPr lang="en-US" b="0" dirty="0" err="1">
                <a:solidFill>
                  <a:srgbClr val="D4D4D4"/>
                </a:solidFill>
                <a:effectLst/>
                <a:latin typeface="Consolas" panose="020B0609020204030204" pitchFamily="49" charset="0"/>
              </a:rPr>
              <a:t>gRPC</a:t>
            </a:r>
            <a:r>
              <a:rPr lang="en-US" b="0" dirty="0">
                <a:solidFill>
                  <a:srgbClr val="D4D4D4"/>
                </a:solidFill>
                <a:effectLst/>
                <a:latin typeface="Consolas" panose="020B0609020204030204" pitchFamily="49" charset="0"/>
              </a:rPr>
              <a:t> endpoints and Kafka ingestion.</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**sat-</a:t>
            </a:r>
            <a:r>
              <a:rPr lang="en-US" b="1" dirty="0" err="1">
                <a:solidFill>
                  <a:srgbClr val="569CD6"/>
                </a:solidFill>
                <a:effectLst/>
                <a:latin typeface="Consolas" panose="020B0609020204030204" pitchFamily="49" charset="0"/>
              </a:rPr>
              <a:t>api</a:t>
            </a:r>
            <a:r>
              <a:rPr lang="en-US" b="1" dirty="0">
                <a:solidFill>
                  <a:srgbClr val="569CD6"/>
                </a:solidFill>
                <a:effectLst/>
                <a:latin typeface="Consolas" panose="020B0609020204030204" pitchFamily="49" charset="0"/>
              </a:rPr>
              <a:t>-</a:t>
            </a:r>
            <a:r>
              <a:rPr lang="en-US" b="1" dirty="0" err="1">
                <a:solidFill>
                  <a:srgbClr val="569CD6"/>
                </a:solidFill>
                <a:effectLst/>
                <a:latin typeface="Consolas" panose="020B0609020204030204" pitchFamily="49" charset="0"/>
              </a:rPr>
              <a:t>pg</a:t>
            </a:r>
            <a:r>
              <a:rPr lang="en-US" b="1" dirty="0">
                <a:solidFill>
                  <a:srgbClr val="569CD6"/>
                </a:solidFill>
                <a:effectLst/>
                <a:latin typeface="Consolas" panose="020B0609020204030204" pitchFamily="49" charset="0"/>
              </a:rPr>
              <a:t>**</a:t>
            </a:r>
            <a:r>
              <a:rPr lang="en-US" b="0" dirty="0">
                <a:solidFill>
                  <a:srgbClr val="D4D4D4"/>
                </a:solidFill>
                <a:effectLst/>
                <a:latin typeface="Consolas" panose="020B0609020204030204" pitchFamily="49" charset="0"/>
              </a:rPr>
              <a:t> is a STAC API implementation backed by </a:t>
            </a:r>
            <a:r>
              <a:rPr lang="en-US" b="0" dirty="0" err="1">
                <a:solidFill>
                  <a:srgbClr val="D4D4D4"/>
                </a:solidFill>
                <a:effectLst/>
                <a:latin typeface="Consolas" panose="020B0609020204030204" pitchFamily="49" charset="0"/>
              </a:rPr>
              <a:t>PostGIS</a:t>
            </a:r>
            <a:r>
              <a:rPr lang="en-US" b="0" dirty="0">
                <a:solidFill>
                  <a:srgbClr val="D4D4D4"/>
                </a:solidFill>
                <a:effectLst/>
                <a:latin typeface="Consolas" panose="020B0609020204030204" pitchFamily="49" charset="0"/>
              </a:rPr>
              <a:t>.</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**Rocket**</a:t>
            </a:r>
            <a:r>
              <a:rPr lang="en-US" b="0" dirty="0">
                <a:solidFill>
                  <a:srgbClr val="D4D4D4"/>
                </a:solidFill>
                <a:effectLst/>
                <a:latin typeface="Consolas" panose="020B0609020204030204" pitchFamily="49" charset="0"/>
              </a:rPr>
              <a:t> is STAC client that enables browsing of any public STAC Catalog through a nice user interface.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**EODAG**</a:t>
            </a:r>
            <a:r>
              <a:rPr lang="en-US" b="0" dirty="0">
                <a:solidFill>
                  <a:srgbClr val="D4D4D4"/>
                </a:solidFill>
                <a:effectLst/>
                <a:latin typeface="Consolas" panose="020B0609020204030204" pitchFamily="49" charset="0"/>
              </a:rPr>
              <a:t> is a CLI tool and a Python framework for searching, aggregating results and downloading EO data through a unified API regardless of the data provider. It can be run as STAC client or STAC API proxy server for non-STAC providers.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**Sat-utils**</a:t>
            </a:r>
            <a:r>
              <a:rPr lang="en-US" b="0" dirty="0">
                <a:solidFill>
                  <a:srgbClr val="D4D4D4"/>
                </a:solidFill>
                <a:effectLst/>
                <a:latin typeface="Consolas" panose="020B0609020204030204" pitchFamily="49" charset="0"/>
              </a:rPr>
              <a:t> is a set of utilities for searching/processing satellite data, including:</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**Sat-search**</a:t>
            </a:r>
            <a:r>
              <a:rPr lang="en-US" b="0" dirty="0">
                <a:solidFill>
                  <a:srgbClr val="D4D4D4"/>
                </a:solidFill>
                <a:effectLst/>
                <a:latin typeface="Consolas" panose="020B0609020204030204" pitchFamily="49" charset="0"/>
              </a:rPr>
              <a:t> is a Python 3 library and a command line tool for discovering and downloading publicly available satellite imagery.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**Sat-</a:t>
            </a:r>
            <a:r>
              <a:rPr lang="en-US" b="1" dirty="0" err="1">
                <a:solidFill>
                  <a:srgbClr val="569CD6"/>
                </a:solidFill>
                <a:effectLst/>
                <a:latin typeface="Consolas" panose="020B0609020204030204" pitchFamily="49" charset="0"/>
              </a:rPr>
              <a:t>stac</a:t>
            </a:r>
            <a:r>
              <a:rPr lang="en-US" b="1" dirty="0">
                <a:solidFill>
                  <a:srgbClr val="569CD6"/>
                </a:solidFill>
                <a:effectLst/>
                <a:latin typeface="Consolas" panose="020B0609020204030204" pitchFamily="49" charset="0"/>
              </a:rPr>
              <a:t>**</a:t>
            </a:r>
            <a:r>
              <a:rPr lang="en-US" b="0" dirty="0">
                <a:solidFill>
                  <a:srgbClr val="D4D4D4"/>
                </a:solidFill>
                <a:effectLst/>
                <a:latin typeface="Consolas" panose="020B0609020204030204" pitchFamily="49" charset="0"/>
              </a:rPr>
              <a:t> is a Python 3 library for creating and working with STAC catalogs.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**Sat-stats**</a:t>
            </a:r>
            <a:r>
              <a:rPr lang="en-US" b="0" dirty="0">
                <a:solidFill>
                  <a:srgbClr val="D4D4D4"/>
                </a:solidFill>
                <a:effectLst/>
                <a:latin typeface="Consolas" panose="020B0609020204030204" pitchFamily="49" charset="0"/>
              </a:rPr>
              <a:t> is a Python 3 library for calculating zonal statistics on </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 mages being stored remotely on S3.</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**Sat-fetch**</a:t>
            </a:r>
            <a:r>
              <a:rPr lang="en-US" b="0" dirty="0">
                <a:solidFill>
                  <a:srgbClr val="D4D4D4"/>
                </a:solidFill>
                <a:effectLst/>
                <a:latin typeface="Consolas" panose="020B0609020204030204" pitchFamily="49" charset="0"/>
              </a:rPr>
              <a:t> is a Python 2/3 library and command line tool for fetching, warping, and clipping remote imagery datasets.</a:t>
            </a:r>
          </a:p>
          <a:p>
            <a:pPr marL="0" indent="0">
              <a:buNone/>
            </a:pPr>
            <a:endParaRPr lang="en-GB" dirty="0"/>
          </a:p>
        </p:txBody>
      </p:sp>
    </p:spTree>
    <p:extLst>
      <p:ext uri="{BB962C8B-B14F-4D97-AF65-F5344CB8AC3E}">
        <p14:creationId xmlns:p14="http://schemas.microsoft.com/office/powerpoint/2010/main" val="219759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1"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13">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el 1">
            <a:extLst>
              <a:ext uri="{FF2B5EF4-FFF2-40B4-BE49-F238E27FC236}">
                <a16:creationId xmlns:a16="http://schemas.microsoft.com/office/drawing/2014/main" id="{BA95D44A-EEEF-4410-B912-29D3D532D40E}"/>
              </a:ext>
            </a:extLst>
          </p:cNvPr>
          <p:cNvSpPr>
            <a:spLocks noGrp="1"/>
          </p:cNvSpPr>
          <p:nvPr>
            <p:ph type="title"/>
          </p:nvPr>
        </p:nvSpPr>
        <p:spPr>
          <a:xfrm>
            <a:off x="8588661" y="941424"/>
            <a:ext cx="3043896" cy="3248611"/>
          </a:xfrm>
        </p:spPr>
        <p:txBody>
          <a:bodyPr>
            <a:normAutofit/>
          </a:bodyPr>
          <a:lstStyle/>
          <a:p>
            <a:r>
              <a:rPr lang="de-DE">
                <a:solidFill>
                  <a:srgbClr val="FFFFFF"/>
                </a:solidFill>
              </a:rPr>
              <a:t>Overview</a:t>
            </a:r>
          </a:p>
        </p:txBody>
      </p:sp>
      <p:graphicFrame>
        <p:nvGraphicFramePr>
          <p:cNvPr id="5" name="Inhaltsplatzhalter 2">
            <a:extLst>
              <a:ext uri="{FF2B5EF4-FFF2-40B4-BE49-F238E27FC236}">
                <a16:creationId xmlns:a16="http://schemas.microsoft.com/office/drawing/2014/main" id="{E31ED84C-7007-4618-90AF-D5E67CB426ED}"/>
              </a:ext>
            </a:extLst>
          </p:cNvPr>
          <p:cNvGraphicFramePr>
            <a:graphicFrameLocks noGrp="1"/>
          </p:cNvGraphicFramePr>
          <p:nvPr>
            <p:ph idx="1"/>
            <p:extLst>
              <p:ext uri="{D42A27DB-BD31-4B8C-83A1-F6EECF244321}">
                <p14:modId xmlns:p14="http://schemas.microsoft.com/office/powerpoint/2010/main" val="877023680"/>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27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8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0AAEE4E2-C9E2-4173-9862-EBE4B0E29551}"/>
              </a:ext>
            </a:extLst>
          </p:cNvPr>
          <p:cNvSpPr>
            <a:spLocks noGrp="1"/>
          </p:cNvSpPr>
          <p:nvPr>
            <p:ph type="title"/>
          </p:nvPr>
        </p:nvSpPr>
        <p:spPr>
          <a:xfrm>
            <a:off x="684212" y="4487332"/>
            <a:ext cx="8534400" cy="1507067"/>
          </a:xfrm>
        </p:spPr>
        <p:txBody>
          <a:bodyPr>
            <a:normAutofit/>
          </a:bodyPr>
          <a:lstStyle/>
          <a:p>
            <a:r>
              <a:rPr lang="de-DE" b="0">
                <a:solidFill>
                  <a:schemeClr val="tx2"/>
                </a:solidFill>
                <a:effectLst/>
                <a:latin typeface="Consolas" panose="020B0609020204030204" pitchFamily="49" charset="0"/>
              </a:rPr>
              <a:t>What is STAC?</a:t>
            </a:r>
            <a:endParaRPr lang="de-DE">
              <a:solidFill>
                <a:schemeClr val="tx2"/>
              </a:solidFill>
            </a:endParaRPr>
          </a:p>
        </p:txBody>
      </p:sp>
      <p:sp>
        <p:nvSpPr>
          <p:cNvPr id="62" name="Inhaltsplatzhalter 2">
            <a:extLst>
              <a:ext uri="{FF2B5EF4-FFF2-40B4-BE49-F238E27FC236}">
                <a16:creationId xmlns:a16="http://schemas.microsoft.com/office/drawing/2014/main" id="{14CCCA0A-BCE3-4D13-9748-63FA5B636374}"/>
              </a:ext>
            </a:extLst>
          </p:cNvPr>
          <p:cNvSpPr>
            <a:spLocks noGrp="1"/>
          </p:cNvSpPr>
          <p:nvPr>
            <p:ph idx="1"/>
          </p:nvPr>
        </p:nvSpPr>
        <p:spPr>
          <a:xfrm>
            <a:off x="684212" y="685800"/>
            <a:ext cx="8534400" cy="3615267"/>
          </a:xfrm>
        </p:spPr>
        <p:txBody>
          <a:bodyPr>
            <a:normAutofit/>
          </a:bodyPr>
          <a:lstStyle/>
          <a:p>
            <a:pPr>
              <a:lnSpc>
                <a:spcPct val="90000"/>
              </a:lnSpc>
              <a:buFont typeface="Arial" panose="020B0604020202020204" pitchFamily="34" charset="0"/>
              <a:buChar char="•"/>
            </a:pPr>
            <a:r>
              <a:rPr lang="en-US" sz="1900" b="0" dirty="0">
                <a:solidFill>
                  <a:schemeClr val="tx1"/>
                </a:solidFill>
                <a:effectLst/>
                <a:latin typeface="Consolas" panose="020B0609020204030204" pitchFamily="49" charset="0"/>
              </a:rPr>
              <a:t>STAC stands for Spatial Temporal Asset Catalog</a:t>
            </a:r>
          </a:p>
          <a:p>
            <a:pPr>
              <a:lnSpc>
                <a:spcPct val="90000"/>
              </a:lnSpc>
              <a:buFont typeface="Arial" panose="020B0604020202020204" pitchFamily="34" charset="0"/>
              <a:buChar char="•"/>
            </a:pPr>
            <a:r>
              <a:rPr lang="en-US" sz="1900" b="0" dirty="0">
                <a:solidFill>
                  <a:schemeClr val="tx1"/>
                </a:solidFill>
                <a:effectLst/>
                <a:latin typeface="Consolas" panose="020B0609020204030204" pitchFamily="49" charset="0"/>
              </a:rPr>
              <a:t>The catalog describes a certain way to describe spatiotemporal data, so that every user of them can use them in the same way</a:t>
            </a:r>
          </a:p>
          <a:p>
            <a:pPr>
              <a:lnSpc>
                <a:spcPct val="90000"/>
              </a:lnSpc>
              <a:buFont typeface="Arial" panose="020B0604020202020204" pitchFamily="34" charset="0"/>
              <a:buChar char="•"/>
            </a:pPr>
            <a:r>
              <a:rPr lang="en-US" sz="1900" b="0" dirty="0">
                <a:solidFill>
                  <a:schemeClr val="tx1"/>
                </a:solidFill>
                <a:effectLst/>
                <a:latin typeface="Consolas" panose="020B0609020204030204" pitchFamily="49" charset="0"/>
              </a:rPr>
              <a:t>The problem we are facing is that data are provided in many ways, so most data are not available for users.</a:t>
            </a:r>
          </a:p>
          <a:p>
            <a:pPr>
              <a:lnSpc>
                <a:spcPct val="90000"/>
              </a:lnSpc>
              <a:buFont typeface="Arial" panose="020B0604020202020204" pitchFamily="34" charset="0"/>
              <a:buChar char="•"/>
            </a:pPr>
            <a:r>
              <a:rPr lang="en-US" sz="1900" b="0" dirty="0">
                <a:solidFill>
                  <a:schemeClr val="tx1"/>
                </a:solidFill>
                <a:effectLst/>
                <a:latin typeface="Consolas" panose="020B0609020204030204" pitchFamily="49" charset="0"/>
              </a:rPr>
              <a:t>STAC is Open-Source and fully community driven.</a:t>
            </a:r>
          </a:p>
          <a:p>
            <a:pPr>
              <a:lnSpc>
                <a:spcPct val="90000"/>
              </a:lnSpc>
              <a:buFont typeface="Arial" panose="020B0604020202020204" pitchFamily="34" charset="0"/>
              <a:buChar char="•"/>
            </a:pPr>
            <a:r>
              <a:rPr lang="en-US" sz="1900" b="0" dirty="0">
                <a:solidFill>
                  <a:schemeClr val="tx1"/>
                </a:solidFill>
                <a:effectLst/>
                <a:latin typeface="Consolas" panose="020B0609020204030204" pitchFamily="49" charset="0"/>
              </a:rPr>
              <a:t>The goal is that whenever new spatiotemporal data are published, they will be published as a STAC, so that there is no need to write new Code for a new API or new data set.</a:t>
            </a:r>
          </a:p>
          <a:p>
            <a:pPr marL="0" indent="0">
              <a:lnSpc>
                <a:spcPct val="90000"/>
              </a:lnSpc>
              <a:buNone/>
            </a:pPr>
            <a:endParaRPr lang="de-DE" sz="1900" dirty="0">
              <a:solidFill>
                <a:schemeClr val="tx1"/>
              </a:solidFill>
            </a:endParaRPr>
          </a:p>
        </p:txBody>
      </p:sp>
    </p:spTree>
    <p:extLst>
      <p:ext uri="{BB962C8B-B14F-4D97-AF65-F5344CB8AC3E}">
        <p14:creationId xmlns:p14="http://schemas.microsoft.com/office/powerpoint/2010/main" val="189911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5FC3D90-F697-492E-ABAA-ABDF979CDE1D}"/>
              </a:ext>
            </a:extLst>
          </p:cNvPr>
          <p:cNvSpPr>
            <a:spLocks noGrp="1"/>
          </p:cNvSpPr>
          <p:nvPr>
            <p:ph type="title"/>
          </p:nvPr>
        </p:nvSpPr>
        <p:spPr>
          <a:xfrm>
            <a:off x="684212" y="485244"/>
            <a:ext cx="8534400" cy="1507067"/>
          </a:xfrm>
        </p:spPr>
        <p:txBody>
          <a:bodyPr>
            <a:normAutofit/>
          </a:bodyPr>
          <a:lstStyle/>
          <a:p>
            <a:r>
              <a:rPr lang="en-US" b="0">
                <a:effectLst/>
                <a:latin typeface="Consolas" panose="020B0609020204030204" pitchFamily="49" charset="0"/>
              </a:rPr>
              <a:t>What are the benefits from STAC?</a:t>
            </a:r>
            <a:endParaRPr lang="de-DE" dirty="0"/>
          </a:p>
        </p:txBody>
      </p:sp>
      <p:grpSp>
        <p:nvGrpSpPr>
          <p:cNvPr id="17"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Inhaltsplatzhalter 2">
            <a:extLst>
              <a:ext uri="{FF2B5EF4-FFF2-40B4-BE49-F238E27FC236}">
                <a16:creationId xmlns:a16="http://schemas.microsoft.com/office/drawing/2014/main" id="{D4CEBE8A-CC34-46A3-94A0-D183BE9BBEA9}"/>
              </a:ext>
            </a:extLst>
          </p:cNvPr>
          <p:cNvSpPr>
            <a:spLocks noGrp="1"/>
          </p:cNvSpPr>
          <p:nvPr>
            <p:ph idx="1"/>
          </p:nvPr>
        </p:nvSpPr>
        <p:spPr>
          <a:xfrm>
            <a:off x="684212" y="2068511"/>
            <a:ext cx="8534400" cy="3615267"/>
          </a:xfrm>
        </p:spPr>
        <p:txBody>
          <a:bodyPr>
            <a:normAutofit/>
          </a:bodyPr>
          <a:lstStyle/>
          <a:p>
            <a:pPr marL="0" indent="0">
              <a:buNone/>
            </a:pPr>
            <a:r>
              <a:rPr lang="en-US" b="0">
                <a:solidFill>
                  <a:schemeClr val="tx1"/>
                </a:solidFill>
                <a:effectLst/>
                <a:latin typeface="Consolas" panose="020B0609020204030204" pitchFamily="49" charset="0"/>
              </a:rPr>
              <a:t>The benefits of using the STAC specification can be seen from the three different positions of a data provider, a developer and a data user</a:t>
            </a:r>
          </a:p>
          <a:p>
            <a:pPr marL="0" indent="0">
              <a:buNone/>
            </a:pPr>
            <a:endParaRPr lang="de-DE">
              <a:solidFill>
                <a:schemeClr val="tx1"/>
              </a:solidFill>
            </a:endParaRPr>
          </a:p>
        </p:txBody>
      </p:sp>
    </p:spTree>
    <p:extLst>
      <p:ext uri="{BB962C8B-B14F-4D97-AF65-F5344CB8AC3E}">
        <p14:creationId xmlns:p14="http://schemas.microsoft.com/office/powerpoint/2010/main" val="295846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28F01C3F-A886-4AEA-9ACC-7B7FEF6E3573}"/>
              </a:ext>
            </a:extLst>
          </p:cNvPr>
          <p:cNvPicPr>
            <a:picLocks noChangeAspect="1"/>
          </p:cNvPicPr>
          <p:nvPr/>
        </p:nvPicPr>
        <p:blipFill rotWithShape="1">
          <a:blip r:embed="rId2">
            <a:alphaModFix amt="35000"/>
          </a:blip>
          <a:srcRect t="1415" b="14315"/>
          <a:stretch/>
        </p:blipFill>
        <p:spPr>
          <a:xfrm>
            <a:off x="3174" y="10"/>
            <a:ext cx="12192000" cy="6857990"/>
          </a:xfrm>
          <a:prstGeom prst="rect">
            <a:avLst/>
          </a:prstGeom>
        </p:spPr>
      </p:pic>
      <p:sp>
        <p:nvSpPr>
          <p:cNvPr id="2" name="Titel 1">
            <a:extLst>
              <a:ext uri="{FF2B5EF4-FFF2-40B4-BE49-F238E27FC236}">
                <a16:creationId xmlns:a16="http://schemas.microsoft.com/office/drawing/2014/main" id="{8136BDD6-1863-45F3-B187-4D9FA9D64CD7}"/>
              </a:ext>
            </a:extLst>
          </p:cNvPr>
          <p:cNvSpPr>
            <a:spLocks noGrp="1"/>
          </p:cNvSpPr>
          <p:nvPr>
            <p:ph type="title"/>
          </p:nvPr>
        </p:nvSpPr>
        <p:spPr>
          <a:xfrm>
            <a:off x="684212" y="4487332"/>
            <a:ext cx="8534400" cy="1507067"/>
          </a:xfrm>
        </p:spPr>
        <p:txBody>
          <a:bodyPr>
            <a:normAutofit/>
          </a:bodyPr>
          <a:lstStyle/>
          <a:p>
            <a:r>
              <a:rPr lang="de-DE" b="1">
                <a:effectLst/>
                <a:latin typeface="Consolas" panose="020B0609020204030204" pitchFamily="49" charset="0"/>
              </a:rPr>
              <a:t>Data Provider</a:t>
            </a:r>
            <a:endParaRPr lang="de-DE" dirty="0"/>
          </a:p>
        </p:txBody>
      </p:sp>
      <p:sp>
        <p:nvSpPr>
          <p:cNvPr id="3" name="Inhaltsplatzhalter 2">
            <a:extLst>
              <a:ext uri="{FF2B5EF4-FFF2-40B4-BE49-F238E27FC236}">
                <a16:creationId xmlns:a16="http://schemas.microsoft.com/office/drawing/2014/main" id="{ABA69907-8E53-4035-8D9C-A937043C3F62}"/>
              </a:ext>
            </a:extLst>
          </p:cNvPr>
          <p:cNvSpPr>
            <a:spLocks noGrp="1"/>
          </p:cNvSpPr>
          <p:nvPr>
            <p:ph idx="1"/>
          </p:nvPr>
        </p:nvSpPr>
        <p:spPr>
          <a:xfrm>
            <a:off x="684212" y="685800"/>
            <a:ext cx="8534400" cy="3615267"/>
          </a:xfrm>
        </p:spPr>
        <p:txBody>
          <a:bodyPr>
            <a:normAutofit/>
          </a:bodyPr>
          <a:lstStyle/>
          <a:p>
            <a:pPr>
              <a:buFont typeface="Arial" panose="020B0604020202020204" pitchFamily="34" charset="0"/>
              <a:buChar char="•"/>
            </a:pPr>
            <a:r>
              <a:rPr lang="en-US" b="0" dirty="0">
                <a:solidFill>
                  <a:schemeClr val="tx1"/>
                </a:solidFill>
                <a:effectLst/>
                <a:latin typeface="Consolas" panose="020B0609020204030204" pitchFamily="49" charset="0"/>
              </a:rPr>
              <a:t>The data provider have the advantage, that there is no need of overthinking the structure the data.</a:t>
            </a:r>
          </a:p>
          <a:p>
            <a:pPr>
              <a:buFont typeface="Arial" panose="020B0604020202020204" pitchFamily="34" charset="0"/>
              <a:buChar char="•"/>
            </a:pPr>
            <a:r>
              <a:rPr lang="en-US" b="0" dirty="0">
                <a:solidFill>
                  <a:schemeClr val="tx1"/>
                </a:solidFill>
                <a:effectLst/>
                <a:latin typeface="Consolas" panose="020B0609020204030204" pitchFamily="49" charset="0"/>
              </a:rPr>
              <a:t>The data provider can use the STAC specification to organize and structure the data and have the opportunity to safe a lot of time which is not be used for documentation</a:t>
            </a:r>
          </a:p>
          <a:p>
            <a:pPr marL="0" indent="0">
              <a:buNone/>
            </a:pPr>
            <a:endParaRPr lang="de-DE" dirty="0">
              <a:solidFill>
                <a:schemeClr val="tx1"/>
              </a:solidFill>
            </a:endParaRPr>
          </a:p>
        </p:txBody>
      </p:sp>
    </p:spTree>
    <p:extLst>
      <p:ext uri="{BB962C8B-B14F-4D97-AF65-F5344CB8AC3E}">
        <p14:creationId xmlns:p14="http://schemas.microsoft.com/office/powerpoint/2010/main" val="160950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32DA77-FEAD-42A7-B750-7335627548A5}"/>
              </a:ext>
            </a:extLst>
          </p:cNvPr>
          <p:cNvSpPr>
            <a:spLocks noGrp="1"/>
          </p:cNvSpPr>
          <p:nvPr>
            <p:ph type="title"/>
          </p:nvPr>
        </p:nvSpPr>
        <p:spPr>
          <a:xfrm>
            <a:off x="684212" y="485244"/>
            <a:ext cx="8534400" cy="1507067"/>
          </a:xfrm>
        </p:spPr>
        <p:txBody>
          <a:bodyPr>
            <a:normAutofit/>
          </a:bodyPr>
          <a:lstStyle/>
          <a:p>
            <a:r>
              <a:rPr lang="de-DE" b="1">
                <a:effectLst/>
                <a:latin typeface="Consolas" panose="020B0609020204030204" pitchFamily="49" charset="0"/>
              </a:rPr>
              <a:t>Developer</a:t>
            </a:r>
            <a:br>
              <a:rPr lang="de-DE" b="0">
                <a:effectLst/>
                <a:latin typeface="Consolas" panose="020B0609020204030204" pitchFamily="49" charset="0"/>
              </a:rPr>
            </a:br>
            <a:endParaRPr lang="de-DE"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Inhaltsplatzhalter 2">
            <a:extLst>
              <a:ext uri="{FF2B5EF4-FFF2-40B4-BE49-F238E27FC236}">
                <a16:creationId xmlns:a16="http://schemas.microsoft.com/office/drawing/2014/main" id="{C094B313-FF2B-4837-9F22-910415258CAF}"/>
              </a:ext>
            </a:extLst>
          </p:cNvPr>
          <p:cNvSpPr>
            <a:spLocks noGrp="1"/>
          </p:cNvSpPr>
          <p:nvPr>
            <p:ph idx="1"/>
          </p:nvPr>
        </p:nvSpPr>
        <p:spPr>
          <a:xfrm>
            <a:off x="684212" y="2068511"/>
            <a:ext cx="8534400" cy="3615267"/>
          </a:xfrm>
        </p:spPr>
        <p:txBody>
          <a:bodyPr>
            <a:normAutofit/>
          </a:bodyPr>
          <a:lstStyle/>
          <a:p>
            <a:pPr>
              <a:buFont typeface="Arial" panose="020B0604020202020204" pitchFamily="34" charset="0"/>
              <a:buChar char="•"/>
            </a:pPr>
            <a:r>
              <a:rPr lang="en-US" b="0" dirty="0">
                <a:solidFill>
                  <a:schemeClr val="tx1"/>
                </a:solidFill>
                <a:effectLst/>
                <a:latin typeface="Consolas" panose="020B0609020204030204" pitchFamily="49" charset="0"/>
              </a:rPr>
              <a:t>Developers does not need to read lots of documentation about an API or a data sat, if they have worked with an STAC product before.</a:t>
            </a:r>
          </a:p>
          <a:p>
            <a:pPr>
              <a:buFont typeface="Arial" panose="020B0604020202020204" pitchFamily="34" charset="0"/>
              <a:buChar char="•"/>
            </a:pPr>
            <a:r>
              <a:rPr lang="en-US" b="0" dirty="0">
                <a:solidFill>
                  <a:schemeClr val="tx1"/>
                </a:solidFill>
                <a:effectLst/>
                <a:latin typeface="Consolas" panose="020B0609020204030204" pitchFamily="49" charset="0"/>
              </a:rPr>
              <a:t>Also, there are many opportunities to refactor code, which was written for another STAC product, but can be used on others too.</a:t>
            </a:r>
          </a:p>
          <a:p>
            <a:pPr marL="0" indent="0">
              <a:buNone/>
            </a:pPr>
            <a:br>
              <a:rPr lang="en-US" b="0" dirty="0">
                <a:solidFill>
                  <a:schemeClr val="tx1"/>
                </a:solidFill>
                <a:effectLst/>
                <a:latin typeface="Consolas" panose="020B0609020204030204" pitchFamily="49" charset="0"/>
              </a:rPr>
            </a:br>
            <a:endParaRPr lang="en-US" b="0" dirty="0">
              <a:solidFill>
                <a:schemeClr val="tx1"/>
              </a:solidFill>
              <a:effectLst/>
              <a:latin typeface="Consolas" panose="020B0609020204030204" pitchFamily="49" charset="0"/>
            </a:endParaRPr>
          </a:p>
          <a:p>
            <a:pPr marL="0" indent="0">
              <a:buNone/>
            </a:pPr>
            <a:endParaRPr lang="de-DE" dirty="0">
              <a:solidFill>
                <a:schemeClr val="tx1"/>
              </a:solidFill>
            </a:endParaRPr>
          </a:p>
        </p:txBody>
      </p:sp>
    </p:spTree>
    <p:extLst>
      <p:ext uri="{BB962C8B-B14F-4D97-AF65-F5344CB8AC3E}">
        <p14:creationId xmlns:p14="http://schemas.microsoft.com/office/powerpoint/2010/main" val="409083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A5C76EA-BF10-4108-968D-27E92FB459F4}"/>
              </a:ext>
            </a:extLst>
          </p:cNvPr>
          <p:cNvSpPr>
            <a:spLocks noGrp="1"/>
          </p:cNvSpPr>
          <p:nvPr>
            <p:ph type="title"/>
          </p:nvPr>
        </p:nvSpPr>
        <p:spPr>
          <a:xfrm>
            <a:off x="684212" y="485244"/>
            <a:ext cx="8534400" cy="1507067"/>
          </a:xfrm>
        </p:spPr>
        <p:txBody>
          <a:bodyPr>
            <a:normAutofit/>
          </a:bodyPr>
          <a:lstStyle/>
          <a:p>
            <a:r>
              <a:rPr lang="de-DE" b="1">
                <a:effectLst/>
                <a:latin typeface="Consolas" panose="020B0609020204030204" pitchFamily="49" charset="0"/>
              </a:rPr>
              <a:t>Data User</a:t>
            </a:r>
            <a:endParaRPr lang="de-DE"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Inhaltsplatzhalter 2">
            <a:extLst>
              <a:ext uri="{FF2B5EF4-FFF2-40B4-BE49-F238E27FC236}">
                <a16:creationId xmlns:a16="http://schemas.microsoft.com/office/drawing/2014/main" id="{6C392644-93A0-4BC9-9632-E688170D7F18}"/>
              </a:ext>
            </a:extLst>
          </p:cNvPr>
          <p:cNvSpPr>
            <a:spLocks noGrp="1"/>
          </p:cNvSpPr>
          <p:nvPr>
            <p:ph idx="1"/>
          </p:nvPr>
        </p:nvSpPr>
        <p:spPr>
          <a:xfrm>
            <a:off x="684212" y="2068511"/>
            <a:ext cx="8534400" cy="3615267"/>
          </a:xfrm>
        </p:spPr>
        <p:txBody>
          <a:bodyPr>
            <a:normAutofit/>
          </a:bodyPr>
          <a:lstStyle/>
          <a:p>
            <a:pPr marL="0" indent="0">
              <a:buNone/>
            </a:pPr>
            <a:r>
              <a:rPr lang="en-US" b="0" dirty="0">
                <a:solidFill>
                  <a:schemeClr val="tx1"/>
                </a:solidFill>
                <a:effectLst/>
                <a:latin typeface="Consolas" panose="020B0609020204030204" pitchFamily="49" charset="0"/>
              </a:rPr>
              <a:t>Data Users often need to build different pipelines for each product they use, if all products use the STAC specification the building of these pipelines is much easier, because the data are structured in a similar way.</a:t>
            </a:r>
          </a:p>
          <a:p>
            <a:pPr marL="0" indent="0">
              <a:buNone/>
            </a:pPr>
            <a:endParaRPr lang="de-DE" dirty="0">
              <a:solidFill>
                <a:schemeClr val="tx1"/>
              </a:solidFill>
            </a:endParaRPr>
          </a:p>
        </p:txBody>
      </p:sp>
    </p:spTree>
    <p:extLst>
      <p:ext uri="{BB962C8B-B14F-4D97-AF65-F5344CB8AC3E}">
        <p14:creationId xmlns:p14="http://schemas.microsoft.com/office/powerpoint/2010/main" val="350232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A004FA9-F8ED-4E13-B26F-CC96AA7BBCF4}"/>
              </a:ext>
            </a:extLst>
          </p:cNvPr>
          <p:cNvSpPr>
            <a:spLocks noGrp="1"/>
          </p:cNvSpPr>
          <p:nvPr>
            <p:ph type="title"/>
          </p:nvPr>
        </p:nvSpPr>
        <p:spPr>
          <a:xfrm>
            <a:off x="684212" y="485244"/>
            <a:ext cx="8534400" cy="1507067"/>
          </a:xfrm>
        </p:spPr>
        <p:txBody>
          <a:bodyPr>
            <a:normAutofit/>
          </a:bodyPr>
          <a:lstStyle/>
          <a:p>
            <a:r>
              <a:rPr lang="de-DE" b="0">
                <a:effectLst/>
                <a:latin typeface="Consolas" panose="020B0609020204030204" pitchFamily="49" charset="0"/>
              </a:rPr>
              <a:t>How it works</a:t>
            </a:r>
            <a:endParaRPr lang="de-DE"/>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Inhaltsplatzhalter 2">
            <a:extLst>
              <a:ext uri="{FF2B5EF4-FFF2-40B4-BE49-F238E27FC236}">
                <a16:creationId xmlns:a16="http://schemas.microsoft.com/office/drawing/2014/main" id="{3CE04C82-7826-4B52-BAE9-FB74700BE714}"/>
              </a:ext>
            </a:extLst>
          </p:cNvPr>
          <p:cNvSpPr>
            <a:spLocks noGrp="1"/>
          </p:cNvSpPr>
          <p:nvPr>
            <p:ph idx="1"/>
          </p:nvPr>
        </p:nvSpPr>
        <p:spPr>
          <a:xfrm>
            <a:off x="684212" y="2068511"/>
            <a:ext cx="8534400" cy="3615267"/>
          </a:xfrm>
        </p:spPr>
        <p:txBody>
          <a:bodyPr>
            <a:normAutofit/>
          </a:bodyPr>
          <a:lstStyle/>
          <a:p>
            <a:pPr marL="0" indent="0">
              <a:buNone/>
            </a:pPr>
            <a:r>
              <a:rPr lang="en-US" b="0">
                <a:solidFill>
                  <a:schemeClr val="tx1"/>
                </a:solidFill>
                <a:effectLst/>
                <a:latin typeface="Consolas" panose="020B0609020204030204" pitchFamily="49" charset="0"/>
              </a:rPr>
              <a:t>STAC is a composition of four semi-independent specifications which can be used standalone but works best as combination of all four. The four specifications are:</a:t>
            </a:r>
          </a:p>
          <a:p>
            <a:pPr marL="0" indent="0">
              <a:buNone/>
            </a:pPr>
            <a:endParaRPr lang="de-DE">
              <a:solidFill>
                <a:schemeClr val="tx1"/>
              </a:solidFill>
            </a:endParaRPr>
          </a:p>
        </p:txBody>
      </p:sp>
    </p:spTree>
    <p:extLst>
      <p:ext uri="{BB962C8B-B14F-4D97-AF65-F5344CB8AC3E}">
        <p14:creationId xmlns:p14="http://schemas.microsoft.com/office/powerpoint/2010/main" val="3377704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963A500-524B-4151-A336-7F427C561792}"/>
              </a:ext>
            </a:extLst>
          </p:cNvPr>
          <p:cNvSpPr>
            <a:spLocks noGrp="1"/>
          </p:cNvSpPr>
          <p:nvPr>
            <p:ph type="title"/>
          </p:nvPr>
        </p:nvSpPr>
        <p:spPr>
          <a:xfrm>
            <a:off x="684212" y="485244"/>
            <a:ext cx="8534400" cy="1507067"/>
          </a:xfrm>
        </p:spPr>
        <p:txBody>
          <a:bodyPr>
            <a:normAutofit/>
          </a:bodyPr>
          <a:lstStyle/>
          <a:p>
            <a:r>
              <a:rPr lang="de-DE" b="1">
                <a:effectLst/>
                <a:latin typeface="Consolas" panose="020B0609020204030204" pitchFamily="49" charset="0"/>
              </a:rPr>
              <a:t>STAC Item</a:t>
            </a:r>
            <a:endParaRPr lang="de-DE"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Inhaltsplatzhalter 2">
            <a:extLst>
              <a:ext uri="{FF2B5EF4-FFF2-40B4-BE49-F238E27FC236}">
                <a16:creationId xmlns:a16="http://schemas.microsoft.com/office/drawing/2014/main" id="{C4BBD15B-1CF7-40F2-8E7C-9E5964016214}"/>
              </a:ext>
            </a:extLst>
          </p:cNvPr>
          <p:cNvSpPr>
            <a:spLocks noGrp="1"/>
          </p:cNvSpPr>
          <p:nvPr>
            <p:ph idx="1"/>
          </p:nvPr>
        </p:nvSpPr>
        <p:spPr>
          <a:xfrm>
            <a:off x="684212" y="2068511"/>
            <a:ext cx="8737580" cy="3615267"/>
          </a:xfrm>
        </p:spPr>
        <p:txBody>
          <a:bodyPr>
            <a:normAutofit/>
          </a:bodyPr>
          <a:lstStyle/>
          <a:p>
            <a:pPr>
              <a:buFont typeface="Arial" panose="020B0604020202020204" pitchFamily="34" charset="0"/>
              <a:buChar char="•"/>
            </a:pPr>
            <a:r>
              <a:rPr lang="de-DE" b="0" dirty="0">
                <a:solidFill>
                  <a:schemeClr val="tx1"/>
                </a:solidFill>
                <a:effectLst/>
                <a:latin typeface="Consolas" panose="020B0609020204030204" pitchFamily="49" charset="0"/>
              </a:rPr>
              <a:t>The </a:t>
            </a:r>
            <a:r>
              <a:rPr lang="de-DE" b="0" dirty="0" err="1">
                <a:solidFill>
                  <a:schemeClr val="tx1"/>
                </a:solidFill>
                <a:effectLst/>
                <a:latin typeface="Consolas" panose="020B0609020204030204" pitchFamily="49" charset="0"/>
              </a:rPr>
              <a:t>core</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atomic</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unit</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of</a:t>
            </a:r>
            <a:r>
              <a:rPr lang="de-DE" b="0" dirty="0">
                <a:solidFill>
                  <a:schemeClr val="tx1"/>
                </a:solidFill>
                <a:effectLst/>
                <a:latin typeface="Consolas" panose="020B0609020204030204" pitchFamily="49" charset="0"/>
              </a:rPr>
              <a:t> a </a:t>
            </a:r>
            <a:r>
              <a:rPr lang="de-DE" b="0" dirty="0" err="1">
                <a:solidFill>
                  <a:schemeClr val="tx1"/>
                </a:solidFill>
                <a:effectLst/>
                <a:latin typeface="Consolas" panose="020B0609020204030204" pitchFamily="49" charset="0"/>
              </a:rPr>
              <a:t>dataset</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repreenting</a:t>
            </a:r>
            <a:r>
              <a:rPr lang="de-DE" b="0" dirty="0">
                <a:solidFill>
                  <a:schemeClr val="tx1"/>
                </a:solidFill>
                <a:effectLst/>
                <a:latin typeface="Consolas" panose="020B0609020204030204" pitchFamily="49" charset="0"/>
              </a:rPr>
              <a:t> a </a:t>
            </a:r>
            <a:r>
              <a:rPr lang="de-DE" b="0" dirty="0" err="1">
                <a:solidFill>
                  <a:schemeClr val="tx1"/>
                </a:solidFill>
                <a:effectLst/>
                <a:latin typeface="Consolas" panose="020B0609020204030204" pitchFamily="49" charset="0"/>
              </a:rPr>
              <a:t>GeoJSON</a:t>
            </a:r>
            <a:r>
              <a:rPr lang="de-DE" b="0" dirty="0">
                <a:solidFill>
                  <a:schemeClr val="tx1"/>
                </a:solidFill>
                <a:effectLst/>
                <a:latin typeface="Consolas" panose="020B0609020204030204" pitchFamily="49" charset="0"/>
              </a:rPr>
              <a:t> feature </a:t>
            </a:r>
            <a:r>
              <a:rPr lang="de-DE" b="0" dirty="0" err="1">
                <a:solidFill>
                  <a:schemeClr val="tx1"/>
                </a:solidFill>
                <a:effectLst/>
                <a:latin typeface="Consolas" panose="020B0609020204030204" pitchFamily="49" charset="0"/>
              </a:rPr>
              <a:t>with</a:t>
            </a:r>
            <a:r>
              <a:rPr lang="de-DE" b="0" dirty="0">
                <a:solidFill>
                  <a:schemeClr val="tx1"/>
                </a:solidFill>
                <a:effectLst/>
                <a:latin typeface="Consolas" panose="020B0609020204030204" pitchFamily="49" charset="0"/>
              </a:rPr>
              <a:t> additional </a:t>
            </a:r>
            <a:r>
              <a:rPr lang="de-DE" b="0" dirty="0" err="1">
                <a:solidFill>
                  <a:schemeClr val="tx1"/>
                </a:solidFill>
                <a:effectLst/>
                <a:latin typeface="Consolas" panose="020B0609020204030204" pitchFamily="49" charset="0"/>
              </a:rPr>
              <a:t>information</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about</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datetime</a:t>
            </a:r>
            <a:r>
              <a:rPr lang="de-DE" b="0" dirty="0">
                <a:solidFill>
                  <a:schemeClr val="tx1"/>
                </a:solidFill>
                <a:effectLst/>
                <a:latin typeface="Consolas" panose="020B0609020204030204" pitchFamily="49" charset="0"/>
              </a:rPr>
              <a:t> and links.</a:t>
            </a:r>
          </a:p>
          <a:p>
            <a:pPr>
              <a:buFont typeface="Arial" panose="020B0604020202020204" pitchFamily="34" charset="0"/>
              <a:buChar char="•"/>
            </a:pPr>
            <a:r>
              <a:rPr lang="de-DE" b="0" dirty="0">
                <a:solidFill>
                  <a:schemeClr val="tx1"/>
                </a:solidFill>
                <a:effectLst/>
                <a:latin typeface="Consolas" panose="020B0609020204030204" pitchFamily="49" charset="0"/>
              </a:rPr>
              <a:t>A </a:t>
            </a:r>
            <a:r>
              <a:rPr lang="en-AU" b="0" dirty="0">
                <a:solidFill>
                  <a:schemeClr val="tx1"/>
                </a:solidFill>
                <a:effectLst/>
                <a:latin typeface="Consolas" panose="020B0609020204030204" pitchFamily="49" charset="0"/>
              </a:rPr>
              <a:t>STAC</a:t>
            </a:r>
            <a:r>
              <a:rPr lang="de-DE" b="0" dirty="0">
                <a:solidFill>
                  <a:schemeClr val="tx1"/>
                </a:solidFill>
                <a:effectLst/>
                <a:latin typeface="Consolas" panose="020B0609020204030204" pitchFamily="49" charset="0"/>
              </a:rPr>
              <a:t> item </a:t>
            </a:r>
            <a:r>
              <a:rPr lang="de-DE" b="0" dirty="0" err="1">
                <a:solidFill>
                  <a:schemeClr val="tx1"/>
                </a:solidFill>
                <a:effectLst/>
                <a:latin typeface="Consolas" panose="020B0609020204030204" pitchFamily="49" charset="0"/>
              </a:rPr>
              <a:t>following</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the</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rules</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of</a:t>
            </a:r>
            <a:r>
              <a:rPr lang="de-DE" b="0" dirty="0">
                <a:solidFill>
                  <a:schemeClr val="tx1"/>
                </a:solidFill>
                <a:effectLst/>
                <a:latin typeface="Consolas" panose="020B0609020204030204" pitchFamily="49" charset="0"/>
              </a:rPr>
              <a:t> a </a:t>
            </a:r>
            <a:r>
              <a:rPr lang="de-DE" b="0" dirty="0" err="1">
                <a:solidFill>
                  <a:schemeClr val="tx1"/>
                </a:solidFill>
                <a:effectLst/>
                <a:latin typeface="Consolas" panose="020B0609020204030204" pitchFamily="49" charset="0"/>
              </a:rPr>
              <a:t>GeoJSON</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file</a:t>
            </a:r>
            <a:r>
              <a:rPr lang="de-DE" b="0" dirty="0">
                <a:solidFill>
                  <a:schemeClr val="tx1"/>
                </a:solidFill>
                <a:effectLst/>
                <a:latin typeface="Consolas" panose="020B0609020204030204" pitchFamily="49" charset="0"/>
              </a:rPr>
              <a:t> and </a:t>
            </a:r>
            <a:r>
              <a:rPr lang="de-DE" b="0" dirty="0" err="1">
                <a:solidFill>
                  <a:schemeClr val="tx1"/>
                </a:solidFill>
                <a:effectLst/>
                <a:latin typeface="Consolas" panose="020B0609020204030204" pitchFamily="49" charset="0"/>
              </a:rPr>
              <a:t>must</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contain</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some</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required</a:t>
            </a:r>
            <a:r>
              <a:rPr lang="de-DE" b="0" dirty="0">
                <a:solidFill>
                  <a:schemeClr val="tx1"/>
                </a:solidFill>
                <a:effectLst/>
                <a:latin typeface="Consolas" panose="020B0609020204030204" pitchFamily="49" charset="0"/>
              </a:rPr>
              <a:t> </a:t>
            </a:r>
            <a:r>
              <a:rPr lang="de-DE" b="0" dirty="0" err="1">
                <a:solidFill>
                  <a:schemeClr val="tx1"/>
                </a:solidFill>
                <a:effectLst/>
                <a:latin typeface="Consolas" panose="020B0609020204030204" pitchFamily="49" charset="0"/>
              </a:rPr>
              <a:t>fields</a:t>
            </a:r>
            <a:r>
              <a:rPr lang="de-DE" b="0" dirty="0">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3796752127"/>
      </p:ext>
    </p:extLst>
  </p:cSld>
  <p:clrMapOvr>
    <a:masterClrMapping/>
  </p:clrMapOvr>
</p:sld>
</file>

<file path=ppt/theme/theme1.xml><?xml version="1.0" encoding="utf-8"?>
<a:theme xmlns:a="http://schemas.openxmlformats.org/drawingml/2006/main" name="Segment">
  <a:themeElements>
    <a:clrScheme name="Segment">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gmen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TM02900771[[fn=Segment]]</Template>
  <TotalTime>0</TotalTime>
  <Words>1135</Words>
  <Application>Microsoft Office PowerPoint</Application>
  <PresentationFormat>Breitbild</PresentationFormat>
  <Paragraphs>79</Paragraphs>
  <Slides>16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Century Gothic</vt:lpstr>
      <vt:lpstr>Consolas</vt:lpstr>
      <vt:lpstr>Wingdings 3</vt:lpstr>
      <vt:lpstr>Segment</vt:lpstr>
      <vt:lpstr>STAC: Spatial Temporal Assset Catalog </vt:lpstr>
      <vt:lpstr>Overview</vt:lpstr>
      <vt:lpstr>What is STAC?</vt:lpstr>
      <vt:lpstr>What are the benefits from STAC?</vt:lpstr>
      <vt:lpstr>Data Provider</vt:lpstr>
      <vt:lpstr>Developer </vt:lpstr>
      <vt:lpstr>Data User</vt:lpstr>
      <vt:lpstr>How it works</vt:lpstr>
      <vt:lpstr>STAC Item</vt:lpstr>
      <vt:lpstr>STAC Catalog </vt:lpstr>
      <vt:lpstr>STAC Collections</vt:lpstr>
      <vt:lpstr>STAC API</vt:lpstr>
      <vt:lpstr>Examples</vt:lpstr>
      <vt:lpstr>STAC Tools</vt:lpstr>
      <vt:lpstr>Tools Pt. 2</vt:lpstr>
      <vt:lpstr>Stac Tools Pt.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Jakob Danel</dc:creator>
  <cp:lastModifiedBy>Jakob Danel</cp:lastModifiedBy>
  <cp:revision>3</cp:revision>
  <dcterms:created xsi:type="dcterms:W3CDTF">2021-10-12T11:36:03Z</dcterms:created>
  <dcterms:modified xsi:type="dcterms:W3CDTF">2021-10-12T12:43:19Z</dcterms:modified>
</cp:coreProperties>
</file>