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2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83" r:id="rId10"/>
    <p:sldId id="264" r:id="rId11"/>
    <p:sldId id="265" r:id="rId12"/>
    <p:sldId id="266" r:id="rId13"/>
    <p:sldId id="267" r:id="rId14"/>
    <p:sldId id="268" r:id="rId15"/>
    <p:sldId id="271" r:id="rId16"/>
    <p:sldId id="276" r:id="rId17"/>
    <p:sldId id="272" r:id="rId18"/>
    <p:sldId id="278" r:id="rId19"/>
    <p:sldId id="274" r:id="rId20"/>
    <p:sldId id="275" r:id="rId21"/>
    <p:sldId id="284" r:id="rId22"/>
    <p:sldId id="286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333"/>
    <p:restoredTop sz="82706" autoAdjust="0"/>
  </p:normalViewPr>
  <p:slideViewPr>
    <p:cSldViewPr snapToGrid="0" snapToObjects="1">
      <p:cViewPr varScale="1">
        <p:scale>
          <a:sx n="54" d="100"/>
          <a:sy n="54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FAF64-81A5-454E-8A22-736696766946}" type="datetimeFigureOut">
              <a:rPr lang="de-DE" smtClean="0"/>
              <a:t>09.10.24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A8DC3-18D4-CB47-BF5D-9E8F2FE0BC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49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Unterschied Daten und Metadaten: </a:t>
            </a:r>
            <a:br>
              <a:rPr lang="de-DE" dirty="0"/>
            </a:br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Typische Metadaten zu einem Buch sind beispielsweise der Name des Autors, die Auflage, das Erscheinungsjahr, der Verlag und die ISBN.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A8DC3-18D4-CB47-BF5D-9E8F2FE0BC2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62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1F1F1F"/>
                </a:solidFill>
                <a:effectLst/>
                <a:latin typeface="Google Sans"/>
              </a:rPr>
              <a:t>Ein zentraler 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Unterschied zwischen Open Data</a:t>
            </a:r>
            <a:r>
              <a:rPr lang="de-DE" b="0" i="0" dirty="0">
                <a:solidFill>
                  <a:srgbClr val="1F1F1F"/>
                </a:solidFill>
                <a:effectLst/>
                <a:latin typeface="Google Sans"/>
              </a:rPr>
              <a:t> und 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FAIR Data</a:t>
            </a:r>
            <a:r>
              <a:rPr lang="de-DE" b="0" i="0" dirty="0">
                <a:solidFill>
                  <a:srgbClr val="1F1F1F"/>
                </a:solidFill>
                <a:effectLst/>
                <a:latin typeface="Google Sans"/>
              </a:rPr>
              <a:t> besteht darin, dass 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Open Data</a:t>
            </a:r>
            <a:r>
              <a:rPr lang="de-DE" b="0" i="0" dirty="0">
                <a:solidFill>
                  <a:srgbClr val="1F1F1F"/>
                </a:solidFill>
                <a:effectLst/>
                <a:latin typeface="Google Sans"/>
              </a:rPr>
              <a:t> sich auf die uneingeschränkte Freigabe 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von</a:t>
            </a:r>
            <a:r>
              <a:rPr lang="de-DE" b="0" i="0" dirty="0">
                <a:solidFill>
                  <a:srgbClr val="1F1F1F"/>
                </a:solidFill>
                <a:effectLst/>
                <a:latin typeface="Google Sans"/>
              </a:rPr>
              <a:t> Daten konzentriert,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A8DC3-18D4-CB47-BF5D-9E8F2FE0BC2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48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Sicherung der Integrität und Reproduzierbarkeit</a:t>
            </a:r>
          </a:p>
          <a:p>
            <a:r>
              <a:rPr lang="de-DE" dirty="0"/>
              <a:t>Erhöhte Auffindbarkeit und Wiederverwendbarkeit</a:t>
            </a:r>
          </a:p>
          <a:p>
            <a:r>
              <a:rPr lang="de-DE" dirty="0"/>
              <a:t>Förderung der Zusammenarbeit und des öffentlichen Vertrauens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A8DC3-18D4-CB47-BF5D-9E8F2FE0BC2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010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Symbol" pitchFamily="2" charset="2"/>
              <a:buChar char="-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Öffentliches Vertrauen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Die F.A.I.R.-Prinzipien erhöhen die Rechenschaftspflicht in öffentlich finanzierter Forschung und stärken das Vertrauen in den Umgang mit Steuergeldern.</a:t>
            </a:r>
          </a:p>
          <a:p>
            <a:pPr>
              <a:buFont typeface="Symbol" pitchFamily="2" charset="2"/>
              <a:buChar char="-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Ethisches Datenmanagement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Förderung ethischer Überlegungen im Datenmanagement, insbesondere im Hinblick auf sensible Daten, während die Einhaltung ethischer und rechtlicher Standards gewährleistet wird.</a:t>
            </a:r>
          </a:p>
          <a:p>
            <a:pPr>
              <a:buFont typeface="Symbol" pitchFamily="2" charset="2"/>
              <a:buChar char="-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Interoperabilität und Integration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Standardisierte Formate und Vokabulare erleichtern die Datenintegration über verschiedene Fachgebiete hinweg, was entscheidend für die Bewältigung globaler Herausforderungen ist.</a:t>
            </a:r>
          </a:p>
          <a:p>
            <a:pPr>
              <a:buFont typeface="Symbol" pitchFamily="2" charset="2"/>
              <a:buChar char="-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Nachhaltige Entwicklung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Verbesserung des Datenzugangs und der Wiederverwendbarkeit unterstützt die Erreichung nachhaltiger Entwicklungsziele, indem wertvolle Daten für Forschung und politische Entscheidungsfindung verfügbar gemacht werden.</a:t>
            </a:r>
          </a:p>
          <a:p>
            <a:pPr>
              <a:buFont typeface="Symbol" pitchFamily="2" charset="2"/>
              <a:buChar char="-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Anpassungsfähigkeit an neue Technologien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Die F.A.I.R.-Prinzipien helfen Organisationen, sich an neue Technologien und Datenumgebungen anzupassen, um sicherzustellen, dass Daten in einer sich schnell verändernden Landschaft nützlich und zugänglich bleiben.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A8DC3-18D4-CB47-BF5D-9E8F2FE0BC2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74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Förderung der Zusammenarbeit auch durch Interoperabilität</a:t>
            </a:r>
          </a:p>
          <a:p>
            <a:endParaRPr lang="de-DE" dirty="0"/>
          </a:p>
          <a:p>
            <a:pPr>
              <a:buFont typeface="Symbol" pitchFamily="2" charset="2"/>
              <a:buChar char="-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Transparenz und Reproduzierbarkeit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Sicherstellung, dass Forschungsergebnisse überprüft und nachvollzogen werden können.</a:t>
            </a:r>
          </a:p>
          <a:p>
            <a:pPr>
              <a:buFont typeface="Symbol" pitchFamily="2" charset="2"/>
              <a:buChar char="-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Förderung der Zusammenarbeit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Verbesserte Datenzugänglichkeit und -nutzung erleichtern den Austausch und die Zusammenarbeit zwischen Forschern.</a:t>
            </a:r>
          </a:p>
          <a:p>
            <a:pPr>
              <a:buFont typeface="Symbol" pitchFamily="2" charset="2"/>
              <a:buChar char="-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Compliance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Viele Förderorganisationen und wissenschaftliche Zeitschriften verlangen die Einhaltung der F.A.I.R.-Prinzipien.</a:t>
            </a:r>
          </a:p>
          <a:p>
            <a:pPr>
              <a:buFont typeface="Symbol" pitchFamily="2" charset="2"/>
              <a:buChar char="-"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A8DC3-18D4-CB47-BF5D-9E8F2FE0BC2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73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ändern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A8DC3-18D4-CB47-BF5D-9E8F2FE0BC2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855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F.A.I.R.-Prinzipien fördern die Transparenz in der Wissenschaft und erleichtern den Zugang zu großen Datenmengen. </a:t>
            </a:r>
          </a:p>
          <a:p>
            <a:r>
              <a:rPr lang="de-DE" dirty="0"/>
              <a:t>Durch die Nutzung von </a:t>
            </a:r>
            <a:r>
              <a:rPr lang="de-DE" b="1" dirty="0"/>
              <a:t>freier und offener Software (FOSS)</a:t>
            </a:r>
            <a:r>
              <a:rPr lang="de-DE" dirty="0"/>
              <a:t> können Forscher weltweit auf diese Tools zugreifen und ihre Forschung effizienter gestalten. Dies unterstützt die Idee von </a:t>
            </a:r>
            <a:r>
              <a:rPr lang="de-DE" b="1" dirty="0"/>
              <a:t>Open Science</a:t>
            </a:r>
            <a:r>
              <a:rPr lang="de-DE" dirty="0"/>
              <a:t>, bei der </a:t>
            </a:r>
            <a:r>
              <a:rPr lang="de-DE" b="1" u="none" dirty="0"/>
              <a:t>Daten und Forschungsergebnisse offen geteilt und weiterentwickelt werden.</a:t>
            </a: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dirty="0"/>
              <a:t>Diese Datensätze bieten eine standardisierte Grundlage für den Vergleich von Modellen, was besonders im Bereich </a:t>
            </a:r>
            <a:r>
              <a:rPr lang="de-DE" b="1" dirty="0"/>
              <a:t>Big Data</a:t>
            </a:r>
            <a:r>
              <a:rPr lang="de-DE" dirty="0"/>
              <a:t> hilfreich ist, da große Datenmengen effektiv verwaltet und analysiert werden müssen.</a:t>
            </a:r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Durch die Veröffentlichung in öffentlich zugänglichen Formaten wird unnötiger Rechenaufwand reduziert.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A8DC3-18D4-CB47-BF5D-9E8F2FE0BC2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847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A8DC3-18D4-CB47-BF5D-9E8F2FE0BC2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790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Die F.A.I.R.-Prinzipien sind entscheidend für wissenschaftlichen Fortschritt. Ihre Anwendung verbessert die Zusammenarbeit und den Datenzugang.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A8DC3-18D4-CB47-BF5D-9E8F2FE0BC2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31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3F9F0-E487-7D45-B7E0-22E61558D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F9E3C7-E97C-1E42-A128-3B5ECDCDA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E3C58-0332-6146-8F5C-BF4B5161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48D5-EB9E-C84D-9AAC-3E4461F224B6}" type="datetimeFigureOut">
              <a:rPr lang="de-DE" smtClean="0"/>
              <a:t>09.10.24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C33D37-A617-5A47-A0A7-7ADB31E7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B16E5A-F010-EF40-BCA8-D1FA2FB0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D71-281B-F844-88A2-623BE7585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91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FDAAA-5A45-C248-9585-0D8C393F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D98F42-057B-1441-8046-708B1ADE1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57E7B0-01D7-5045-9A32-E3771120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48D5-EB9E-C84D-9AAC-3E4461F224B6}" type="datetimeFigureOut">
              <a:rPr lang="de-DE" smtClean="0"/>
              <a:t>09.10.24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2620C9-9D97-254A-912C-AECFCF5C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F57B5F-C5E4-054D-811A-E3B7B0A9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D71-281B-F844-88A2-623BE7585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41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009222-6083-6D43-88F2-C8A685F3C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D8F1C1-5774-5844-BECE-9A410BCAE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3E78A1-3C96-1C4E-9C29-23C4053B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48D5-EB9E-C84D-9AAC-3E4461F224B6}" type="datetimeFigureOut">
              <a:rPr lang="de-DE" smtClean="0"/>
              <a:t>09.10.24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30EBFC-0D3A-CA4E-AC0E-6268BE57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A30B36-72A4-4946-8BF2-EBE9239E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D71-281B-F844-88A2-623BE7585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731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sign G.2 // Linien + Farbhintergrund // Titel">
    <p:bg>
      <p:bgPr>
        <a:solidFill>
          <a:srgbClr val="7AB5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5F01273-5048-0153-5100-D203C69CDE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58402" y="293869"/>
            <a:ext cx="2877003" cy="780560"/>
          </a:xfrm>
          <a:prstGeom prst="rect">
            <a:avLst/>
          </a:prstGeom>
          <a:noFill/>
        </p:spPr>
      </p:pic>
      <p:sp>
        <p:nvSpPr>
          <p:cNvPr id="5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651847" y="6069200"/>
            <a:ext cx="5179828" cy="468000"/>
          </a:xfrm>
        </p:spPr>
        <p:txBody>
          <a:bodyPr vert="horz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99" b="0">
                <a:solidFill>
                  <a:srgbClr val="FFFFFF"/>
                </a:solidFill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buNone/>
              <a:defRPr sz="1399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buNone/>
              <a:defRPr sz="1399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buNone/>
              <a:defRPr sz="1399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buNone/>
              <a:defRPr sz="1399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buNone/>
              <a:defRPr sz="1399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buNone/>
              <a:defRPr sz="1399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buNone/>
              <a:defRPr sz="1399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buNone/>
              <a:defRPr sz="1399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60A18E1-A7FB-7C2C-04F1-9ABF46BE9D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58403" y="6343342"/>
            <a:ext cx="1150799" cy="160744"/>
          </a:xfrm>
          <a:prstGeom prst="rect">
            <a:avLst/>
          </a:prstGeom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AA5F9C5A-7865-EBB2-60FD-D1B0994BFC7F}"/>
              </a:ext>
            </a:extLst>
          </p:cNvPr>
          <p:cNvCxnSpPr>
            <a:cxnSpLocks/>
          </p:cNvCxnSpPr>
          <p:nvPr userDrawn="1"/>
        </p:nvCxnSpPr>
        <p:spPr>
          <a:xfrm rot="720000">
            <a:off x="-237975" y="6236942"/>
            <a:ext cx="6832882" cy="0"/>
          </a:xfrm>
          <a:prstGeom prst="line">
            <a:avLst/>
          </a:prstGeom>
          <a:ln w="57150">
            <a:solidFill>
              <a:srgbClr val="FFFFFF">
                <a:alpha val="2496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>
            <a:extLst>
              <a:ext uri="{FF2B5EF4-FFF2-40B4-BE49-F238E27FC236}">
                <a16:creationId xmlns:a16="http://schemas.microsoft.com/office/drawing/2014/main" id="{7FE61742-A4C8-2CE9-70CA-A5F5EA3D013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625" y="2609492"/>
            <a:ext cx="6401332" cy="127635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596" b="1"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Titel der Präsentation </a:t>
            </a:r>
            <a:br>
              <a:rPr lang="de-DE" dirty="0"/>
            </a:br>
            <a:r>
              <a:rPr lang="de-DE" dirty="0"/>
              <a:t>auf zwei Zeilen einfügen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0628F250-DF1B-5A96-0223-7138498661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625" y="3885842"/>
            <a:ext cx="6401332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798" b="0">
                <a:solidFill>
                  <a:srgbClr val="FFFFFF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798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798" b="0">
                <a:solidFill>
                  <a:schemeClr val="bg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798" b="0">
                <a:solidFill>
                  <a:schemeClr val="bg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798" b="0">
                <a:solidFill>
                  <a:schemeClr val="bg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798" b="0">
                <a:solidFill>
                  <a:schemeClr val="bg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798" b="0">
                <a:solidFill>
                  <a:schemeClr val="bg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798" b="0">
                <a:solidFill>
                  <a:schemeClr val="bg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798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id="{3E1B9525-C544-24A8-A4B5-136A9198378D}"/>
              </a:ext>
            </a:extLst>
          </p:cNvPr>
          <p:cNvCxnSpPr>
            <a:cxnSpLocks/>
          </p:cNvCxnSpPr>
          <p:nvPr userDrawn="1"/>
        </p:nvCxnSpPr>
        <p:spPr>
          <a:xfrm rot="-360000">
            <a:off x="-197794" y="1203107"/>
            <a:ext cx="12586889" cy="0"/>
          </a:xfrm>
          <a:prstGeom prst="line">
            <a:avLst/>
          </a:prstGeom>
          <a:ln w="57150">
            <a:solidFill>
              <a:srgbClr val="FFFFFF">
                <a:alpha val="2536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AE8F833-389E-2C73-6368-253A85DFF511}"/>
              </a:ext>
            </a:extLst>
          </p:cNvPr>
          <p:cNvGrpSpPr/>
          <p:nvPr userDrawn="1"/>
        </p:nvGrpSpPr>
        <p:grpSpPr>
          <a:xfrm>
            <a:off x="-467513" y="-468000"/>
            <a:ext cx="13126327" cy="7776000"/>
            <a:chOff x="-468000" y="-468000"/>
            <a:chExt cx="13140000" cy="7776000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C04BE030-B12A-8C58-A0FF-2915C21D4648}"/>
                </a:ext>
              </a:extLst>
            </p:cNvPr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648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9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Menü: </a:t>
              </a:r>
              <a:r>
                <a:rPr kumimoji="0" lang="de-DE" sz="1099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12" name="Linie">
              <a:extLst>
                <a:ext uri="{FF2B5EF4-FFF2-40B4-BE49-F238E27FC236}">
                  <a16:creationId xmlns:a16="http://schemas.microsoft.com/office/drawing/2014/main" id="{BF19BDF1-2CE0-B008-CB1A-F6634B944312}"/>
                </a:ext>
              </a:extLst>
            </p:cNvPr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Linie">
              <a:extLst>
                <a:ext uri="{FF2B5EF4-FFF2-40B4-BE49-F238E27FC236}">
                  <a16:creationId xmlns:a16="http://schemas.microsoft.com/office/drawing/2014/main" id="{06DC76DF-C7F6-864F-C513-A230C36A7180}"/>
                </a:ext>
              </a:extLst>
            </p:cNvPr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Linie">
              <a:extLst>
                <a:ext uri="{FF2B5EF4-FFF2-40B4-BE49-F238E27FC236}">
                  <a16:creationId xmlns:a16="http://schemas.microsoft.com/office/drawing/2014/main" id="{6DE1BACC-43A4-773B-0241-C642E0619A8E}"/>
                </a:ext>
              </a:extLst>
            </p:cNvPr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Linie">
              <a:extLst>
                <a:ext uri="{FF2B5EF4-FFF2-40B4-BE49-F238E27FC236}">
                  <a16:creationId xmlns:a16="http://schemas.microsoft.com/office/drawing/2014/main" id="{8638854B-0FAD-9AC3-3132-6922D6B4C81D}"/>
                </a:ext>
              </a:extLst>
            </p:cNvPr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Linie">
              <a:extLst>
                <a:ext uri="{FF2B5EF4-FFF2-40B4-BE49-F238E27FC236}">
                  <a16:creationId xmlns:a16="http://schemas.microsoft.com/office/drawing/2014/main" id="{1FC8C080-9D28-EFCF-F153-79939473C775}"/>
                </a:ext>
              </a:extLst>
            </p:cNvPr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Linie">
              <a:extLst>
                <a:ext uri="{FF2B5EF4-FFF2-40B4-BE49-F238E27FC236}">
                  <a16:creationId xmlns:a16="http://schemas.microsoft.com/office/drawing/2014/main" id="{D4754DBB-F3A4-F058-F8A6-6A1CA7F16200}"/>
                </a:ext>
              </a:extLst>
            </p:cNvPr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Linie">
              <a:extLst>
                <a:ext uri="{FF2B5EF4-FFF2-40B4-BE49-F238E27FC236}">
                  <a16:creationId xmlns:a16="http://schemas.microsoft.com/office/drawing/2014/main" id="{84D12409-580E-3251-F013-FD05C00C7C10}"/>
                </a:ext>
              </a:extLst>
            </p:cNvPr>
            <p:cNvCxnSpPr/>
            <p:nvPr userDrawn="1"/>
          </p:nvCxnSpPr>
          <p:spPr>
            <a:xfrm>
              <a:off x="-468000" y="1346554"/>
              <a:ext cx="360000" cy="0"/>
            </a:xfrm>
            <a:prstGeom prst="line">
              <a:avLst/>
            </a:prstGeom>
            <a:ln w="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Hilfslinien">
            <a:extLst>
              <a:ext uri="{FF2B5EF4-FFF2-40B4-BE49-F238E27FC236}">
                <a16:creationId xmlns:a16="http://schemas.microsoft.com/office/drawing/2014/main" id="{B26A0BD4-0F79-9AA2-77C8-8D092BE972D8}"/>
              </a:ext>
            </a:extLst>
          </p:cNvPr>
          <p:cNvSpPr txBox="1"/>
          <p:nvPr userDrawn="1"/>
        </p:nvSpPr>
        <p:spPr>
          <a:xfrm rot="10800000" flipH="1" flipV="1">
            <a:off x="359625" y="7029450"/>
            <a:ext cx="11472050" cy="36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376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99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13764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99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Die Linien und Flächen dürfen im Rahmen des Corporate Designs (siehe CD Manual) verändert werden. </a:t>
            </a:r>
            <a:endParaRPr kumimoji="0" lang="de-DE" sz="1099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255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8">
          <p15:clr>
            <a:srgbClr val="FBAE40"/>
          </p15:clr>
        </p15:guide>
        <p15:guide id="2" orient="horz" pos="24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9E77A3-BADA-D64B-962B-9B049838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0D58F0-9A70-6C48-84F8-E95EFB1C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6FD262-2745-624D-A9A6-883263BB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48D5-EB9E-C84D-9AAC-3E4461F224B6}" type="datetimeFigureOut">
              <a:rPr lang="de-DE" smtClean="0"/>
              <a:t>09.10.24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32DF58-287B-4741-B902-EBB81199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9944DD-1170-3B4A-A90A-2398515B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D71-281B-F844-88A2-623BE7585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09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6C6DF-AC9A-A645-854B-4E48C6BC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22A4FB-A8D0-D14C-AF9F-A5D2B5292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4B527D-8D76-AD4C-BE53-2F40A5D9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48D5-EB9E-C84D-9AAC-3E4461F224B6}" type="datetimeFigureOut">
              <a:rPr lang="de-DE" smtClean="0"/>
              <a:t>09.10.24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2D8296-F7DA-CD47-BEA3-5E8D2DF2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2B836B-2E0C-464D-B6F0-16715C2E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D71-281B-F844-88A2-623BE7585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86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E14C3-2E8A-C543-B9D2-822D70D9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D9FE38-337C-354B-9938-F301087BD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5AE48E-8324-E243-B16B-2A761A33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B72156-F44C-174E-80AD-40D743FF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48D5-EB9E-C84D-9AAC-3E4461F224B6}" type="datetimeFigureOut">
              <a:rPr lang="de-DE" smtClean="0"/>
              <a:t>09.10.24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88EEA6-48E0-9945-99BE-F82FF441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C46355-FA78-DD47-A501-00FE7317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D71-281B-F844-88A2-623BE7585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8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18598-7B9B-7148-A4F9-421A5FD8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F7AEB2-01B1-534C-8434-5B87E7D9E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F26BC9-B2FA-F44F-A56D-C5BB6AEE3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CC37F9-67FD-B041-A0AC-9C354E25A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6B2804-A12A-E147-A4C6-F899ED2EB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97BB69-D759-434D-AC4C-98AA7079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48D5-EB9E-C84D-9AAC-3E4461F224B6}" type="datetimeFigureOut">
              <a:rPr lang="de-DE" smtClean="0"/>
              <a:t>09.10.24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55425D-96CA-5A40-9AC9-37B2AF52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E1117C-7491-C64E-A6E2-64B66AB7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D71-281B-F844-88A2-623BE7585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95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DA144-23B0-F740-B096-DF5F3CD9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60EFD1-8001-F54D-80B7-82A274D4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48D5-EB9E-C84D-9AAC-3E4461F224B6}" type="datetimeFigureOut">
              <a:rPr lang="de-DE" smtClean="0"/>
              <a:t>09.10.24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C9663E-9A23-A34A-BF42-284F3E4F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99048B-1CFD-BB4A-B624-24F01362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D71-281B-F844-88A2-623BE7585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16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C01CBB-3EF5-BF45-AB93-54F67CC4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48D5-EB9E-C84D-9AAC-3E4461F224B6}" type="datetimeFigureOut">
              <a:rPr lang="de-DE" smtClean="0"/>
              <a:t>09.10.24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09EA18-CABB-ED42-BAB3-AA54A3FC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16462E-D473-F347-AB8A-3E7E1A87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D71-281B-F844-88A2-623BE7585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86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428D7-101B-5D44-9A91-C78A14DC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8B4180-D29C-C043-BB33-865646BB4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22BFAD-F485-5940-A172-BE6B9A3A8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7EA5A2-A7A1-6543-952C-AB87DD07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48D5-EB9E-C84D-9AAC-3E4461F224B6}" type="datetimeFigureOut">
              <a:rPr lang="de-DE" smtClean="0"/>
              <a:t>09.10.24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EEA5F5-68C5-6D4C-98DF-102C499B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29D6DE-D958-8845-8808-08C4B0B6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D71-281B-F844-88A2-623BE7585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06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03F6C-D62C-D348-B3F3-8132E4C5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496B00-5F71-BF41-9BAA-988C77E39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C7F459-E5F8-E04F-8244-9DA6164BC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D2A307-D571-794F-9610-49D9F467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48D5-EB9E-C84D-9AAC-3E4461F224B6}" type="datetimeFigureOut">
              <a:rPr lang="de-DE" smtClean="0"/>
              <a:t>09.10.24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AB098D-2D09-B945-A34F-CECE9A6E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02BC25-DBD0-DE47-81F0-50BC38C1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1AD71-281B-F844-88A2-623BE7585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5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5BE9EA-A135-C346-9431-58119FCE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939C4D-24DB-C34A-82D6-C6CACB9B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E43FA6-5960-4348-A9BF-7F00AC856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48D5-EB9E-C84D-9AAC-3E4461F224B6}" type="datetimeFigureOut">
              <a:rPr lang="de-DE" smtClean="0"/>
              <a:t>09.10.24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E7FD6-D795-A744-AF34-EB896537E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F6AAF1-95F3-8843-9D1D-FEE41A927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1AD71-281B-F844-88A2-623BE7585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66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7875/gup2022-1915" TargetMode="External"/><Relationship Id="rId3" Type="http://schemas.openxmlformats.org/officeDocument/2006/relationships/hyperlink" Target="https://www.go-fair.org/fair-principles/" TargetMode="External"/><Relationship Id="rId7" Type="http://schemas.openxmlformats.org/officeDocument/2006/relationships/hyperlink" Target="https://doi.org/10.1038/sdata.2016.18" TargetMode="External"/><Relationship Id="rId2" Type="http://schemas.openxmlformats.org/officeDocument/2006/relationships/hyperlink" Target="https://www.americanscientist.org/article/beautiful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5OeCrQE3HhE?si=LC3114uYoc94_M8-" TargetMode="External"/><Relationship Id="rId11" Type="http://schemas.openxmlformats.org/officeDocument/2006/relationships/hyperlink" Target="https://doi.org/10.1080/13658816.2022.2087223" TargetMode="External"/><Relationship Id="rId5" Type="http://schemas.openxmlformats.org/officeDocument/2006/relationships/hyperlink" Target="https://www.go-fair.org/fair-principles/fairification-process/" TargetMode="External"/><Relationship Id="rId10" Type="http://schemas.openxmlformats.org/officeDocument/2006/relationships/hyperlink" Target="https://doi.org/10.1109/MGRS.2021.3136100" TargetMode="External"/><Relationship Id="rId4" Type="http://schemas.openxmlformats.org/officeDocument/2006/relationships/hyperlink" Target="https://www.go-fair.org/how-to-go-fair/" TargetMode="External"/><Relationship Id="rId9" Type="http://schemas.openxmlformats.org/officeDocument/2006/relationships/hyperlink" Target="https://doi.org/10.1016/j.isprsjprs.2023.01.01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F136809-DC00-CFD0-797C-D41BC0873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334" y="2609492"/>
            <a:ext cx="6401332" cy="1058156"/>
          </a:xfrm>
        </p:spPr>
        <p:txBody>
          <a:bodyPr>
            <a:normAutofit/>
          </a:bodyPr>
          <a:lstStyle/>
          <a:p>
            <a:pPr algn="ctr"/>
            <a:r>
              <a:rPr lang="de-DE" sz="4600" dirty="0">
                <a:latin typeface="Arial" panose="020B0604020202020204" pitchFamily="34" charset="0"/>
                <a:cs typeface="Arial" panose="020B0604020202020204" pitchFamily="34" charset="0"/>
              </a:rPr>
              <a:t>F.A.I.R. Data</a:t>
            </a:r>
            <a:endParaRPr lang="de-DE" sz="46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229AB92-D20F-95A5-BC31-A0C227D17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334" y="3885842"/>
            <a:ext cx="6401332" cy="900000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Geosoftware II</a:t>
            </a:r>
          </a:p>
          <a:p>
            <a:pPr algn="ctr"/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Lara Sieksmeier, Amelie Luschnig</a:t>
            </a:r>
          </a:p>
          <a:p>
            <a:pPr algn="ctr"/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5771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A7885-4787-E94F-A151-CE0339E8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Unterschied zwischen 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Open Data und F.A.I.R.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84535E-8780-3D48-9741-62E297BC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Open Data: Daten sind frei verfügbar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F.A.I.R. Data: Daten müssen nicht immer öffentlich sein, sollten aber gut dokumentiert und nutzbar gemacht werden.</a:t>
            </a:r>
          </a:p>
        </p:txBody>
      </p:sp>
    </p:spTree>
    <p:extLst>
      <p:ext uri="{BB962C8B-B14F-4D97-AF65-F5344CB8AC3E}">
        <p14:creationId xmlns:p14="http://schemas.microsoft.com/office/powerpoint/2010/main" val="4311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7C233-1C4E-2D44-BCD2-99D5D619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Warum sollte man Daten F.A.I.R. machen?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99F7E8-93B3-C142-BB99-AE7E15D6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itchFamily="2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Sicherung von Integrität und Reproduzierbarkeit in der Forschung.</a:t>
            </a:r>
          </a:p>
          <a:p>
            <a:pPr>
              <a:buFont typeface="Symbol" pitchFamily="2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Gültig als Standard für Forschungsdatenmanagement (RDM).</a:t>
            </a:r>
          </a:p>
          <a:p>
            <a:pPr>
              <a:buFont typeface="Symbol" pitchFamily="2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Förderung der Datenintegration innerhalb und zwischen Disziplinen zur Unterstützung globaler Herausforderungen.</a:t>
            </a:r>
          </a:p>
          <a:p>
            <a:pPr>
              <a:buFont typeface="Symbol" pitchFamily="2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Viele Förderer (z. B. UN, WHO, DFG) haben die Prinzipien in ihre Richtlinien aufgenommen.</a:t>
            </a:r>
          </a:p>
        </p:txBody>
      </p:sp>
    </p:spTree>
    <p:extLst>
      <p:ext uri="{BB962C8B-B14F-4D97-AF65-F5344CB8AC3E}">
        <p14:creationId xmlns:p14="http://schemas.microsoft.com/office/powerpoint/2010/main" val="5359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F32CD-3314-F549-992B-28779592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Bedeutung der F.A.I.R.-Prinzipien allgemein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CC6D84-7117-F94C-AFC4-315FEE1C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itchFamily="2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Öffentliches Vertrauen</a:t>
            </a:r>
          </a:p>
          <a:p>
            <a:pPr>
              <a:buFont typeface="Symbol" pitchFamily="2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Ethisches Datenmanagement</a:t>
            </a:r>
          </a:p>
          <a:p>
            <a:pPr>
              <a:buFont typeface="Symbol" pitchFamily="2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Interoperabilität und Integration</a:t>
            </a:r>
          </a:p>
          <a:p>
            <a:pPr>
              <a:buFont typeface="Symbol" pitchFamily="2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Nachhaltige Entwicklung</a:t>
            </a:r>
          </a:p>
          <a:p>
            <a:pPr>
              <a:buFont typeface="Symbol" pitchFamily="2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Anpassungsfähigkeit an neue Technologien</a:t>
            </a:r>
          </a:p>
        </p:txBody>
      </p:sp>
    </p:spTree>
    <p:extLst>
      <p:ext uri="{BB962C8B-B14F-4D97-AF65-F5344CB8AC3E}">
        <p14:creationId xmlns:p14="http://schemas.microsoft.com/office/powerpoint/2010/main" val="417257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4F4BC-3147-2147-826C-FD5EA971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Bedeutung der F.A.I.R.-Prinzipien in der Wissenschaft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E436ED-E969-B242-A34D-9BE47B04A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itchFamily="2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Transparenz und Reproduzierbarkeit</a:t>
            </a:r>
          </a:p>
          <a:p>
            <a:pPr>
              <a:buFont typeface="Symbol" pitchFamily="2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Förderung der Zusammenarbeit</a:t>
            </a:r>
          </a:p>
          <a:p>
            <a:pPr>
              <a:buFont typeface="Symbol" pitchFamily="2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91890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BDED8-5B8E-DD4E-A814-C0BC5AD2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Wie macht man Daten F.A.I.R.?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E8AAD1-F3F6-5B42-8C4F-9AB346C09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Das 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-Point-Framework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formuliert die wesentlichen Schritte auf dem Weg zu einem globalen Internet aus F.A.I.R.-Daten und -Diensten. </a:t>
            </a:r>
          </a:p>
          <a:p>
            <a:pPr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praktische Anleitungen für Stakeholder um das Prinzip von F.A.I.R. Data umzusetzen</a:t>
            </a:r>
          </a:p>
          <a:p>
            <a:pPr>
              <a:buFontTx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Framework maximiert die Wiederverwendung vorhandener Ressourcen, erhöht die Interoperabilität und fördert die schnelle Annäherung an Standards und Technologien für F.A.I.R.-Daten und -Dienste</a:t>
            </a:r>
          </a:p>
        </p:txBody>
      </p:sp>
    </p:spTree>
    <p:extLst>
      <p:ext uri="{BB962C8B-B14F-4D97-AF65-F5344CB8AC3E}">
        <p14:creationId xmlns:p14="http://schemas.microsoft.com/office/powerpoint/2010/main" val="58423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D8F67-5B32-2F4B-845C-0D083C2B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Schritte des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FAIRification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-Prozesses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5C7D6-8A4C-7D4F-8C8C-92D4CF04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Nicht-FAIR-Daten abrufen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Analyse der Daten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 Untersuchung der Inhalte und Struktur der Daten: Welche Konzepte sind enthalten? Wie sind die Daten strukturiert?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Semantisches Modell definieren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 beschreibt Bedeutung der enthaltenen Entitäten und Relationen. 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Daten </a:t>
            </a:r>
            <a:r>
              <a:rPr lang="de-DE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verlinkbar</a:t>
            </a: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 machen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 Anwendung des semantischen Modells, um die Daten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verlinkbar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zu gestalten und so die Interoperabilität und Wiederverwendbarkeit zu fördern.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864BB69-9642-EC4E-9BCA-35114238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48470"/>
            <a:ext cx="10511932" cy="11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D8F67-5B32-2F4B-845C-0D083C2B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Schritte des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FAIRification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-Prozesses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5C7D6-8A4C-7D4F-8C8C-92D4CF045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Lizenz zuweisen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Metadaten definieren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 Metadaten unterstützen alle Aspekte von F.A.I.R. und sollten umfassend und aussagekräftig sein.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F.A.I.R.-Ressource bereitstellen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 Die F.A.I.R.-Datenressource (einschließlich Metadaten und Lizenz) wird bereitgestellt, damit die Metadaten durch Suchmaschinen indexiert und die Daten abgerufen werden können.</a:t>
            </a:r>
          </a:p>
          <a:p>
            <a:pPr marL="514350" indent="-514350">
              <a:buFont typeface="+mj-lt"/>
              <a:buAutoNum type="arabicPeriod" startAt="5"/>
            </a:pP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C98EA6-48C4-3342-8E62-8EA5B5B3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48470"/>
            <a:ext cx="10511932" cy="11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8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BF52A-AF18-1B4A-9D7B-A8C51B78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Anwendung der F.A.I.R.-Prinzipien auf DL-Modelle für EO-Daten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44D6225-364A-EE47-B365-4BEF3EAF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itchFamily="2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fördern Open Science und Big Data</a:t>
            </a:r>
          </a:p>
          <a:p>
            <a:pPr>
              <a:buFont typeface="Symbol" pitchFamily="2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zunehmende Nutzung von freier und offener Software (FOSS) und die Entwicklung öffentlicher Evaluationsplattformen ermöglichen es, Datenprodukte transparent und effizient zu erstellen</a:t>
            </a:r>
          </a:p>
          <a:p>
            <a:pPr>
              <a:buFont typeface="Symbol" pitchFamily="2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Bereitstellung von trainierten Modellen und experimentellen Designs in öffentlichen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Repositories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beschleunigt den Fortschritt, da nicht jeder von Grund auf neu anfangen muss</a:t>
            </a:r>
          </a:p>
        </p:txBody>
      </p:sp>
    </p:spTree>
    <p:extLst>
      <p:ext uri="{BB962C8B-B14F-4D97-AF65-F5344CB8AC3E}">
        <p14:creationId xmlns:p14="http://schemas.microsoft.com/office/powerpoint/2010/main" val="355087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2D961-B292-E144-B1F9-99AEB8A5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Ziele der F.A.I.R.-Prinzipien für DL-Modelle in EO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A208826-F5AF-6844-BD31-53C75056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itchFamily="2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Systematische Dokumentation und Bereitstellung in durchsuchbaren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Repositories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Symbol" pitchFamily="2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Einhaltung von Standards für Metadaten, Lizenzen und Dokumentation von Herkunft, Entstehungsprozess und sämtlichen Änderungen </a:t>
            </a:r>
          </a:p>
          <a:p>
            <a:pPr>
              <a:buFont typeface="Symbol" pitchFamily="2" charset="2"/>
              <a:buChar char="-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Förderung nachhaltiger Nutzung und wissenschaftlicher Zusammenarbeit</a:t>
            </a:r>
          </a:p>
        </p:txBody>
      </p:sp>
    </p:spTree>
    <p:extLst>
      <p:ext uri="{BB962C8B-B14F-4D97-AF65-F5344CB8AC3E}">
        <p14:creationId xmlns:p14="http://schemas.microsoft.com/office/powerpoint/2010/main" val="18630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8EE0C-AB44-9343-9DE1-DD679072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Schlussfolgerung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CB797-58FF-9B47-A13F-6EE25200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Zusammengefasst stellen die F.A.I.R.-Prinzipien sicher, dass Daten nicht nur für aktuelle Forschungsfragen, sondern auch für zukünftige Generationen von Forschenden verfügbar und verständlich bleiben.</a:t>
            </a:r>
          </a:p>
        </p:txBody>
      </p:sp>
    </p:spTree>
    <p:extLst>
      <p:ext uri="{BB962C8B-B14F-4D97-AF65-F5344CB8AC3E}">
        <p14:creationId xmlns:p14="http://schemas.microsoft.com/office/powerpoint/2010/main" val="124232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31837-C1F9-AE47-8D22-0B222AF0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02A47-638B-CB40-A195-754DF088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 Einleitung 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 Die F.A.I.R.-Prinzipien 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 Unterschied zwischen Open Data und F.A.I.R. Data 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 Warum sollte man Daten F.A.I.R. machen? 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 Bedeutung der F.A.I.R.-Prinzipien allgemein 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 Bedeutung der F.A.I.R.-Prinzipien in der Wissenschaft 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 Wie macht man Daten F.A.I.R.? 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FAIRification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-Prozess 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 Anwendung der F.A.I.R.-Prinzipien auf DL-Modelle für EO-Daten 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 Schlussfolgerung 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 Quellen</a:t>
            </a:r>
          </a:p>
        </p:txBody>
      </p:sp>
    </p:spTree>
    <p:extLst>
      <p:ext uri="{BB962C8B-B14F-4D97-AF65-F5344CB8AC3E}">
        <p14:creationId xmlns:p14="http://schemas.microsoft.com/office/powerpoint/2010/main" val="4055658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251B2-558B-5C43-B2DC-84A0DE38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A465C-C2AC-FD42-8EAF-054F1AC9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buFont typeface="Symbol" pitchFamily="2" charset="2"/>
              <a:buChar char="-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Zitat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Bollacker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https://www.americanscientist.org/article/beautiful-data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20000"/>
              </a:lnSpc>
              <a:buFont typeface="Symbol" pitchFamily="2" charset="2"/>
              <a:buChar char="-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F.A.I.R. Prinzipien: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https://www.go-fair.org/fair-principles/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Font typeface="Symbol" pitchFamily="2" charset="2"/>
              <a:buChar char="-"/>
            </a:pP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F.A.I.R.: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https://www.go-fair.org/how-to-go</a:t>
            </a:r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-fair/</a:t>
            </a:r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Font typeface="Symbol" pitchFamily="2" charset="2"/>
              <a:buChar char="-"/>
            </a:pPr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FAIRification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https://www.go-fair.org/fair-principles/fairification-process/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Font typeface="Symbol" pitchFamily="2" charset="2"/>
              <a:buChar char="-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YouTube: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F.A.I.R.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Data: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https://youtu.be/5OeCrQE3HhE?si=LC3114uYoc94_M8-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Font typeface="Symbol" pitchFamily="2" charset="2"/>
              <a:buChar char="-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Wilkinson, M. D.,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Dumontier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M.,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Aalbersberg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I. J., et al. (2016). The FAIR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guiding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principles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scientific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stewardship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Scientific Data, 3,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160018.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https://doi.org/10.1038/sdata.2016.18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Font typeface="Symbol" pitchFamily="2" charset="2"/>
              <a:buChar char="-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Engelhardt, C. (2022).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FAIR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https://doi.org/10.17875/gup2022-1915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Font typeface="Symbol" pitchFamily="2" charset="2"/>
              <a:buChar char="-"/>
            </a:pP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Dimitrovski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I.,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Kitanovski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I.,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Kocev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D., &amp;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Simidjievski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N. (2023).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trends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Earth Observation: An open-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arena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. ISPRS Journal 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Photogrammetry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 Remote 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, 197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18-35.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https://doi.org/10.1016/j.isprsjprs.2023.01.014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Font typeface="Symbol" pitchFamily="2" charset="2"/>
              <a:buChar char="-"/>
            </a:pP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Persello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C., Wegner, J. D., Hänsch, R.,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Tuia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D.,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Ghamisi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P., &amp;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Koeva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M. (2022).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Earth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sustainable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approaches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open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IEEE 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Geoscience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 Remote 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 Magazine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(2), 172-200.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https://doi.org/10.1109/MGRS.2021.3136100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Font typeface="Symbol" pitchFamily="2" charset="2"/>
              <a:buChar char="-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Yue, P.,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Shangguan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, B., Hu, L., Jiang, L., Zhang, C., Cao, Z., &amp; Pan, Y. (2022).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Towards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International Journal 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Geographical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 Information Science, 36(11),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2113–2137.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https://doi.org/10.1080/13658816.2022.2087223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61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A1712-226E-1B40-9874-A2FA4143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Additional 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F7FDB-6E2F-A14F-A6CC-56EF6A276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Wie misst man, wie F.A.I.R. Daten sind? 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  → FAIR Score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„Mit dem FAIR Score können wir die Nachnutzbarkeit von Forschungsdaten auf institutioneller Ebene bewerten. Unseres Wissens gibt es weltweit keine andere Einrichtung, die die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FAIRness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der von ihren Forschenden publizierten Forschungsdaten evaluiert und offenlegt.“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— 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Freie Universität Berlin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A270DF-BB3C-D04A-B8FA-FF464EF90602}"/>
              </a:ext>
            </a:extLst>
          </p:cNvPr>
          <p:cNvSpPr txBox="1"/>
          <p:nvPr/>
        </p:nvSpPr>
        <p:spPr>
          <a:xfrm>
            <a:off x="838200" y="6488668"/>
            <a:ext cx="805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blogs.fu-berlin.de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/open-access-berlin/2022/09/30/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fairdatatadashboard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3454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A1712-226E-1B40-9874-A2FA4143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Schätzfrage: Wie hoch ist der FAIR Index für die Charité im Vergleich zu allgemeinen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Repositories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A270DF-BB3C-D04A-B8FA-FF464EF90602}"/>
              </a:ext>
            </a:extLst>
          </p:cNvPr>
          <p:cNvSpPr txBox="1"/>
          <p:nvPr/>
        </p:nvSpPr>
        <p:spPr>
          <a:xfrm>
            <a:off x="838200" y="6488668"/>
            <a:ext cx="805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blogs.fu-berlin.de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/open-access-berlin/2022/09/30/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fairdatatadashboard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71C195F-DDB1-F74B-A19E-01CC1311F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4009"/>
            <a:ext cx="5295570" cy="4351338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BF02EB9-1B62-5F45-933C-C7D74D411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4009"/>
            <a:ext cx="5220030" cy="440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3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31837-C1F9-AE47-8D22-0B222AF0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02A47-638B-CB40-A195-754DF088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“Data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loved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tends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survive</a:t>
            </a: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b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 </a:t>
            </a:r>
            <a:r>
              <a:rPr lang="de-DE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Kurt </a:t>
            </a:r>
            <a:r>
              <a:rPr lang="de-DE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Bollacker</a:t>
            </a:r>
            <a:endParaRPr lang="de-DE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 F.A.I.R.-Prinzipien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Findable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Accessible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Interoperable,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Reusable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 wurden 2016 entwickelt, um den Umgang mit wissenschaftlichen Daten zu verbessern und deren Nutzung in der Forschung zu erleichtern. 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 einer Zeit, in der Datenmengen und -komplexität stetig wachsen, sind sie von entscheidender Bedeutung.</a:t>
            </a:r>
          </a:p>
        </p:txBody>
      </p:sp>
    </p:spTree>
    <p:extLst>
      <p:ext uri="{BB962C8B-B14F-4D97-AF65-F5344CB8AC3E}">
        <p14:creationId xmlns:p14="http://schemas.microsoft.com/office/powerpoint/2010/main" val="25596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8D442-6824-7B4E-92C4-1D4168EA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096144-3D6A-8D44-813B-923E8AF51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9332F0-3FDB-1741-8E51-D34F75399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5" b="35"/>
          <a:stretch/>
        </p:blipFill>
        <p:spPr>
          <a:xfrm>
            <a:off x="348112" y="365125"/>
            <a:ext cx="11495776" cy="61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7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31837-C1F9-AE47-8D22-0B222AF0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FINDABLE (Auffindbar)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81C93FB-18B7-154F-9A4D-B52B991B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F1.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(Meta-)Daten werden mit einer weltweit eindeutigen und dauerhaften Kennung versehen</a:t>
            </a:r>
          </a:p>
          <a:p>
            <a:pPr marL="0" indent="0">
              <a:buNone/>
            </a:pP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F2.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Daten werden mit umfangreichen Metadaten beschrieben (definiert durch R1 unten)</a:t>
            </a:r>
          </a:p>
          <a:p>
            <a:pPr marL="0" indent="0">
              <a:buNone/>
            </a:pP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F3.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Metadaten enthalten eindeutig und explizit den Identifikator der Daten, die sie beschreiben</a:t>
            </a:r>
          </a:p>
          <a:p>
            <a:pPr marL="0" indent="0">
              <a:buNone/>
            </a:pP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F4.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(Meta-)Daten sind in einer durchsuchbaren Ressource registriert oder indexiert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E539053-5413-7344-9F11-E80211BF43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5" b="35"/>
          <a:stretch/>
        </p:blipFill>
        <p:spPr>
          <a:xfrm>
            <a:off x="348112" y="365125"/>
            <a:ext cx="11495776" cy="61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8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9E32775-57B3-4641-A635-960FCD74B0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5" b="35"/>
          <a:stretch/>
        </p:blipFill>
        <p:spPr>
          <a:xfrm>
            <a:off x="348112" y="365125"/>
            <a:ext cx="11495776" cy="61684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6E31837-C1F9-AE47-8D22-0B222AF0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ACCESSIBLE (Zugänglich)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02A47-638B-CB40-A195-754DF088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A1.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(Meta-)Daten sind anhand ihrer Kennung über ein standardisiertes Kommunikationsprotokoll abrufbar</a:t>
            </a:r>
          </a:p>
          <a:p>
            <a:pPr marL="0" indent="0">
              <a:buNone/>
            </a:pP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A1.1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das Protokoll ist offen, frei und universell implementierbar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A1.2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das Protokoll ermöglicht ein Authentifizierungs- und Autorisierungsverfahren, falls erforderlich</a:t>
            </a:r>
          </a:p>
          <a:p>
            <a:pPr marL="0" indent="0">
              <a:buNone/>
            </a:pP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A2.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die Metadaten sind zugänglich, auch wenn die Daten nicht mehr verfügbar sind</a:t>
            </a:r>
          </a:p>
        </p:txBody>
      </p:sp>
    </p:spTree>
    <p:extLst>
      <p:ext uri="{BB962C8B-B14F-4D97-AF65-F5344CB8AC3E}">
        <p14:creationId xmlns:p14="http://schemas.microsoft.com/office/powerpoint/2010/main" val="39566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31837-C1F9-AE47-8D22-0B222AF0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INTEROPERABLE (Interoperabel)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02A47-638B-CB40-A195-754DF088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I1.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(Meta-)Daten verwenden eine formale, zugängliche, gemeinsame und breit anwendbare Sprache zur Wissensdarstellung</a:t>
            </a:r>
          </a:p>
          <a:p>
            <a:pPr marL="0" indent="0">
              <a:buNone/>
            </a:pP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I2.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(Meta-)Daten verwenden Vokabulare, die den F.A.I.R.-Grundsätzen folgen</a:t>
            </a:r>
          </a:p>
          <a:p>
            <a:pPr marL="0" indent="0">
              <a:buNone/>
            </a:pP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I3.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(Meta-)Daten enthalten qualifizierte Verweise auf andere (Meta-)Daten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61A65CD-3F52-E543-9BD9-8086A50AE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5" b="35"/>
          <a:stretch/>
        </p:blipFill>
        <p:spPr>
          <a:xfrm>
            <a:off x="348112" y="365125"/>
            <a:ext cx="11495776" cy="61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3B7B364-B868-7F4C-8124-565DBECF31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5" b="35"/>
          <a:stretch/>
        </p:blipFill>
        <p:spPr>
          <a:xfrm>
            <a:off x="348112" y="365124"/>
            <a:ext cx="11506091" cy="6174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6E31837-C1F9-AE47-8D22-0B222AF0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REUSABLE (Wiederverwendbar)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02A47-638B-CB40-A195-754DF088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R1.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(Meta-)Daten sind mit einer Vielzahl von genauen und relevanten Attributen reichhaltig beschrieben</a:t>
            </a:r>
          </a:p>
          <a:p>
            <a:pPr marL="0" indent="0">
              <a:buNone/>
            </a:pP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R1.1.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(Meta-)Daten werden mit einer klaren und zugänglichen Datennutzungslizenz freigegeben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R1.2.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(Meta-)Daten sind mit einer detaillierten Dokumentation über Herkunft, Entstehungsprozess und sämtliche Änderungen verbunden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R1.3.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 (Meta-)Daten entsprechen den für den Bereich relevanten Gemeinschaftsstandards</a:t>
            </a:r>
          </a:p>
        </p:txBody>
      </p:sp>
    </p:spTree>
    <p:extLst>
      <p:ext uri="{BB962C8B-B14F-4D97-AF65-F5344CB8AC3E}">
        <p14:creationId xmlns:p14="http://schemas.microsoft.com/office/powerpoint/2010/main" val="25796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5CA3F00-0536-0C42-940C-AAEF1D36F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5" b="35"/>
          <a:stretch/>
        </p:blipFill>
        <p:spPr>
          <a:xfrm>
            <a:off x="348112" y="365125"/>
            <a:ext cx="11495776" cy="61684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6E31837-C1F9-AE47-8D22-0B222AF0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Kurzes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Anwendungbeispiel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02A47-638B-CB40-A195-754DF088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itchFamily="2" charset="2"/>
              <a:buChar char="-"/>
            </a:pP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Findable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Klimadaten sind über eindeutige IDs schnell auffindbar.</a:t>
            </a:r>
          </a:p>
          <a:p>
            <a:pPr>
              <a:buFont typeface="Symbol" pitchFamily="2" charset="2"/>
              <a:buChar char="-"/>
            </a:pP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Accessible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Daten sind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öffentlich zugänglich.</a:t>
            </a:r>
          </a:p>
          <a:p>
            <a:pPr>
              <a:buFont typeface="Symbol" pitchFamily="2" charset="2"/>
              <a:buChar char="-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Interoperable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Klimadaten können mit anderen Umweltdaten (z.B. Luftqualität) kombiniert werden.</a:t>
            </a:r>
          </a:p>
          <a:p>
            <a:pPr>
              <a:buFont typeface="Symbol" pitchFamily="2" charset="2"/>
              <a:buChar char="-"/>
            </a:pP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Reusable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Daten sind klar lizenziert und wiederverwendbar für neue Studien.</a:t>
            </a:r>
          </a:p>
        </p:txBody>
      </p:sp>
    </p:spTree>
    <p:extLst>
      <p:ext uri="{BB962C8B-B14F-4D97-AF65-F5344CB8AC3E}">
        <p14:creationId xmlns:p14="http://schemas.microsoft.com/office/powerpoint/2010/main" val="59148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1966</Words>
  <Application>Microsoft Macintosh PowerPoint</Application>
  <PresentationFormat>Breitbild</PresentationFormat>
  <Paragraphs>133</Paragraphs>
  <Slides>22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Google Sans</vt:lpstr>
      <vt:lpstr>Symbol</vt:lpstr>
      <vt:lpstr>Office</vt:lpstr>
      <vt:lpstr>F.A.I.R. Data</vt:lpstr>
      <vt:lpstr>Gliederung</vt:lpstr>
      <vt:lpstr>Einleitung</vt:lpstr>
      <vt:lpstr>PowerPoint-Präsentation</vt:lpstr>
      <vt:lpstr>FINDABLE (Auffindbar)</vt:lpstr>
      <vt:lpstr>ACCESSIBLE (Zugänglich)</vt:lpstr>
      <vt:lpstr>INTEROPERABLE (Interoperabel)</vt:lpstr>
      <vt:lpstr>REUSABLE (Wiederverwendbar)</vt:lpstr>
      <vt:lpstr>Kurzes Anwendungbeispiel</vt:lpstr>
      <vt:lpstr>Unterschied zwischen  Open Data und F.A.I.R. Data</vt:lpstr>
      <vt:lpstr>Warum sollte man Daten F.A.I.R. machen?</vt:lpstr>
      <vt:lpstr>Bedeutung der F.A.I.R.-Prinzipien allgemein</vt:lpstr>
      <vt:lpstr>Bedeutung der F.A.I.R.-Prinzipien in der Wissenschaft</vt:lpstr>
      <vt:lpstr>Wie macht man Daten F.A.I.R.?</vt:lpstr>
      <vt:lpstr>Schritte des FAIRification-Prozesses</vt:lpstr>
      <vt:lpstr>Schritte des FAIRification-Prozesses</vt:lpstr>
      <vt:lpstr>Anwendung der F.A.I.R.-Prinzipien auf DL-Modelle für EO-Daten</vt:lpstr>
      <vt:lpstr>Ziele der F.A.I.R.-Prinzipien für DL-Modelle in EO</vt:lpstr>
      <vt:lpstr>Schlussfolgerung</vt:lpstr>
      <vt:lpstr>Quellen</vt:lpstr>
      <vt:lpstr>Additional Content</vt:lpstr>
      <vt:lpstr>Schätzfrage: Wie hoch ist der FAIR Index für die Charité im Vergleich zu allgemeinen Repositories?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F.A.I.R. Data</dc:title>
  <dc:creator>Amelie Julia Luschnig</dc:creator>
  <cp:lastModifiedBy>Amelie Julia Luschnig</cp:lastModifiedBy>
  <cp:revision>46</cp:revision>
  <dcterms:created xsi:type="dcterms:W3CDTF">2024-10-08T09:56:01Z</dcterms:created>
  <dcterms:modified xsi:type="dcterms:W3CDTF">2024-10-09T11:40:30Z</dcterms:modified>
</cp:coreProperties>
</file>