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D506-445E-4A40-B3D9-88AD545D22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9DEE8A-3D14-427C-9609-FC938F8D8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59934-107A-4C3F-A922-34A41AAA7651}"/>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5" name="Footer Placeholder 4">
            <a:extLst>
              <a:ext uri="{FF2B5EF4-FFF2-40B4-BE49-F238E27FC236}">
                <a16:creationId xmlns:a16="http://schemas.microsoft.com/office/drawing/2014/main" id="{329A721A-E1BA-4B2D-A7DD-A9011E951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38E4-3718-47A5-90E4-40CA4EC3C0A8}"/>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21934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4568-42D1-418D-BBC7-988D260538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5F571E-5561-41F1-A1B9-57AD37F8E1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A59FC-E609-441D-8C8A-A98AF40F4E2A}"/>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5" name="Footer Placeholder 4">
            <a:extLst>
              <a:ext uri="{FF2B5EF4-FFF2-40B4-BE49-F238E27FC236}">
                <a16:creationId xmlns:a16="http://schemas.microsoft.com/office/drawing/2014/main" id="{2BA53B92-139A-49F5-B212-029663126B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9C55-AE8F-4E0E-9695-4E2695A801AC}"/>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25045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B4967-8D8A-46E8-82F8-9C5B2CC867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5EAED6-E316-41B9-8D54-8CEAD4E7B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E0401-91F9-4482-92C6-11693E8A4E23}"/>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5" name="Footer Placeholder 4">
            <a:extLst>
              <a:ext uri="{FF2B5EF4-FFF2-40B4-BE49-F238E27FC236}">
                <a16:creationId xmlns:a16="http://schemas.microsoft.com/office/drawing/2014/main" id="{FC184205-C261-49CB-8604-66D60FAFA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4BE0DC-DD31-4E20-AD5F-74C88798A0C5}"/>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16971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3A96-4E90-4F3E-8D6B-50905D74A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7CA513-0643-4D57-B298-6993190AB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9D406-5E17-4BEE-8209-CE496B92921F}"/>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5" name="Footer Placeholder 4">
            <a:extLst>
              <a:ext uri="{FF2B5EF4-FFF2-40B4-BE49-F238E27FC236}">
                <a16:creationId xmlns:a16="http://schemas.microsoft.com/office/drawing/2014/main" id="{34A3896F-1461-4272-90CB-63225D9B6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6883A-34CA-4AC6-9E4D-3C4B375A5E8B}"/>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80341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8918-3CD6-4267-AE1F-27E01E2AD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5B65C6-316E-4DA2-A02B-BF2CEDA5C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2C78D9-7767-4A79-A913-203B32166CE1}"/>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5" name="Footer Placeholder 4">
            <a:extLst>
              <a:ext uri="{FF2B5EF4-FFF2-40B4-BE49-F238E27FC236}">
                <a16:creationId xmlns:a16="http://schemas.microsoft.com/office/drawing/2014/main" id="{BA010DC2-5C2C-4497-9F62-789F59049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E3572-9B90-48A6-8918-579DF092DC4C}"/>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52503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A133-7963-4B93-B2FB-34EA6C0CC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ED864-6B21-4D8A-BDAB-D9BC4DEAA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1FD82A-FABB-4F18-92A9-211017B66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328DAB-3013-4E01-865C-8B2B0A7E6472}"/>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6" name="Footer Placeholder 5">
            <a:extLst>
              <a:ext uri="{FF2B5EF4-FFF2-40B4-BE49-F238E27FC236}">
                <a16:creationId xmlns:a16="http://schemas.microsoft.com/office/drawing/2014/main" id="{60B5AADF-A928-4981-9CEB-9F119DDDF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816C2-0EE0-45BC-AC79-E9C40246D6F0}"/>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302420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99D9-898F-4B0B-8870-EA94DFDF10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19DCFD-C987-4C05-B2F0-1CB7B284B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0070F6-8C66-4BFF-BDB9-8C4DD5186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0AC38-6CF9-494B-9D80-BA25AB8A4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1B14D-4FF8-4D35-B8F0-578ED8DC19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D36218-D3A4-43BC-865D-90B407183FEF}"/>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8" name="Footer Placeholder 7">
            <a:extLst>
              <a:ext uri="{FF2B5EF4-FFF2-40B4-BE49-F238E27FC236}">
                <a16:creationId xmlns:a16="http://schemas.microsoft.com/office/drawing/2014/main" id="{1B84D7EB-5DD6-4DC6-AC9F-82D9A88B5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AEE72-6D6E-4DD8-8802-61CF412F708C}"/>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292683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C68F-6A4D-47AE-A02E-F4AD6ADF2E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4D9CB-45F4-433F-A2D5-F879EC22BD36}"/>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4" name="Footer Placeholder 3">
            <a:extLst>
              <a:ext uri="{FF2B5EF4-FFF2-40B4-BE49-F238E27FC236}">
                <a16:creationId xmlns:a16="http://schemas.microsoft.com/office/drawing/2014/main" id="{963E1AD2-9618-4700-A1BA-AE0CCE1B09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33314E-6432-4D4B-8D4F-B64079C4D605}"/>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1978063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DDAF5-E181-4C8B-9DE3-C775050D58E3}"/>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3" name="Footer Placeholder 2">
            <a:extLst>
              <a:ext uri="{FF2B5EF4-FFF2-40B4-BE49-F238E27FC236}">
                <a16:creationId xmlns:a16="http://schemas.microsoft.com/office/drawing/2014/main" id="{5AB6ABE1-2DA3-4456-9B74-CC016DA551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6CE3A2-254B-4FBD-B519-C36A474E6915}"/>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70083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684-F19A-4D1A-9682-B9082CA6A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1CE552-6554-439B-9461-3823A14B8B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AB695C-1502-4F7B-9BD4-F29C15DBC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62FEE-959E-482B-BC32-7A2D8BB8983B}"/>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6" name="Footer Placeholder 5">
            <a:extLst>
              <a:ext uri="{FF2B5EF4-FFF2-40B4-BE49-F238E27FC236}">
                <a16:creationId xmlns:a16="http://schemas.microsoft.com/office/drawing/2014/main" id="{9B74D185-5CF7-4959-97F7-98E482C0C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78489E-A0AB-4C67-9DE6-533D71B2E572}"/>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396400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3ED6-F4E5-4F46-B5BA-9E68E4639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7D132-BEBD-4F68-AA79-69CC5174A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9DC211-C31C-46B4-9832-287A03B88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49F6E-A948-45D1-A099-C814477A700B}"/>
              </a:ext>
            </a:extLst>
          </p:cNvPr>
          <p:cNvSpPr>
            <a:spLocks noGrp="1"/>
          </p:cNvSpPr>
          <p:nvPr>
            <p:ph type="dt" sz="half" idx="10"/>
          </p:nvPr>
        </p:nvSpPr>
        <p:spPr/>
        <p:txBody>
          <a:bodyPr/>
          <a:lstStyle/>
          <a:p>
            <a:fld id="{7F5921FB-2EB7-4608-88EC-F6017445CE53}" type="datetimeFigureOut">
              <a:rPr lang="en-US" smtClean="0"/>
              <a:t>12/28/2020</a:t>
            </a:fld>
            <a:endParaRPr lang="en-US"/>
          </a:p>
        </p:txBody>
      </p:sp>
      <p:sp>
        <p:nvSpPr>
          <p:cNvPr id="6" name="Footer Placeholder 5">
            <a:extLst>
              <a:ext uri="{FF2B5EF4-FFF2-40B4-BE49-F238E27FC236}">
                <a16:creationId xmlns:a16="http://schemas.microsoft.com/office/drawing/2014/main" id="{C5A117E0-3EF1-4BF9-99B2-686E8D003B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5A4D8-9827-42D4-BA2D-44D9FA7E6C44}"/>
              </a:ext>
            </a:extLst>
          </p:cNvPr>
          <p:cNvSpPr>
            <a:spLocks noGrp="1"/>
          </p:cNvSpPr>
          <p:nvPr>
            <p:ph type="sldNum" sz="quarter" idx="12"/>
          </p:nvPr>
        </p:nvSpPr>
        <p:spPr/>
        <p:txBody>
          <a:bodyPr/>
          <a:lstStyle/>
          <a:p>
            <a:fld id="{79279AD0-65EF-4F2F-8B88-7FF908C742A0}" type="slidenum">
              <a:rPr lang="en-US" smtClean="0"/>
              <a:t>‹#›</a:t>
            </a:fld>
            <a:endParaRPr lang="en-US"/>
          </a:p>
        </p:txBody>
      </p:sp>
    </p:spTree>
    <p:extLst>
      <p:ext uri="{BB962C8B-B14F-4D97-AF65-F5344CB8AC3E}">
        <p14:creationId xmlns:p14="http://schemas.microsoft.com/office/powerpoint/2010/main" val="72803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322E6-3636-40ED-947C-F3F523397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6AF7B-13C6-40EE-86C7-2A1F0F4B1A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75F30-E7AD-4409-BED2-3C905619D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921FB-2EB7-4608-88EC-F6017445CE53}" type="datetimeFigureOut">
              <a:rPr lang="en-US" smtClean="0"/>
              <a:t>12/28/2020</a:t>
            </a:fld>
            <a:endParaRPr lang="en-US"/>
          </a:p>
        </p:txBody>
      </p:sp>
      <p:sp>
        <p:nvSpPr>
          <p:cNvPr id="5" name="Footer Placeholder 4">
            <a:extLst>
              <a:ext uri="{FF2B5EF4-FFF2-40B4-BE49-F238E27FC236}">
                <a16:creationId xmlns:a16="http://schemas.microsoft.com/office/drawing/2014/main" id="{01CA717F-EDAF-4E58-9B27-2F1D8223B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9E8138-6756-4BFC-90F9-F8DCF7985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79AD0-65EF-4F2F-8B88-7FF908C742A0}" type="slidenum">
              <a:rPr lang="en-US" smtClean="0"/>
              <a:t>‹#›</a:t>
            </a:fld>
            <a:endParaRPr lang="en-US"/>
          </a:p>
        </p:txBody>
      </p:sp>
    </p:spTree>
    <p:extLst>
      <p:ext uri="{BB962C8B-B14F-4D97-AF65-F5344CB8AC3E}">
        <p14:creationId xmlns:p14="http://schemas.microsoft.com/office/powerpoint/2010/main" val="1353797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48F5-8B80-44B0-B6C7-42ECC0A76CC9}"/>
              </a:ext>
            </a:extLst>
          </p:cNvPr>
          <p:cNvSpPr>
            <a:spLocks noGrp="1"/>
          </p:cNvSpPr>
          <p:nvPr>
            <p:ph type="ctrTitle"/>
          </p:nvPr>
        </p:nvSpPr>
        <p:spPr>
          <a:xfrm>
            <a:off x="839755" y="1138335"/>
            <a:ext cx="10263674" cy="3705906"/>
          </a:xfrm>
        </p:spPr>
        <p:txBody>
          <a:bodyPr>
            <a:normAutofit/>
          </a:bodyPr>
          <a:lstStyle/>
          <a:p>
            <a:r>
              <a:rPr lang="en-US" b="1" i="0" dirty="0">
                <a:solidFill>
                  <a:srgbClr val="000000"/>
                </a:solidFill>
                <a:effectLst/>
                <a:latin typeface="Helvetica Neue"/>
              </a:rPr>
              <a:t>Capstone Project</a:t>
            </a:r>
            <a:br>
              <a:rPr lang="en-US" b="1" i="0" dirty="0">
                <a:solidFill>
                  <a:srgbClr val="000000"/>
                </a:solidFill>
                <a:effectLst/>
                <a:latin typeface="Helvetica Neue"/>
              </a:rPr>
            </a:br>
            <a:r>
              <a:rPr lang="en-US" sz="4800" b="1" i="0" dirty="0">
                <a:solidFill>
                  <a:srgbClr val="000000"/>
                </a:solidFill>
                <a:effectLst/>
                <a:latin typeface="Helvetica Neue"/>
              </a:rPr>
              <a:t>The Battle of Neighborhoods </a:t>
            </a:r>
            <a:br>
              <a:rPr lang="en-US" sz="4800" b="1" i="0" dirty="0">
                <a:solidFill>
                  <a:srgbClr val="000000"/>
                </a:solidFill>
                <a:effectLst/>
                <a:latin typeface="Helvetica Neue"/>
              </a:rPr>
            </a:br>
            <a:r>
              <a:rPr lang="en-US" sz="3100" b="1" i="0" dirty="0">
                <a:solidFill>
                  <a:srgbClr val="000000"/>
                </a:solidFill>
                <a:effectLst/>
                <a:latin typeface="Helvetica Neue"/>
              </a:rPr>
              <a:t>Identify a Better Place in Scarborough, Toronto</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2137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Results</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64070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680"/>
              </a:spcBef>
              <a:spcAft>
                <a:spcPts val="680"/>
              </a:spcAft>
            </a:pPr>
            <a:r>
              <a:rPr lang="en-US"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Average Housing Price by Clusters in Scarborough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3D7056A-2D11-478F-A9B3-11FFDAEC1D37}"/>
              </a:ext>
            </a:extLst>
          </p:cNvPr>
          <p:cNvPicPr/>
          <p:nvPr/>
        </p:nvPicPr>
        <p:blipFill>
          <a:blip r:embed="rId2"/>
          <a:srcRect/>
          <a:stretch>
            <a:fillRect/>
          </a:stretch>
        </p:blipFill>
        <p:spPr bwMode="auto">
          <a:xfrm>
            <a:off x="1129003" y="1698171"/>
            <a:ext cx="9825136" cy="4830613"/>
          </a:xfrm>
          <a:prstGeom prst="rect">
            <a:avLst/>
          </a:prstGeom>
          <a:noFill/>
          <a:ln w="9525">
            <a:noFill/>
            <a:miter lim="800000"/>
            <a:headEnd/>
            <a:tailEnd/>
          </a:ln>
        </p:spPr>
      </p:pic>
    </p:spTree>
    <p:extLst>
      <p:ext uri="{BB962C8B-B14F-4D97-AF65-F5344CB8AC3E}">
        <p14:creationId xmlns:p14="http://schemas.microsoft.com/office/powerpoint/2010/main" val="354638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Results</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77133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680"/>
              </a:spcBef>
              <a:spcAft>
                <a:spcPts val="680"/>
              </a:spcAft>
            </a:pPr>
            <a:r>
              <a:rPr lang="en-US"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School Ratings by Clusters in Scarborough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ED2575A-EBB9-42D0-9D51-B6FC553F9D9D}"/>
              </a:ext>
            </a:extLst>
          </p:cNvPr>
          <p:cNvPicPr/>
          <p:nvPr/>
        </p:nvPicPr>
        <p:blipFill>
          <a:blip r:embed="rId2"/>
          <a:srcRect/>
          <a:stretch>
            <a:fillRect/>
          </a:stretch>
        </p:blipFill>
        <p:spPr bwMode="auto">
          <a:xfrm>
            <a:off x="765108" y="1573763"/>
            <a:ext cx="10661783" cy="5083578"/>
          </a:xfrm>
          <a:prstGeom prst="rect">
            <a:avLst/>
          </a:prstGeom>
          <a:noFill/>
          <a:ln w="9525">
            <a:noFill/>
            <a:miter lim="800000"/>
            <a:headEnd/>
            <a:tailEnd/>
          </a:ln>
        </p:spPr>
      </p:pic>
    </p:spTree>
    <p:extLst>
      <p:ext uri="{BB962C8B-B14F-4D97-AF65-F5344CB8AC3E}">
        <p14:creationId xmlns:p14="http://schemas.microsoft.com/office/powerpoint/2010/main" val="370997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Conclusion</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2400" b="0" i="0" dirty="0">
                <a:solidFill>
                  <a:srgbClr val="000000"/>
                </a:solidFill>
                <a:effectLst/>
                <a:latin typeface="Arial" panose="020B0604020202020204" pitchFamily="34" charset="0"/>
                <a:cs typeface="Arial" panose="020B0604020202020204" pitchFamily="34" charset="0"/>
              </a:rPr>
              <a:t>Final Thoughts and Conclusion: In this Capstone project, using k-means cluster algorithm I separated the neighborhood into 10(Ten) different clusters and for 103 different latitude and longitude from dataset, which have very-similar neighborhoods around them. Using the charts above results presented to a particular neighborhood based on average house prices and school rating have been made.</a:t>
            </a:r>
          </a:p>
          <a:p>
            <a:pPr algn="l"/>
            <a:r>
              <a:rPr lang="en-US" sz="2400" b="0" i="0" dirty="0">
                <a:solidFill>
                  <a:srgbClr val="000000"/>
                </a:solidFill>
                <a:effectLst/>
                <a:latin typeface="Arial" panose="020B0604020202020204" pitchFamily="34" charset="0"/>
                <a:cs typeface="Arial" panose="020B0604020202020204" pitchFamily="34" charset="0"/>
              </a:rPr>
              <a:t>I feel and believe this course with all the topics covered is well worthy of appreciation. This project has shown me a practical application to resolve a real situation that has impacting personal and financial impact using Data Science tools. The mapping with Folium is a very powerful technique to consolidate information and make the analysis and decision better with confidence.</a:t>
            </a:r>
          </a:p>
          <a:p>
            <a:pPr algn="l"/>
            <a:r>
              <a:rPr lang="en-US" sz="2400" b="1" i="0" dirty="0">
                <a:solidFill>
                  <a:srgbClr val="000000"/>
                </a:solidFill>
                <a:effectLst/>
                <a:latin typeface="Arial" panose="020B0604020202020204" pitchFamily="34" charset="0"/>
                <a:cs typeface="Arial" panose="020B0604020202020204" pitchFamily="34" charset="0"/>
              </a:rPr>
              <a:t>Future Works:</a:t>
            </a:r>
          </a:p>
          <a:p>
            <a:pPr algn="l"/>
            <a:r>
              <a:rPr lang="en-US" sz="2400" b="0" i="0" dirty="0">
                <a:solidFill>
                  <a:srgbClr val="000000"/>
                </a:solidFill>
                <a:effectLst/>
                <a:latin typeface="Arial" panose="020B0604020202020204" pitchFamily="34" charset="0"/>
                <a:cs typeface="Arial" panose="020B0604020202020204" pitchFamily="34" charset="0"/>
              </a:rPr>
              <a:t>This project can be continued for making it more precise in terms to find best house in Scarborough. Best means on the basis of all required things(daily needs or things we need to live a better life) around and also in terms of cost effective.</a:t>
            </a:r>
          </a:p>
        </p:txBody>
      </p:sp>
    </p:spTree>
    <p:extLst>
      <p:ext uri="{BB962C8B-B14F-4D97-AF65-F5344CB8AC3E}">
        <p14:creationId xmlns:p14="http://schemas.microsoft.com/office/powerpoint/2010/main" val="252218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Map of Scarborough</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0"/>
              </a:spcBef>
              <a:spcAft>
                <a:spcPts val="0"/>
              </a:spcAft>
            </a:pPr>
            <a:r>
              <a:rPr lang="en-US" sz="1800" dirty="0">
                <a:solidFill>
                  <a:srgbClr val="333333"/>
                </a:solidFill>
                <a:effectLst/>
                <a:latin typeface="inherit"/>
                <a:ea typeface="Times New Roman" panose="02020603050405020304" pitchFamily="18" charset="0"/>
                <a:cs typeface="Arial" panose="020B0604020202020204" pitchFamily="34" charset="0"/>
              </a:rPr>
              <a:t>Clustering Approach: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Using K-Means Clustering Approach</a:t>
            </a: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 Most Common Venue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1163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0"/>
            <a:ext cx="10263674" cy="87707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Introduction</a:t>
            </a:r>
            <a:endParaRPr lang="en-US" sz="3600" dirty="0"/>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purpose of this Capstone Project is to help people in exploring better facilities around their neighborhood. It will help people making smart and efficient decision on selecting great neighborhood out of numbers of other neighborhoods in Scarborough, </a:t>
            </a:r>
            <a:r>
              <a:rPr lang="en-US" sz="18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Toranto</a:t>
            </a: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Lots of people are migrating to various states of Canada and needed lots of research for good housing prices and </a:t>
            </a:r>
            <a:r>
              <a:rPr lang="en-US" sz="18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reputated</a:t>
            </a: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schools for their children. This project is for those people who are looking for better neighborhoods. For ease of accessing to Cafe, School, Super market, medical shops, grocery shops, mall, theatre, hospital, like minded people, etc.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Capstone Project aim to create an analysis of features for a people migrating to Scarborough to search a best neighborhood as a comparative analysis between neighborhoods. The features include median housing price and better school according to ratings, crime rates of that particular area, road connectivity, weather conditions, good management for emergency, water resources both </a:t>
            </a:r>
            <a:r>
              <a:rPr lang="en-US" sz="18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freash</a:t>
            </a: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and waste water and excrement conveyed in sewers and recreational facilities.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It will help people to get awareness of the area and neighborhood before moving to a new city, state, country or place for their work or to start a new fresh life.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7742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0"/>
              </a:spcBef>
              <a:spcAft>
                <a:spcPts val="0"/>
              </a:spcAft>
            </a:pPr>
            <a:r>
              <a:rPr lang="en-US" sz="2800" b="1" dirty="0">
                <a:solidFill>
                  <a:srgbClr val="333333"/>
                </a:solidFill>
                <a:effectLst/>
                <a:latin typeface="inherit"/>
                <a:ea typeface="Times New Roman" panose="02020603050405020304" pitchFamily="18" charset="0"/>
                <a:cs typeface="Arial" panose="020B0604020202020204" pitchFamily="34" charset="0"/>
              </a:rPr>
              <a:t>The Location:</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Scarborough is a popular destination for new immigrants in Canada to reside. As a result, it is one of the most diverse and multicultural areas in the Greater Toronto Area, being home to various religious groups and places of worship. Although immigration has become a hot topic over the past few years with more governments seeking more restrictions on immigrants and refugees, the general trend of immigration into Canada has been one of on the rise.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2800" b="1" dirty="0">
                <a:solidFill>
                  <a:srgbClr val="333333"/>
                </a:solidFill>
                <a:effectLst/>
                <a:latin typeface="inherit"/>
                <a:ea typeface="Times New Roman" panose="02020603050405020304" pitchFamily="18" charset="0"/>
                <a:cs typeface="Arial" panose="020B0604020202020204" pitchFamily="34" charset="0"/>
              </a:rPr>
              <a:t>Foursquare API:</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This Capstone project have used Four-square API as its prime data gathering source as it has a database of millions of places, especially their places API which provides the ability to perform location search, location sharing and details about a business.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7532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0"/>
            <a:ext cx="10263674" cy="87707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Data Section</a:t>
            </a:r>
            <a:endParaRPr lang="en-US" sz="3600" dirty="0"/>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Data Link: </a:t>
            </a:r>
            <a:r>
              <a:rPr lang="en-US" sz="1800" dirty="0">
                <a:solidFill>
                  <a:srgbClr val="00B0F0"/>
                </a:solidFill>
                <a:effectLst/>
                <a:latin typeface="Arial" panose="020B0604020202020204" pitchFamily="34" charset="0"/>
                <a:ea typeface="Times New Roman" panose="02020603050405020304" pitchFamily="18" charset="0"/>
                <a:cs typeface="Arial" panose="020B0604020202020204" pitchFamily="34" charset="0"/>
              </a:rPr>
              <a:t>https://en.wikipedia.org/wiki/List_of_postal_codes_of_Canada:_M</a:t>
            </a:r>
            <a:endParaRPr lang="en-US" sz="1800" dirty="0">
              <a:solidFill>
                <a:srgbClr val="00B0F0"/>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Will use Scarborough dataset which we scrapped from </a:t>
            </a:r>
            <a:r>
              <a:rPr lang="en-US" sz="1800" dirty="0" err="1">
                <a:solidFill>
                  <a:srgbClr val="333333"/>
                </a:solidFill>
                <a:effectLst/>
                <a:latin typeface="Arial" panose="020B0604020202020204" pitchFamily="34" charset="0"/>
                <a:ea typeface="Times New Roman" panose="02020603050405020304" pitchFamily="18" charset="0"/>
                <a:cs typeface="Arial" panose="020B0604020202020204" pitchFamily="34" charset="0"/>
              </a:rPr>
              <a:t>wikipedia</a:t>
            </a: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on Week 3. Dataset consisting of latitude and longitude, zip codes.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800" dirty="0">
                <a:solidFill>
                  <a:srgbClr val="333333"/>
                </a:solidFill>
                <a:effectLst/>
                <a:latin typeface="inherit"/>
                <a:ea typeface="Times New Roman" panose="02020603050405020304" pitchFamily="18" charset="0"/>
                <a:cs typeface="Arial" panose="020B0604020202020204" pitchFamily="34" charset="0"/>
              </a:rPr>
              <a:t>Foursquare API Data: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We will need data about different venues in different neighborhoods of that specific borough.</a:t>
            </a:r>
            <a:b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b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After finding the list of neighborhoods, we then connect to the Foursquare API to gather information about venues inside each and every neighborhood. For each neighborhood, we have chosen the radius to be 100 meter.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The data retrieved from Foursquare contained information of venues within a specified distance of the longitude and latitude of the postcodes. The information obtained per venue as follows: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1. Neighborhood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2. Neighborhood Latitude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3. Neighborhood Longitude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4. Venue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5. Name of the venue e.g. the name of a store or restaurant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6. Venue Latitude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7. Venue Longitude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ct val="115000"/>
              </a:lnSpc>
              <a:spcBef>
                <a:spcPts val="0"/>
              </a:spcBef>
              <a:spcAft>
                <a:spcPts val="68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3282D"/>
                </a:solidFill>
                <a:effectLst/>
                <a:latin typeface="Consolas" panose="020B0609020204030204" pitchFamily="49" charset="0"/>
                <a:ea typeface="Times New Roman" panose="02020603050405020304" pitchFamily="18" charset="0"/>
                <a:cs typeface="Courier New" panose="02070309020205020404" pitchFamily="49" charset="0"/>
              </a:rPr>
              <a:t>8. Venue Category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50024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Map of Scarborough</a:t>
            </a:r>
          </a:p>
        </p:txBody>
      </p:sp>
      <p:pic>
        <p:nvPicPr>
          <p:cNvPr id="4" name="Picture 3">
            <a:extLst>
              <a:ext uri="{FF2B5EF4-FFF2-40B4-BE49-F238E27FC236}">
                <a16:creationId xmlns:a16="http://schemas.microsoft.com/office/drawing/2014/main" id="{C1B8D284-99C0-428A-99D2-236A369937FB}"/>
              </a:ext>
            </a:extLst>
          </p:cNvPr>
          <p:cNvPicPr/>
          <p:nvPr/>
        </p:nvPicPr>
        <p:blipFill>
          <a:blip r:embed="rId2"/>
          <a:srcRect/>
          <a:stretch>
            <a:fillRect/>
          </a:stretch>
        </p:blipFill>
        <p:spPr bwMode="auto">
          <a:xfrm>
            <a:off x="845852" y="1201783"/>
            <a:ext cx="9277862" cy="5208346"/>
          </a:xfrm>
          <a:prstGeom prst="rect">
            <a:avLst/>
          </a:prstGeom>
          <a:noFill/>
          <a:ln w="9525">
            <a:noFill/>
            <a:miter lim="800000"/>
            <a:headEnd/>
            <a:tailEnd/>
          </a:ln>
        </p:spPr>
      </p:pic>
    </p:spTree>
    <p:extLst>
      <p:ext uri="{BB962C8B-B14F-4D97-AF65-F5344CB8AC3E}">
        <p14:creationId xmlns:p14="http://schemas.microsoft.com/office/powerpoint/2010/main" val="3794430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Methodology</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244151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0"/>
              </a:spcBef>
              <a:spcAft>
                <a:spcPts val="0"/>
              </a:spcAft>
            </a:pPr>
            <a:r>
              <a:rPr lang="en-US" sz="1800" dirty="0">
                <a:solidFill>
                  <a:srgbClr val="333333"/>
                </a:solidFill>
                <a:effectLst/>
                <a:latin typeface="inherit"/>
                <a:ea typeface="Times New Roman" panose="02020603050405020304" pitchFamily="18" charset="0"/>
                <a:cs typeface="Arial" panose="020B0604020202020204" pitchFamily="34" charset="0"/>
              </a:rPr>
              <a:t>Clustering Approach:</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To compare the similarities of two cities, we decided to explore neighborhoods, segment them, and group them into clusters to find similar neighborhoods in a big city like New York and Toronto. To be able to do that, we need to cluster data which is a form of unsupervised machine learning: k-means clustering algorithm.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6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Using K-Means Clustering Approach</a:t>
            </a:r>
            <a:r>
              <a:rPr lang="en-US" sz="16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 Most Common Venue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B244D21-8EDB-46A9-AD04-29D1ECF5792D}"/>
              </a:ext>
            </a:extLst>
          </p:cNvPr>
          <p:cNvPicPr/>
          <p:nvPr/>
        </p:nvPicPr>
        <p:blipFill>
          <a:blip r:embed="rId2"/>
          <a:srcRect/>
          <a:stretch>
            <a:fillRect/>
          </a:stretch>
        </p:blipFill>
        <p:spPr bwMode="auto">
          <a:xfrm>
            <a:off x="2659729" y="3429000"/>
            <a:ext cx="6872541" cy="3303037"/>
          </a:xfrm>
          <a:prstGeom prst="rect">
            <a:avLst/>
          </a:prstGeom>
          <a:noFill/>
          <a:ln w="9525">
            <a:noFill/>
            <a:miter lim="800000"/>
            <a:headEnd/>
            <a:tailEnd/>
          </a:ln>
        </p:spPr>
      </p:pic>
    </p:spTree>
    <p:extLst>
      <p:ext uri="{BB962C8B-B14F-4D97-AF65-F5344CB8AC3E}">
        <p14:creationId xmlns:p14="http://schemas.microsoft.com/office/powerpoint/2010/main" val="2088623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687356" y="447870"/>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Methodology</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680"/>
              </a:spcBef>
              <a:spcAft>
                <a:spcPts val="680"/>
              </a:spcAft>
            </a:pPr>
            <a:r>
              <a:rPr lang="en-US"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Most Common Venues near Neighborhood</a:t>
            </a: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 Using Clustering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11102BE-4B42-422F-9488-4D850694E4EE}"/>
              </a:ext>
            </a:extLst>
          </p:cNvPr>
          <p:cNvPicPr/>
          <p:nvPr/>
        </p:nvPicPr>
        <p:blipFill>
          <a:blip r:embed="rId2"/>
          <a:srcRect/>
          <a:stretch>
            <a:fillRect/>
          </a:stretch>
        </p:blipFill>
        <p:spPr bwMode="auto">
          <a:xfrm>
            <a:off x="1287314" y="1785425"/>
            <a:ext cx="8199120" cy="4624705"/>
          </a:xfrm>
          <a:prstGeom prst="rect">
            <a:avLst/>
          </a:prstGeom>
          <a:noFill/>
          <a:ln w="9525">
            <a:noFill/>
            <a:miter lim="800000"/>
            <a:headEnd/>
            <a:tailEnd/>
          </a:ln>
        </p:spPr>
      </p:pic>
    </p:spTree>
    <p:extLst>
      <p:ext uri="{BB962C8B-B14F-4D97-AF65-F5344CB8AC3E}">
        <p14:creationId xmlns:p14="http://schemas.microsoft.com/office/powerpoint/2010/main" val="33746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Methodology</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0"/>
              </a:spcBef>
              <a:spcAft>
                <a:spcPts val="0"/>
              </a:spcAft>
            </a:pPr>
            <a:r>
              <a:rPr lang="en-US" sz="1800" dirty="0">
                <a:solidFill>
                  <a:srgbClr val="333333"/>
                </a:solidFill>
                <a:effectLst/>
                <a:latin typeface="inherit"/>
                <a:ea typeface="Times New Roman" panose="02020603050405020304" pitchFamily="18" charset="0"/>
                <a:cs typeface="Arial" panose="020B0604020202020204" pitchFamily="34" charset="0"/>
              </a:rPr>
              <a:t>Work Flow:</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Using credentials of Foursquare API features of near-by places of the neighborhoods would be mined. Due to http request limitations the number of places per neighborhood parameter would reasonably be set to 100 and the radius parameter would be set to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680"/>
              </a:spcBef>
              <a:spcAft>
                <a:spcPts val="680"/>
              </a:spcAft>
            </a:pPr>
            <a:r>
              <a:rPr lang="en-US" sz="18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would be set to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5870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D722-58A6-48EE-B26E-7895F0F802D8}"/>
              </a:ext>
            </a:extLst>
          </p:cNvPr>
          <p:cNvSpPr txBox="1">
            <a:spLocks/>
          </p:cNvSpPr>
          <p:nvPr/>
        </p:nvSpPr>
        <p:spPr>
          <a:xfrm>
            <a:off x="765110" y="447871"/>
            <a:ext cx="10263674" cy="858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000000"/>
                </a:solidFill>
                <a:latin typeface="Helvetica Neue"/>
              </a:rPr>
              <a:t>Results</a:t>
            </a:r>
          </a:p>
        </p:txBody>
      </p:sp>
      <p:sp>
        <p:nvSpPr>
          <p:cNvPr id="3" name="Title 1">
            <a:extLst>
              <a:ext uri="{FF2B5EF4-FFF2-40B4-BE49-F238E27FC236}">
                <a16:creationId xmlns:a16="http://schemas.microsoft.com/office/drawing/2014/main" id="{CE5CB341-959E-45C5-AFA9-CDC4975D06BA}"/>
              </a:ext>
            </a:extLst>
          </p:cNvPr>
          <p:cNvSpPr txBox="1">
            <a:spLocks/>
          </p:cNvSpPr>
          <p:nvPr/>
        </p:nvSpPr>
        <p:spPr>
          <a:xfrm>
            <a:off x="765109" y="1188098"/>
            <a:ext cx="10739535" cy="522203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15000"/>
              </a:lnSpc>
              <a:spcBef>
                <a:spcPts val="680"/>
              </a:spcBef>
              <a:spcAft>
                <a:spcPts val="680"/>
              </a:spcAft>
            </a:pPr>
            <a:r>
              <a:rPr lang="en-US" sz="18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Map of Clusters in Scarborough</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08EC23-C536-4B3B-A575-A642B31C4CA8}"/>
              </a:ext>
            </a:extLst>
          </p:cNvPr>
          <p:cNvPicPr/>
          <p:nvPr/>
        </p:nvPicPr>
        <p:blipFill>
          <a:blip r:embed="rId2"/>
          <a:srcRect/>
          <a:stretch>
            <a:fillRect/>
          </a:stretch>
        </p:blipFill>
        <p:spPr bwMode="auto">
          <a:xfrm>
            <a:off x="1480205" y="1797698"/>
            <a:ext cx="8484890" cy="4892351"/>
          </a:xfrm>
          <a:prstGeom prst="rect">
            <a:avLst/>
          </a:prstGeom>
          <a:noFill/>
          <a:ln w="9525">
            <a:noFill/>
            <a:miter lim="800000"/>
            <a:headEnd/>
            <a:tailEnd/>
          </a:ln>
        </p:spPr>
      </p:pic>
    </p:spTree>
    <p:extLst>
      <p:ext uri="{BB962C8B-B14F-4D97-AF65-F5344CB8AC3E}">
        <p14:creationId xmlns:p14="http://schemas.microsoft.com/office/powerpoint/2010/main" val="458443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1048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Consolas</vt:lpstr>
      <vt:lpstr>Helvetica Neue</vt:lpstr>
      <vt:lpstr>inherit</vt:lpstr>
      <vt:lpstr>Office Theme</vt:lpstr>
      <vt:lpstr>Capstone Project The Battle of Neighborhoods  Identify a Better Place in Scarborough, Toronto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  Identify a Better Place in Scarborough, Toronto </dc:title>
  <dc:creator>ZB</dc:creator>
  <cp:lastModifiedBy>ZB</cp:lastModifiedBy>
  <cp:revision>15</cp:revision>
  <dcterms:created xsi:type="dcterms:W3CDTF">2020-12-28T08:34:06Z</dcterms:created>
  <dcterms:modified xsi:type="dcterms:W3CDTF">2020-12-28T08:49:31Z</dcterms:modified>
</cp:coreProperties>
</file>