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7B1A3-8EC6-4236-B5F4-A3457A6FAD32}" v="33" dt="2018-11-11T17:09:34.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4" d="100"/>
          <a:sy n="114" d="100"/>
        </p:scale>
        <p:origin x="111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Lst>
  <pc:docChgLst>
    <pc:chgData name="Pyrcz, Michael" userId="0efd8a38-3f8e-46fd-9886-7800c0196e80" providerId="ADAL" clId="{09D5D0E5-5004-4EE2-A90B-5500F7D37053}"/>
  </pc:docChgLst>
  <pc:docChgLst>
    <pc:chgData name="Pyrcz, Michael" userId="0efd8a38-3f8e-46fd-9886-7800c0196e80" providerId="ADAL" clId="{07B7B1A3-8EC6-4236-B5F4-A3457A6FAD32}"/>
    <pc:docChg chg="undo redo custSel modSld">
      <pc:chgData name="Pyrcz, Michael" userId="0efd8a38-3f8e-46fd-9886-7800c0196e80" providerId="ADAL" clId="{07B7B1A3-8EC6-4236-B5F4-A3457A6FAD32}" dt="2018-11-11T17:11:16.671" v="789" actId="20577"/>
      <pc:docMkLst>
        <pc:docMk/>
      </pc:docMkLst>
      <pc:sldChg chg="addSp modSp">
        <pc:chgData name="Pyrcz, Michael" userId="0efd8a38-3f8e-46fd-9886-7800c0196e80" providerId="ADAL" clId="{07B7B1A3-8EC6-4236-B5F4-A3457A6FAD32}" dt="2018-11-11T17:11:16.671" v="789" actId="20577"/>
        <pc:sldMkLst>
          <pc:docMk/>
          <pc:sldMk cId="663118839" sldId="256"/>
        </pc:sldMkLst>
        <pc:spChg chg="mod">
          <ac:chgData name="Pyrcz, Michael" userId="0efd8a38-3f8e-46fd-9886-7800c0196e80" providerId="ADAL" clId="{07B7B1A3-8EC6-4236-B5F4-A3457A6FAD32}" dt="2018-11-11T17:11:16.671" v="789" actId="20577"/>
          <ac:spMkLst>
            <pc:docMk/>
            <pc:sldMk cId="663118839" sldId="256"/>
            <ac:spMk id="2" creationId="{00000000-0000-0000-0000-000000000000}"/>
          </ac:spMkLst>
        </pc:spChg>
        <pc:spChg chg="mod">
          <ac:chgData name="Pyrcz, Michael" userId="0efd8a38-3f8e-46fd-9886-7800c0196e80" providerId="ADAL" clId="{07B7B1A3-8EC6-4236-B5F4-A3457A6FAD32}" dt="2018-11-11T17:04:45.741" v="593" actId="20577"/>
          <ac:spMkLst>
            <pc:docMk/>
            <pc:sldMk cId="663118839" sldId="256"/>
            <ac:spMk id="3" creationId="{00000000-0000-0000-0000-000000000000}"/>
          </ac:spMkLst>
        </pc:spChg>
        <pc:spChg chg="add mod">
          <ac:chgData name="Pyrcz, Michael" userId="0efd8a38-3f8e-46fd-9886-7800c0196e80" providerId="ADAL" clId="{07B7B1A3-8EC6-4236-B5F4-A3457A6FAD32}" dt="2018-11-11T17:05:45.395" v="659" actId="1037"/>
          <ac:spMkLst>
            <pc:docMk/>
            <pc:sldMk cId="663118839" sldId="256"/>
            <ac:spMk id="4" creationId="{A39A3F8A-8463-4A92-B206-B6174089E894}"/>
          </ac:spMkLst>
        </pc:spChg>
        <pc:spChg chg="mod">
          <ac:chgData name="Pyrcz, Michael" userId="0efd8a38-3f8e-46fd-9886-7800c0196e80" providerId="ADAL" clId="{07B7B1A3-8EC6-4236-B5F4-A3457A6FAD32}" dt="2018-11-11T17:05:53.521" v="669" actId="20577"/>
          <ac:spMkLst>
            <pc:docMk/>
            <pc:sldMk cId="663118839" sldId="256"/>
            <ac:spMk id="15" creationId="{00000000-0000-0000-0000-000000000000}"/>
          </ac:spMkLst>
        </pc:spChg>
        <pc:spChg chg="mod">
          <ac:chgData name="Pyrcz, Michael" userId="0efd8a38-3f8e-46fd-9886-7800c0196e80" providerId="ADAL" clId="{07B7B1A3-8EC6-4236-B5F4-A3457A6FAD32}" dt="2018-11-11T17:09:48.240" v="782" actId="113"/>
          <ac:spMkLst>
            <pc:docMk/>
            <pc:sldMk cId="663118839" sldId="256"/>
            <ac:spMk id="16" creationId="{00000000-0000-0000-0000-000000000000}"/>
          </ac:spMkLst>
        </pc:spChg>
        <pc:grpChg chg="mod">
          <ac:chgData name="Pyrcz, Michael" userId="0efd8a38-3f8e-46fd-9886-7800c0196e80" providerId="ADAL" clId="{07B7B1A3-8EC6-4236-B5F4-A3457A6FAD32}" dt="2018-11-11T17:03:12.961" v="483" actId="1038"/>
          <ac:grpSpMkLst>
            <pc:docMk/>
            <pc:sldMk cId="663118839" sldId="256"/>
            <ac:grpSpMk id="25"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11/11/2018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11/11/2018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git.io/fNgBT" TargetMode="External"/><Relationship Id="rId18" Type="http://schemas.openxmlformats.org/officeDocument/2006/relationships/hyperlink" Target="https://git.io/fNgB2" TargetMode="External"/><Relationship Id="rId26" Type="http://schemas.openxmlformats.org/officeDocument/2006/relationships/hyperlink" Target="https://git.io/fNgBD" TargetMode="External"/><Relationship Id="rId39" Type="http://schemas.openxmlformats.org/officeDocument/2006/relationships/hyperlink" Target="https://git.io/fxSHl" TargetMode="External"/><Relationship Id="rId21" Type="http://schemas.openxmlformats.org/officeDocument/2006/relationships/hyperlink" Target="https://git.io/fNgRw" TargetMode="External"/><Relationship Id="rId34" Type="http://schemas.openxmlformats.org/officeDocument/2006/relationships/hyperlink" Target="https://git.io/fNBqz" TargetMode="External"/><Relationship Id="rId42" Type="http://schemas.openxmlformats.org/officeDocument/2006/relationships/hyperlink" Target="https://git.io/fNg0h" TargetMode="External"/><Relationship Id="rId47" Type="http://schemas.openxmlformats.org/officeDocument/2006/relationships/hyperlink" Target="https://git.io/fNg0R" TargetMode="External"/><Relationship Id="rId50" Type="http://schemas.openxmlformats.org/officeDocument/2006/relationships/hyperlink" Target="https://git.io/fNg0N" TargetMode="External"/><Relationship Id="rId55" Type="http://schemas.openxmlformats.org/officeDocument/2006/relationships/hyperlink" Target="https://git.io/fNg0x" TargetMode="External"/><Relationship Id="rId63" Type="http://schemas.openxmlformats.org/officeDocument/2006/relationships/hyperlink" Target="https://git.io/fNg0X" TargetMode="External"/><Relationship Id="rId7" Type="http://schemas.openxmlformats.org/officeDocument/2006/relationships/hyperlink" Target="https://git.io/fNgBC" TargetMode="External"/><Relationship Id="rId2" Type="http://schemas.openxmlformats.org/officeDocument/2006/relationships/hyperlink" Target="https://www.youtube.com/channel/UCLqEr-xV-ceHdXXXrTId5ig/" TargetMode="External"/><Relationship Id="rId16" Type="http://schemas.openxmlformats.org/officeDocument/2006/relationships/hyperlink" Target="https://git.io/fNg4F" TargetMode="External"/><Relationship Id="rId20" Type="http://schemas.openxmlformats.org/officeDocument/2006/relationships/hyperlink" Target="https://git.io/fNg0P" TargetMode="External"/><Relationship Id="rId29" Type="http://schemas.openxmlformats.org/officeDocument/2006/relationships/hyperlink" Target="https://git.io/fNgRK" TargetMode="External"/><Relationship Id="rId41" Type="http://schemas.openxmlformats.org/officeDocument/2006/relationships/hyperlink" Target="https://git.io/fNgBb" TargetMode="External"/><Relationship Id="rId54" Type="http://schemas.openxmlformats.org/officeDocument/2006/relationships/hyperlink" Target="https://git.io/fNgB1" TargetMode="External"/><Relationship Id="rId62" Type="http://schemas.openxmlformats.org/officeDocument/2006/relationships/hyperlink" Target="https://git.io/fNgR2" TargetMode="External"/><Relationship Id="rId1" Type="http://schemas.openxmlformats.org/officeDocument/2006/relationships/slideLayout" Target="../slideLayouts/slideLayout1.xml"/><Relationship Id="rId6" Type="http://schemas.openxmlformats.org/officeDocument/2006/relationships/hyperlink" Target="https://git.io/fNgBs" TargetMode="External"/><Relationship Id="rId11" Type="http://schemas.openxmlformats.org/officeDocument/2006/relationships/hyperlink" Target="https://git.io/fNgBU" TargetMode="External"/><Relationship Id="rId24" Type="http://schemas.openxmlformats.org/officeDocument/2006/relationships/hyperlink" Target="https://git.io/fNgBx" TargetMode="External"/><Relationship Id="rId32" Type="http://schemas.openxmlformats.org/officeDocument/2006/relationships/hyperlink" Target="https://git.io/fNg09" TargetMode="External"/><Relationship Id="rId37" Type="http://schemas.openxmlformats.org/officeDocument/2006/relationships/hyperlink" Target="https://git.io/fNgRb" TargetMode="External"/><Relationship Id="rId40" Type="http://schemas.openxmlformats.org/officeDocument/2006/relationships/hyperlink" Target="https://git.io/fxA3O" TargetMode="External"/><Relationship Id="rId45" Type="http://schemas.openxmlformats.org/officeDocument/2006/relationships/hyperlink" Target="https://git.io/fNg0g" TargetMode="External"/><Relationship Id="rId53" Type="http://schemas.openxmlformats.org/officeDocument/2006/relationships/hyperlink" Target="https://git.io/fNgRG" TargetMode="External"/><Relationship Id="rId58" Type="http://schemas.openxmlformats.org/officeDocument/2006/relationships/hyperlink" Target="https://git.io/fNITF" TargetMode="External"/><Relationship Id="rId5" Type="http://schemas.openxmlformats.org/officeDocument/2006/relationships/hyperlink" Target="https://git.io/fNg4K" TargetMode="External"/><Relationship Id="rId15" Type="http://schemas.openxmlformats.org/officeDocument/2006/relationships/hyperlink" Target="https://git.io/fNg47" TargetMode="External"/><Relationship Id="rId23" Type="http://schemas.openxmlformats.org/officeDocument/2006/relationships/hyperlink" Target="https://git.io/fNg0A" TargetMode="External"/><Relationship Id="rId28" Type="http://schemas.openxmlformats.org/officeDocument/2006/relationships/hyperlink" Target="https://git.io/fNSMx" TargetMode="External"/><Relationship Id="rId36" Type="http://schemas.openxmlformats.org/officeDocument/2006/relationships/hyperlink" Target="https://git.io/fNgR7" TargetMode="External"/><Relationship Id="rId49" Type="http://schemas.openxmlformats.org/officeDocument/2006/relationships/hyperlink" Target="https://git.io/fNgBK" TargetMode="External"/><Relationship Id="rId57" Type="http://schemas.openxmlformats.org/officeDocument/2006/relationships/hyperlink" Target="https://git.io/fNgRe" TargetMode="External"/><Relationship Id="rId61" Type="http://schemas.openxmlformats.org/officeDocument/2006/relationships/hyperlink" Target="https://git.io/fNgRu" TargetMode="External"/><Relationship Id="rId10" Type="http://schemas.openxmlformats.org/officeDocument/2006/relationships/hyperlink" Target="https://git.io/fNgBB" TargetMode="External"/><Relationship Id="rId19" Type="http://schemas.openxmlformats.org/officeDocument/2006/relationships/hyperlink" Target="https://git.io/fNgRL" TargetMode="External"/><Relationship Id="rId31" Type="http://schemas.openxmlformats.org/officeDocument/2006/relationships/hyperlink" Target="https://git.io/f4do0" TargetMode="External"/><Relationship Id="rId44" Type="http://schemas.openxmlformats.org/officeDocument/2006/relationships/hyperlink" Target="https://git.io/fNg0s" TargetMode="External"/><Relationship Id="rId52" Type="http://schemas.openxmlformats.org/officeDocument/2006/relationships/hyperlink" Target="https://git.io/fNgR3" TargetMode="External"/><Relationship Id="rId60" Type="http://schemas.openxmlformats.org/officeDocument/2006/relationships/hyperlink" Target="https://git.io/fNgRW" TargetMode="External"/><Relationship Id="rId4" Type="http://schemas.openxmlformats.org/officeDocument/2006/relationships/hyperlink" Target="https://git.io/fNg42" TargetMode="External"/><Relationship Id="rId9" Type="http://schemas.openxmlformats.org/officeDocument/2006/relationships/hyperlink" Target="https://git.io/fNgRZ" TargetMode="External"/><Relationship Id="rId14" Type="http://schemas.openxmlformats.org/officeDocument/2006/relationships/hyperlink" Target="https://git.io/fNgBO" TargetMode="External"/><Relationship Id="rId22" Type="http://schemas.openxmlformats.org/officeDocument/2006/relationships/hyperlink" Target="https://git.io/fNgBd" TargetMode="External"/><Relationship Id="rId27" Type="http://schemas.openxmlformats.org/officeDocument/2006/relationships/hyperlink" Target="https://git.io/fNg0d" TargetMode="External"/><Relationship Id="rId30" Type="http://schemas.openxmlformats.org/officeDocument/2006/relationships/hyperlink" Target="https://git.io/fNg0D" TargetMode="External"/><Relationship Id="rId35" Type="http://schemas.openxmlformats.org/officeDocument/2006/relationships/hyperlink" Target="https://git.io/fNBqr" TargetMode="External"/><Relationship Id="rId43" Type="http://schemas.openxmlformats.org/officeDocument/2006/relationships/hyperlink" Target="https://git.io/fxhxr" TargetMode="External"/><Relationship Id="rId48" Type="http://schemas.openxmlformats.org/officeDocument/2006/relationships/hyperlink" Target="https://git.io/fNg0u" TargetMode="External"/><Relationship Id="rId56" Type="http://schemas.openxmlformats.org/officeDocument/2006/relationships/hyperlink" Target="https://git.io/fNgBN" TargetMode="External"/><Relationship Id="rId8" Type="http://schemas.openxmlformats.org/officeDocument/2006/relationships/hyperlink" Target="https://git.io/fNgB4" TargetMode="External"/><Relationship Id="rId51" Type="http://schemas.openxmlformats.org/officeDocument/2006/relationships/hyperlink" Target="https://git.io/fNO2I" TargetMode="External"/><Relationship Id="rId3" Type="http://schemas.openxmlformats.org/officeDocument/2006/relationships/hyperlink" Target="https://git.io/fNg4r" TargetMode="External"/><Relationship Id="rId12" Type="http://schemas.openxmlformats.org/officeDocument/2006/relationships/hyperlink" Target="https://git.io/fxsOx" TargetMode="External"/><Relationship Id="rId17" Type="http://schemas.openxmlformats.org/officeDocument/2006/relationships/hyperlink" Target="https://git.io/fNg4N" TargetMode="External"/><Relationship Id="rId25" Type="http://schemas.openxmlformats.org/officeDocument/2006/relationships/hyperlink" Target="https://git.io/fNgBS" TargetMode="External"/><Relationship Id="rId33" Type="http://schemas.openxmlformats.org/officeDocument/2006/relationships/hyperlink" Target="https://git.io/fNgRP" TargetMode="External"/><Relationship Id="rId38" Type="http://schemas.openxmlformats.org/officeDocument/2006/relationships/hyperlink" Target="https://git.io/fNgRs" TargetMode="External"/><Relationship Id="rId46" Type="http://schemas.openxmlformats.org/officeDocument/2006/relationships/hyperlink" Target="https://git.io/fNg0l" TargetMode="External"/><Relationship Id="rId59" Type="http://schemas.openxmlformats.org/officeDocument/2006/relationships/hyperlink" Target="https://git.io/fNg0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117" y="24164"/>
            <a:ext cx="10815083" cy="569387"/>
          </a:xfrm>
          <a:prstGeom prst="rect">
            <a:avLst/>
          </a:prstGeom>
          <a:noFill/>
        </p:spPr>
        <p:txBody>
          <a:bodyPr wrap="square" rtlCol="0">
            <a:spAutoFit/>
          </a:bodyPr>
          <a:lstStyle/>
          <a:p>
            <a:pPr algn="ctr"/>
            <a:r>
              <a:rPr lang="en-US" sz="2000" dirty="0"/>
              <a:t>Outreach: Inventory of Online Resources for Geostatistics, Spatial Data Science &amp; Machine Learning </a:t>
            </a:r>
          </a:p>
          <a:p>
            <a:pPr algn="ctr"/>
            <a:r>
              <a:rPr lang="en-US" sz="1050" dirty="0"/>
              <a:t>Michael Pyrcz, Associate Professor, University of Texas at Austin (@GeostatsGuy)</a:t>
            </a:r>
          </a:p>
        </p:txBody>
      </p:sp>
      <p:sp>
        <p:nvSpPr>
          <p:cNvPr id="3" name="TextBox 2"/>
          <p:cNvSpPr txBox="1"/>
          <p:nvPr/>
        </p:nvSpPr>
        <p:spPr>
          <a:xfrm>
            <a:off x="0" y="625072"/>
            <a:ext cx="12036829" cy="646331"/>
          </a:xfrm>
          <a:prstGeom prst="rect">
            <a:avLst/>
          </a:prstGeom>
          <a:noFill/>
        </p:spPr>
        <p:txBody>
          <a:bodyPr wrap="square" rtlCol="0">
            <a:spAutoFit/>
          </a:bodyPr>
          <a:lstStyle/>
          <a:p>
            <a:pPr algn="just"/>
            <a:r>
              <a:rPr lang="en-US" sz="1200" dirty="0"/>
              <a:t>When I started Twitter over a year ago, I was transitioning from industry to academia and I saw Twitter as a chance to: (1) share resources for geostatistics, spatial data science and machine learning for exploring the spatial phenomenon, (2) add my voice to the chorus for science, diversity, respect, and mental health, (3) participate in outreach to encourage STEM and share my professional experience and (4) connect with the scientific community.  I just updated the resources that I have shared so far.  I hope they are helpful!  I welcome feedback and suggestions.</a:t>
            </a:r>
          </a:p>
        </p:txBody>
      </p:sp>
      <p:grpSp>
        <p:nvGrpSpPr>
          <p:cNvPr id="25" name="Group 24"/>
          <p:cNvGrpSpPr/>
          <p:nvPr/>
        </p:nvGrpSpPr>
        <p:grpSpPr>
          <a:xfrm>
            <a:off x="11301378" y="53049"/>
            <a:ext cx="543878" cy="543878"/>
            <a:chOff x="85164" y="80685"/>
            <a:chExt cx="6678706" cy="6678706"/>
          </a:xfrm>
        </p:grpSpPr>
        <p:sp>
          <p:nvSpPr>
            <p:cNvPr id="26" name="Oval 25"/>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7" name="Freeform 26"/>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8" name="Rectangle 27"/>
            <p:cNvSpPr/>
            <p:nvPr/>
          </p:nvSpPr>
          <p:spPr>
            <a:xfrm>
              <a:off x="494543" y="509628"/>
              <a:ext cx="5976633" cy="6182727"/>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rPr>
                <a:t>Texas Center for Geostatistics</a:t>
              </a:r>
            </a:p>
          </p:txBody>
        </p:sp>
        <p:sp>
          <p:nvSpPr>
            <p:cNvPr id="29" name="Rectangle 28"/>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rPr>
                <a:t>The University of Texas at Austin</a:t>
              </a:r>
            </a:p>
          </p:txBody>
        </p:sp>
        <p:sp>
          <p:nvSpPr>
            <p:cNvPr id="30" name="Freeform 29"/>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 name="Freeform 30"/>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32" name="Freeform 31"/>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 name="Freeform 32"/>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 name="Freeform 33"/>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 name="Freeform 34"/>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15" name="TextBox 14"/>
          <p:cNvSpPr txBox="1"/>
          <p:nvPr/>
        </p:nvSpPr>
        <p:spPr>
          <a:xfrm>
            <a:off x="0" y="1397787"/>
            <a:ext cx="5891902" cy="6609502"/>
          </a:xfrm>
          <a:prstGeom prst="rect">
            <a:avLst/>
          </a:prstGeom>
          <a:noFill/>
        </p:spPr>
        <p:txBody>
          <a:bodyPr wrap="square" rtlCol="0">
            <a:spAutoFit/>
          </a:bodyPr>
          <a:lstStyle/>
          <a:p>
            <a:r>
              <a:rPr lang="en-US" sz="1050" b="1" dirty="0"/>
              <a:t>Statistics and Probability:</a:t>
            </a:r>
          </a:p>
          <a:p>
            <a:pPr marL="342900" indent="-342900">
              <a:buFont typeface="+mj-lt"/>
              <a:buAutoNum type="arabicPeriod"/>
            </a:pPr>
            <a:r>
              <a:rPr lang="en-US" sz="1000" b="1" dirty="0"/>
              <a:t>Introduction to Geostatistics Undergraduate Lectures (Lec00-Lec09) (</a:t>
            </a:r>
            <a:r>
              <a:rPr lang="en-US" sz="1000" b="1" dirty="0">
                <a:hlinkClick r:id="rId2"/>
              </a:rPr>
              <a:t>https://www.youtube.com/channel/UCLqEr-xV-ceHdXXXrTId5ig/</a:t>
            </a:r>
            <a:r>
              <a:rPr lang="en-US" sz="1000" b="1" dirty="0"/>
              <a:t>) </a:t>
            </a:r>
          </a:p>
          <a:p>
            <a:pPr marL="342900" indent="-342900">
              <a:buFont typeface="+mj-lt"/>
              <a:buAutoNum type="arabicPeriod"/>
            </a:pPr>
            <a:r>
              <a:rPr lang="en-US" sz="1000" b="1" dirty="0"/>
              <a:t>Probability Theory – my undergraduate lecture (</a:t>
            </a:r>
            <a:r>
              <a:rPr lang="en-US" sz="1000" b="1" dirty="0">
                <a:hlinkClick r:id="rId3"/>
              </a:rPr>
              <a:t>https://git.io/fNg4r</a:t>
            </a:r>
            <a:r>
              <a:rPr lang="en-US" sz="1000" b="1" dirty="0"/>
              <a:t>) </a:t>
            </a:r>
          </a:p>
          <a:p>
            <a:pPr marL="342900" indent="-342900">
              <a:buFont typeface="+mj-lt"/>
              <a:buAutoNum type="arabicPeriod"/>
            </a:pPr>
            <a:r>
              <a:rPr lang="en-US" sz="1000" b="1" dirty="0"/>
              <a:t>Statistics – undergraduate lecture (</a:t>
            </a:r>
            <a:r>
              <a:rPr lang="en-US" sz="1000" b="1" dirty="0">
                <a:hlinkClick r:id="rId4"/>
              </a:rPr>
              <a:t>https://git.io/fNg42</a:t>
            </a:r>
            <a:r>
              <a:rPr lang="en-US" sz="1000" b="1" dirty="0"/>
              <a:t>)</a:t>
            </a:r>
          </a:p>
          <a:p>
            <a:pPr marL="342900" indent="-342900">
              <a:buFont typeface="+mj-lt"/>
              <a:buAutoNum type="arabicPeriod"/>
            </a:pPr>
            <a:r>
              <a:rPr lang="en-US" sz="1000" b="1" dirty="0"/>
              <a:t>Marginal, Joint &amp; Conditional Probability – slides (</a:t>
            </a:r>
            <a:r>
              <a:rPr lang="en-US" sz="1000" b="1" dirty="0">
                <a:hlinkClick r:id="rId5"/>
              </a:rPr>
              <a:t>https://git.io/fNg4K</a:t>
            </a:r>
            <a:r>
              <a:rPr lang="en-US" sz="1000" b="1" dirty="0"/>
              <a:t>)</a:t>
            </a:r>
          </a:p>
          <a:p>
            <a:pPr marL="342900" indent="-342900">
              <a:buFont typeface="+mj-lt"/>
              <a:buAutoNum type="arabicPeriod"/>
            </a:pPr>
            <a:r>
              <a:rPr lang="en-US" sz="1000" b="1" dirty="0"/>
              <a:t>Parametric Distributions</a:t>
            </a:r>
          </a:p>
          <a:p>
            <a:pPr marL="800100" lvl="1" indent="-342900">
              <a:buFont typeface="+mj-lt"/>
              <a:buAutoNum type="arabicPeriod"/>
            </a:pPr>
            <a:r>
              <a:rPr lang="en-US" sz="1000" b="1" dirty="0"/>
              <a:t>How to make them (</a:t>
            </a:r>
            <a:r>
              <a:rPr lang="en-US" sz="1000" b="1" dirty="0">
                <a:hlinkClick r:id="rId6"/>
              </a:rPr>
              <a:t>https://git.io/fNgBs</a:t>
            </a:r>
            <a:r>
              <a:rPr lang="en-US" sz="1000" b="1" dirty="0"/>
              <a:t>) </a:t>
            </a:r>
            <a:r>
              <a:rPr lang="en-US" sz="1000" i="1" dirty="0"/>
              <a:t>Excel</a:t>
            </a:r>
          </a:p>
          <a:p>
            <a:pPr marL="800100" lvl="1" indent="-342900">
              <a:buFont typeface="+mj-lt"/>
              <a:buAutoNum type="arabicPeriod"/>
            </a:pPr>
            <a:r>
              <a:rPr lang="en-US" sz="1000" b="1" dirty="0"/>
              <a:t>Poisson distribution (</a:t>
            </a:r>
            <a:r>
              <a:rPr lang="en-US" sz="1000" b="1" dirty="0">
                <a:hlinkClick r:id="rId7"/>
              </a:rPr>
              <a:t>https://git.io/fNgBC</a:t>
            </a:r>
            <a:r>
              <a:rPr lang="en-US" sz="1000" b="1" dirty="0"/>
              <a:t>) </a:t>
            </a:r>
            <a:r>
              <a:rPr lang="en-US" sz="1000" i="1" dirty="0"/>
              <a:t>Excel</a:t>
            </a:r>
            <a:endParaRPr lang="en-US" sz="1000" b="1" dirty="0"/>
          </a:p>
          <a:p>
            <a:pPr marL="800100" lvl="1" indent="-342900">
              <a:buFont typeface="+mj-lt"/>
              <a:buAutoNum type="arabicPeriod"/>
            </a:pPr>
            <a:r>
              <a:rPr lang="en-US" sz="1000" b="1" dirty="0"/>
              <a:t>Gaussian transform (</a:t>
            </a:r>
            <a:r>
              <a:rPr lang="en-US" sz="1000" b="1" dirty="0">
                <a:hlinkClick r:id="rId8"/>
              </a:rPr>
              <a:t>https://git.io/fNgB4</a:t>
            </a:r>
            <a:r>
              <a:rPr lang="en-US" sz="1000" b="1" dirty="0"/>
              <a:t>) </a:t>
            </a:r>
            <a:r>
              <a:rPr lang="en-US" sz="1000" i="1" dirty="0"/>
              <a:t>Excel </a:t>
            </a:r>
            <a:r>
              <a:rPr lang="en-US" sz="1000" b="1" dirty="0"/>
              <a:t>(</a:t>
            </a:r>
            <a:r>
              <a:rPr lang="en-US" sz="1000" b="1" dirty="0">
                <a:hlinkClick r:id="rId9"/>
              </a:rPr>
              <a:t>https://git.io/fNgRZ</a:t>
            </a:r>
            <a:r>
              <a:rPr lang="en-US" sz="1000" b="1" dirty="0"/>
              <a:t>) </a:t>
            </a:r>
          </a:p>
          <a:p>
            <a:pPr marL="800100" lvl="1" indent="-342900">
              <a:buFont typeface="+mj-lt"/>
              <a:buAutoNum type="arabicPeriod"/>
            </a:pPr>
            <a:r>
              <a:rPr lang="en-US" sz="1000" b="1" dirty="0"/>
              <a:t>Log normal distribution (</a:t>
            </a:r>
            <a:r>
              <a:rPr lang="en-US" sz="1000" b="1" dirty="0">
                <a:hlinkClick r:id="rId10"/>
              </a:rPr>
              <a:t>https://git.io/fNgBB</a:t>
            </a:r>
            <a:r>
              <a:rPr lang="en-US" sz="1000" b="1" dirty="0"/>
              <a:t>) </a:t>
            </a:r>
            <a:r>
              <a:rPr lang="en-US" sz="1000" i="1" dirty="0"/>
              <a:t>Excel</a:t>
            </a:r>
            <a:endParaRPr lang="en-US" sz="1000" b="1" dirty="0"/>
          </a:p>
          <a:p>
            <a:pPr marL="342900" indent="-342900">
              <a:buFont typeface="+mj-lt"/>
              <a:buAutoNum type="arabicPeriod"/>
            </a:pPr>
            <a:r>
              <a:rPr lang="en-US" sz="1000" b="1" dirty="0"/>
              <a:t>Hypothesis Testing </a:t>
            </a:r>
          </a:p>
          <a:p>
            <a:pPr marL="800100" lvl="1" indent="-342900">
              <a:buFont typeface="+mj-lt"/>
              <a:buAutoNum type="alphaLcPeriod"/>
            </a:pPr>
            <a:r>
              <a:rPr lang="en-US" sz="1000" b="1" dirty="0"/>
              <a:t>Difference in means (</a:t>
            </a:r>
            <a:r>
              <a:rPr lang="en-US" sz="1000" b="1" dirty="0">
                <a:hlinkClick r:id="rId11"/>
              </a:rPr>
              <a:t>https://git.io/fNgBU</a:t>
            </a:r>
            <a:r>
              <a:rPr lang="en-US" sz="1000" b="1" dirty="0"/>
              <a:t>) </a:t>
            </a:r>
            <a:r>
              <a:rPr lang="en-US" sz="1000" dirty="0"/>
              <a:t>Excel </a:t>
            </a:r>
            <a:r>
              <a:rPr lang="en-US" sz="1000" b="1" dirty="0"/>
              <a:t>(</a:t>
            </a:r>
            <a:r>
              <a:rPr lang="en-US" sz="1000" b="1" dirty="0">
                <a:hlinkClick r:id="rId12"/>
              </a:rPr>
              <a:t>https://git.io/fxsOx</a:t>
            </a:r>
            <a:r>
              <a:rPr lang="en-US" sz="1000" b="1" dirty="0"/>
              <a:t>) </a:t>
            </a:r>
            <a:r>
              <a:rPr lang="en-US" sz="1000" i="1" dirty="0"/>
              <a:t>Python SciPy Stats </a:t>
            </a:r>
            <a:endParaRPr lang="en-US" sz="1000" b="1" i="1" dirty="0"/>
          </a:p>
          <a:p>
            <a:pPr marL="800100" lvl="1" indent="-342900">
              <a:buFont typeface="+mj-lt"/>
              <a:buAutoNum type="alphaLcPeriod"/>
            </a:pPr>
            <a:r>
              <a:rPr lang="en-US" sz="1000" b="1" dirty="0"/>
              <a:t>Difference in variances (</a:t>
            </a:r>
            <a:r>
              <a:rPr lang="en-US" sz="1000" b="1" dirty="0">
                <a:hlinkClick r:id="rId13"/>
              </a:rPr>
              <a:t>https://git.io/fNgBT</a:t>
            </a:r>
            <a:r>
              <a:rPr lang="en-US" sz="1000" b="1" dirty="0"/>
              <a:t>) </a:t>
            </a:r>
            <a:r>
              <a:rPr lang="en-US" sz="1000" i="1" dirty="0"/>
              <a:t>Excel </a:t>
            </a:r>
            <a:r>
              <a:rPr lang="en-US" sz="1000" b="1" dirty="0"/>
              <a:t>(</a:t>
            </a:r>
            <a:r>
              <a:rPr lang="en-US" sz="1000" b="1" dirty="0">
                <a:hlinkClick r:id="rId12"/>
              </a:rPr>
              <a:t>https://git.io/fxsOx</a:t>
            </a:r>
            <a:r>
              <a:rPr lang="en-US" sz="1000" b="1" dirty="0"/>
              <a:t>) </a:t>
            </a:r>
            <a:r>
              <a:rPr lang="en-US" sz="1000" i="1" dirty="0"/>
              <a:t>Python SciPy Stats </a:t>
            </a:r>
            <a:endParaRPr lang="en-US" sz="1000" b="1" i="1" dirty="0"/>
          </a:p>
          <a:p>
            <a:pPr marL="800100" lvl="1" indent="-342900">
              <a:buFont typeface="+mj-lt"/>
              <a:buAutoNum type="alphaLcPeriod"/>
            </a:pPr>
            <a:r>
              <a:rPr lang="en-US" sz="1000" b="1" dirty="0"/>
              <a:t>Difference in distributions (</a:t>
            </a:r>
            <a:r>
              <a:rPr lang="en-US" sz="1000" b="1" dirty="0">
                <a:hlinkClick r:id="rId14"/>
              </a:rPr>
              <a:t>https://git.io/fNgBO</a:t>
            </a:r>
            <a:r>
              <a:rPr lang="en-US" sz="1000" b="1" dirty="0"/>
              <a:t>) </a:t>
            </a:r>
            <a:r>
              <a:rPr lang="en-US" sz="1000" i="1" dirty="0"/>
              <a:t>Excel</a:t>
            </a:r>
            <a:endParaRPr lang="en-US" sz="1000" b="1" dirty="0"/>
          </a:p>
          <a:p>
            <a:pPr marL="342900" indent="-342900">
              <a:buFont typeface="+mj-lt"/>
              <a:buAutoNum type="arabicPeriod"/>
            </a:pPr>
            <a:r>
              <a:rPr lang="en-US" sz="1000" b="1" dirty="0"/>
              <a:t>Demos of Bayesian Statistics</a:t>
            </a:r>
          </a:p>
          <a:p>
            <a:pPr marL="800100" lvl="1" indent="-342900">
              <a:buFont typeface="+mj-lt"/>
              <a:buAutoNum type="alphaLcPeriod"/>
            </a:pPr>
            <a:r>
              <a:rPr lang="en-US" sz="1000" b="1" dirty="0"/>
              <a:t>The Coin Problem from </a:t>
            </a:r>
            <a:r>
              <a:rPr lang="en-US" sz="1000" b="1" dirty="0" err="1"/>
              <a:t>Sivia</a:t>
            </a:r>
            <a:r>
              <a:rPr lang="en-US" sz="1000" b="1" dirty="0"/>
              <a:t> (1996) (</a:t>
            </a:r>
            <a:r>
              <a:rPr lang="en-US" sz="1000" b="1" dirty="0">
                <a:hlinkClick r:id="rId15"/>
              </a:rPr>
              <a:t>https://git.io/fNg47</a:t>
            </a:r>
            <a:r>
              <a:rPr lang="en-US" sz="1000" b="1" dirty="0"/>
              <a:t>) </a:t>
            </a:r>
            <a:r>
              <a:rPr lang="en-US" sz="1000" i="1" dirty="0"/>
              <a:t>Excel</a:t>
            </a:r>
            <a:r>
              <a:rPr lang="en-US" sz="1000" b="1" dirty="0"/>
              <a:t> </a:t>
            </a:r>
          </a:p>
          <a:p>
            <a:pPr marL="800100" lvl="1" indent="-342900">
              <a:buFont typeface="+mj-lt"/>
              <a:buAutoNum type="alphaLcPeriod"/>
            </a:pPr>
            <a:r>
              <a:rPr lang="en-US" sz="1000" b="1" dirty="0"/>
              <a:t>Bayesian updating with Gaussian (</a:t>
            </a:r>
            <a:r>
              <a:rPr lang="en-US" sz="1000" b="1" dirty="0">
                <a:hlinkClick r:id="rId16"/>
              </a:rPr>
              <a:t>https://git.io/fNg4F</a:t>
            </a:r>
            <a:r>
              <a:rPr lang="en-US" sz="1000" b="1" dirty="0"/>
              <a:t>) </a:t>
            </a:r>
            <a:r>
              <a:rPr lang="en-US" sz="1000" i="1" dirty="0"/>
              <a:t>Excel</a:t>
            </a:r>
            <a:endParaRPr lang="en-US" sz="1000" b="1" dirty="0"/>
          </a:p>
          <a:p>
            <a:pPr marL="800100" lvl="1" indent="-342900">
              <a:buFont typeface="+mj-lt"/>
              <a:buAutoNum type="alphaLcPeriod"/>
            </a:pPr>
            <a:r>
              <a:rPr lang="en-US" sz="1000" b="1" dirty="0"/>
              <a:t>Probability given a positive test (</a:t>
            </a:r>
            <a:r>
              <a:rPr lang="en-US" sz="1000" b="1" dirty="0">
                <a:hlinkClick r:id="rId17"/>
              </a:rPr>
              <a:t>https://git.io/fNg4N</a:t>
            </a:r>
            <a:r>
              <a:rPr lang="en-US" sz="1000" b="1" dirty="0"/>
              <a:t>) </a:t>
            </a:r>
            <a:r>
              <a:rPr lang="en-US" sz="1000" i="1" dirty="0"/>
              <a:t>Excel </a:t>
            </a:r>
            <a:endParaRPr lang="en-US" sz="1000" b="1" dirty="0"/>
          </a:p>
          <a:p>
            <a:pPr marL="342900" indent="-342900">
              <a:buFont typeface="+mj-lt"/>
              <a:buAutoNum type="arabicPeriod"/>
            </a:pPr>
            <a:r>
              <a:rPr lang="en-US" sz="1000" b="1" dirty="0"/>
              <a:t> Other</a:t>
            </a:r>
          </a:p>
          <a:p>
            <a:pPr marL="800100" lvl="1" indent="-342900">
              <a:buFont typeface="+mj-lt"/>
              <a:buAutoNum type="alphaLcPeriod"/>
            </a:pPr>
            <a:r>
              <a:rPr lang="en-US" sz="1000" b="1" dirty="0"/>
              <a:t>Bootstrap (</a:t>
            </a:r>
            <a:r>
              <a:rPr lang="en-US" sz="1000" b="1" dirty="0">
                <a:hlinkClick r:id="rId18"/>
              </a:rPr>
              <a:t>https://git.io/fNgB2</a:t>
            </a:r>
            <a:r>
              <a:rPr lang="en-US" sz="1000" b="1" dirty="0"/>
              <a:t>) </a:t>
            </a:r>
            <a:r>
              <a:rPr lang="en-US" sz="1000" i="1" dirty="0"/>
              <a:t>Excel </a:t>
            </a:r>
            <a:r>
              <a:rPr lang="en-US" sz="1000" b="1" dirty="0"/>
              <a:t>(</a:t>
            </a:r>
            <a:r>
              <a:rPr lang="en-US" sz="1000" b="1" dirty="0">
                <a:hlinkClick r:id="rId19"/>
              </a:rPr>
              <a:t>https://git.io/fNgRL</a:t>
            </a:r>
            <a:r>
              <a:rPr lang="en-US" sz="1000" b="1" dirty="0"/>
              <a:t>) </a:t>
            </a:r>
            <a:r>
              <a:rPr lang="en-US" sz="1000" i="1" dirty="0"/>
              <a:t>Python </a:t>
            </a:r>
            <a:r>
              <a:rPr lang="en-US" sz="1000" b="1" dirty="0"/>
              <a:t>(</a:t>
            </a:r>
            <a:r>
              <a:rPr lang="en-US" sz="1000" b="1" dirty="0">
                <a:hlinkClick r:id="rId20"/>
              </a:rPr>
              <a:t>https://git.io/fNg0P</a:t>
            </a:r>
            <a:r>
              <a:rPr lang="en-US" sz="1000" b="1" dirty="0"/>
              <a:t>) </a:t>
            </a:r>
            <a:r>
              <a:rPr lang="en-US" sz="1000" i="1" dirty="0"/>
              <a:t>R</a:t>
            </a:r>
          </a:p>
          <a:p>
            <a:pPr marL="800100" lvl="1" indent="-342900">
              <a:buFont typeface="+mj-lt"/>
              <a:buAutoNum type="alphaLcPeriod"/>
            </a:pPr>
            <a:r>
              <a:rPr lang="en-US" sz="1000" b="1" dirty="0"/>
              <a:t>Spatial Bootstrap (</a:t>
            </a:r>
            <a:r>
              <a:rPr lang="en-US" sz="1000" b="1" dirty="0">
                <a:solidFill>
                  <a:srgbClr val="0070C0"/>
                </a:solidFill>
                <a:hlinkClick r:id="rId21">
                  <a:extLst>
                    <a:ext uri="{A12FA001-AC4F-418D-AE19-62706E023703}">
                      <ahyp:hlinkClr xmlns:ahyp="http://schemas.microsoft.com/office/drawing/2018/hyperlinkcolor" val="tx"/>
                    </a:ext>
                  </a:extLst>
                </a:hlinkClick>
              </a:rPr>
              <a:t>https://git.io/fNgRw</a:t>
            </a:r>
            <a:r>
              <a:rPr lang="en-US" sz="1000" b="1" dirty="0"/>
              <a:t>) </a:t>
            </a:r>
            <a:r>
              <a:rPr lang="en-US" sz="1000" i="1" dirty="0"/>
              <a:t>Python</a:t>
            </a:r>
          </a:p>
          <a:p>
            <a:pPr marL="800100" lvl="1" indent="-342900">
              <a:buFont typeface="+mj-lt"/>
              <a:buAutoNum type="alphaLcPeriod"/>
            </a:pPr>
            <a:r>
              <a:rPr lang="en-US" sz="1000" b="1" dirty="0"/>
              <a:t>Linear regression (</a:t>
            </a:r>
            <a:r>
              <a:rPr lang="en-US" sz="1000" b="1" dirty="0">
                <a:hlinkClick r:id="rId22"/>
              </a:rPr>
              <a:t>https://git.io/fNgBd</a:t>
            </a:r>
            <a:r>
              <a:rPr lang="en-US" sz="1000" b="1" dirty="0"/>
              <a:t>)</a:t>
            </a:r>
            <a:r>
              <a:rPr lang="en-US" sz="1000" i="1" dirty="0"/>
              <a:t> Excel </a:t>
            </a:r>
            <a:r>
              <a:rPr lang="en-US" sz="1000" b="1" dirty="0"/>
              <a:t>(</a:t>
            </a:r>
            <a:r>
              <a:rPr lang="en-US" sz="1000" b="1" dirty="0">
                <a:hlinkClick r:id="rId23"/>
              </a:rPr>
              <a:t>https://git.io/fNg0A</a:t>
            </a:r>
            <a:r>
              <a:rPr lang="en-US" sz="1000" b="1" dirty="0"/>
              <a:t>) </a:t>
            </a:r>
            <a:r>
              <a:rPr lang="en-US" sz="1000" i="1" dirty="0"/>
              <a:t>R</a:t>
            </a:r>
            <a:endParaRPr lang="en-US" sz="1000" b="1" dirty="0"/>
          </a:p>
          <a:p>
            <a:pPr marL="800100" lvl="1" indent="-342900">
              <a:buFont typeface="+mj-lt"/>
              <a:buAutoNum type="alphaLcPeriod"/>
            </a:pPr>
            <a:r>
              <a:rPr lang="en-US" sz="1000" b="1" dirty="0"/>
              <a:t>Loss functions (</a:t>
            </a:r>
            <a:r>
              <a:rPr lang="en-US" sz="1000" b="1" dirty="0">
                <a:hlinkClick r:id="rId24"/>
              </a:rPr>
              <a:t>https://git.io/fNgBx</a:t>
            </a:r>
            <a:r>
              <a:rPr lang="en-US" sz="1000" b="1" dirty="0"/>
              <a:t>) </a:t>
            </a:r>
            <a:r>
              <a:rPr lang="en-US" sz="1000" i="1" dirty="0"/>
              <a:t>Excel</a:t>
            </a:r>
          </a:p>
          <a:p>
            <a:pPr marL="800100" lvl="1" indent="-342900">
              <a:buFont typeface="+mj-lt"/>
              <a:buAutoNum type="alphaLcPeriod"/>
            </a:pPr>
            <a:endParaRPr lang="en-US" sz="1000" i="1" dirty="0"/>
          </a:p>
          <a:p>
            <a:pPr algn="just"/>
            <a:r>
              <a:rPr lang="en-US" sz="1050" b="1" dirty="0"/>
              <a:t>Heterogeneity:</a:t>
            </a:r>
          </a:p>
          <a:p>
            <a:pPr marL="342900" indent="-342900" algn="just">
              <a:buFont typeface="+mj-lt"/>
              <a:buAutoNum type="arabicPeriod"/>
            </a:pPr>
            <a:r>
              <a:rPr lang="en-US" sz="1000" b="1" dirty="0"/>
              <a:t>Making an example well (</a:t>
            </a:r>
            <a:r>
              <a:rPr lang="en-US" sz="1000" b="1" dirty="0">
                <a:hlinkClick r:id="rId25"/>
              </a:rPr>
              <a:t>https://git.io/fNgBS</a:t>
            </a:r>
            <a:r>
              <a:rPr lang="en-US" sz="1000" b="1" dirty="0"/>
              <a:t>) </a:t>
            </a:r>
            <a:r>
              <a:rPr lang="en-US" sz="1000" i="1" dirty="0"/>
              <a:t>Excel</a:t>
            </a:r>
            <a:endParaRPr lang="en-US" sz="1000" b="1" dirty="0"/>
          </a:p>
          <a:p>
            <a:pPr marL="342900" indent="-342900" algn="just">
              <a:buFont typeface="+mj-lt"/>
              <a:buAutoNum type="arabicPeriod"/>
            </a:pPr>
            <a:r>
              <a:rPr lang="en-US" sz="1000" b="1" dirty="0"/>
              <a:t>Lorenz coefficient (</a:t>
            </a:r>
            <a:r>
              <a:rPr lang="en-US" sz="1000" b="1" dirty="0">
                <a:hlinkClick r:id="rId26"/>
              </a:rPr>
              <a:t>https://git.io/fNgBD</a:t>
            </a:r>
            <a:r>
              <a:rPr lang="en-US" sz="1000" b="1" dirty="0"/>
              <a:t>) </a:t>
            </a:r>
            <a:r>
              <a:rPr lang="en-US" sz="1000" i="1" dirty="0"/>
              <a:t>Excel</a:t>
            </a:r>
            <a:endParaRPr lang="en-US" sz="1000" b="1" dirty="0"/>
          </a:p>
          <a:p>
            <a:pPr marL="342900" indent="-342900" algn="just">
              <a:buFont typeface="+mj-lt"/>
              <a:buAutoNum type="arabicPeriod"/>
            </a:pPr>
            <a:r>
              <a:rPr lang="en-US" sz="1000" b="1" dirty="0"/>
              <a:t>Hurst coefficient (</a:t>
            </a:r>
            <a:r>
              <a:rPr lang="en-US" sz="1000" b="1" dirty="0">
                <a:hlinkClick r:id="rId27"/>
              </a:rPr>
              <a:t>https://git.io/fNg0d</a:t>
            </a:r>
            <a:r>
              <a:rPr lang="en-US" sz="1000" b="1" dirty="0"/>
              <a:t>) </a:t>
            </a:r>
            <a:r>
              <a:rPr lang="en-US" sz="1000" i="1" dirty="0"/>
              <a:t>R</a:t>
            </a:r>
          </a:p>
          <a:p>
            <a:pPr marL="342900" indent="-342900" algn="just">
              <a:buFont typeface="+mj-lt"/>
              <a:buAutoNum type="arabicPeriod"/>
            </a:pPr>
            <a:r>
              <a:rPr lang="en-US" sz="1000" b="1" dirty="0"/>
              <a:t>Ripley Cross K </a:t>
            </a:r>
            <a:r>
              <a:rPr lang="en-US" sz="1000" b="1" i="1" dirty="0"/>
              <a:t>(</a:t>
            </a:r>
            <a:r>
              <a:rPr lang="en-US" sz="1000" b="1" i="1" dirty="0">
                <a:hlinkClick r:id="rId28"/>
              </a:rPr>
              <a:t>https://git.io/fNSMx</a:t>
            </a:r>
            <a:r>
              <a:rPr lang="en-US" sz="1000" b="1" i="1" dirty="0"/>
              <a:t>) </a:t>
            </a:r>
            <a:r>
              <a:rPr lang="en-US" sz="1000" i="1" dirty="0"/>
              <a:t>R</a:t>
            </a:r>
          </a:p>
          <a:p>
            <a:pPr marL="342900" indent="-342900" algn="just">
              <a:buFont typeface="+mj-lt"/>
              <a:buAutoNum type="arabicPeriod"/>
            </a:pPr>
            <a:endParaRPr lang="en-US" sz="1000" i="1" dirty="0"/>
          </a:p>
          <a:p>
            <a:pPr algn="just"/>
            <a:r>
              <a:rPr lang="en-US" sz="1050" b="1" dirty="0"/>
              <a:t>Machine Learning:</a:t>
            </a:r>
          </a:p>
          <a:p>
            <a:pPr marL="342900" indent="-342900" algn="just">
              <a:buAutoNum type="arabicPeriod"/>
            </a:pPr>
            <a:r>
              <a:rPr lang="en-US" sz="1000" b="1" dirty="0"/>
              <a:t>Dimensional reduction (</a:t>
            </a:r>
            <a:r>
              <a:rPr lang="en-US" sz="1000" b="1" dirty="0">
                <a:hlinkClick r:id="rId29"/>
              </a:rPr>
              <a:t>https://git.io/fNgRK</a:t>
            </a:r>
            <a:r>
              <a:rPr lang="en-US" sz="1000" b="1" dirty="0"/>
              <a:t>) </a:t>
            </a:r>
            <a:r>
              <a:rPr lang="en-US" sz="1000" i="1" dirty="0"/>
              <a:t>Python </a:t>
            </a:r>
            <a:r>
              <a:rPr lang="en-US" sz="1000" b="1" dirty="0"/>
              <a:t>(</a:t>
            </a:r>
            <a:r>
              <a:rPr lang="en-US" sz="1000" b="1" dirty="0">
                <a:hlinkClick r:id="rId30"/>
              </a:rPr>
              <a:t>https://git.io/fNg0D</a:t>
            </a:r>
            <a:r>
              <a:rPr lang="en-US" sz="1000" b="1" dirty="0"/>
              <a:t>) </a:t>
            </a:r>
            <a:r>
              <a:rPr lang="en-US" sz="1000" i="1" dirty="0"/>
              <a:t>R</a:t>
            </a:r>
          </a:p>
          <a:p>
            <a:pPr marL="342900" indent="-342900" algn="just">
              <a:buFontTx/>
              <a:buAutoNum type="arabicPeriod"/>
            </a:pPr>
            <a:r>
              <a:rPr lang="en-US" sz="1000" b="1" dirty="0"/>
              <a:t>Decision tree (</a:t>
            </a:r>
            <a:r>
              <a:rPr lang="en-US" sz="1000" b="1" dirty="0">
                <a:hlinkClick r:id="rId31"/>
              </a:rPr>
              <a:t>https://git.io/f4do0</a:t>
            </a:r>
            <a:r>
              <a:rPr lang="en-US" sz="1000" b="1" dirty="0"/>
              <a:t>) </a:t>
            </a:r>
            <a:r>
              <a:rPr lang="en-US" sz="1000" i="1" dirty="0"/>
              <a:t>Python </a:t>
            </a:r>
            <a:r>
              <a:rPr lang="en-US" sz="1000" b="1" dirty="0"/>
              <a:t>(</a:t>
            </a:r>
            <a:r>
              <a:rPr lang="en-US" sz="1000" b="1" dirty="0">
                <a:hlinkClick r:id="rId32"/>
              </a:rPr>
              <a:t>https://git.io/fNg09</a:t>
            </a:r>
            <a:r>
              <a:rPr lang="en-US" sz="1000" b="1" dirty="0"/>
              <a:t>) </a:t>
            </a:r>
            <a:r>
              <a:rPr lang="en-US" sz="1000" i="1" dirty="0"/>
              <a:t>R</a:t>
            </a:r>
          </a:p>
          <a:p>
            <a:pPr marL="342900" indent="-342900" algn="just">
              <a:buFontTx/>
              <a:buAutoNum type="arabicPeriod"/>
            </a:pPr>
            <a:r>
              <a:rPr lang="en-US" sz="1000" b="1" dirty="0"/>
              <a:t>Support vector machine (</a:t>
            </a:r>
            <a:r>
              <a:rPr lang="en-US" sz="1000" b="1" dirty="0">
                <a:hlinkClick r:id="rId33"/>
              </a:rPr>
              <a:t>https://git.io/fNgRP</a:t>
            </a:r>
            <a:r>
              <a:rPr lang="en-US" sz="1000" b="1" dirty="0"/>
              <a:t>) </a:t>
            </a:r>
            <a:r>
              <a:rPr lang="en-US" sz="1000" i="1" dirty="0"/>
              <a:t>Python</a:t>
            </a:r>
          </a:p>
          <a:p>
            <a:pPr marL="342900" indent="-342900" algn="just">
              <a:buFont typeface="+mj-lt"/>
              <a:buAutoNum type="arabicPeriod"/>
            </a:pPr>
            <a:endParaRPr lang="en-US" sz="1000" i="1" dirty="0"/>
          </a:p>
          <a:p>
            <a:pPr marL="800100" lvl="1" indent="-342900">
              <a:buFont typeface="+mj-lt"/>
              <a:buAutoNum type="alphaLcPeriod"/>
            </a:pPr>
            <a:endParaRPr lang="en-US" sz="1000" i="1" dirty="0"/>
          </a:p>
          <a:p>
            <a:pPr marL="800100" lvl="1" indent="-342900">
              <a:buFont typeface="+mj-lt"/>
              <a:buAutoNum type="alphaLcPeriod"/>
            </a:pPr>
            <a:endParaRPr lang="en-US" sz="1200" b="1" i="1" dirty="0"/>
          </a:p>
          <a:p>
            <a:pPr marL="800100" lvl="1" indent="-342900">
              <a:buFont typeface="+mj-lt"/>
              <a:buAutoNum type="alphaLcPeriod"/>
            </a:pPr>
            <a:endParaRPr lang="en-US" sz="1200" b="1" dirty="0"/>
          </a:p>
          <a:p>
            <a:pPr marL="342900" indent="-342900">
              <a:buFont typeface="+mj-lt"/>
              <a:buAutoNum type="arabicPeriod"/>
            </a:pPr>
            <a:endParaRPr lang="en-US" sz="1400" b="1" dirty="0"/>
          </a:p>
          <a:p>
            <a:pPr marL="342900" indent="-342900">
              <a:buFont typeface="+mj-lt"/>
              <a:buAutoNum type="arabicPeriod"/>
            </a:pPr>
            <a:endParaRPr lang="en-US" sz="1400" b="1" dirty="0"/>
          </a:p>
        </p:txBody>
      </p:sp>
      <p:sp>
        <p:nvSpPr>
          <p:cNvPr id="16" name="TextBox 15"/>
          <p:cNvSpPr txBox="1"/>
          <p:nvPr/>
        </p:nvSpPr>
        <p:spPr>
          <a:xfrm>
            <a:off x="5891901" y="1397787"/>
            <a:ext cx="6238579" cy="5801588"/>
          </a:xfrm>
          <a:prstGeom prst="rect">
            <a:avLst/>
          </a:prstGeom>
          <a:noFill/>
        </p:spPr>
        <p:txBody>
          <a:bodyPr wrap="square" rtlCol="0">
            <a:spAutoFit/>
          </a:bodyPr>
          <a:lstStyle/>
          <a:p>
            <a:pPr algn="just"/>
            <a:r>
              <a:rPr lang="en-US" sz="1050" b="1" dirty="0"/>
              <a:t>Geostatistics:</a:t>
            </a:r>
          </a:p>
          <a:p>
            <a:pPr marL="342900" indent="-342900">
              <a:buFontTx/>
              <a:buAutoNum type="arabicPeriod"/>
            </a:pPr>
            <a:r>
              <a:rPr lang="en-US" sz="1000" b="1" dirty="0"/>
              <a:t>Introduction to Geostatistics Undergraduate Lectures (Lec10-Lec12) (</a:t>
            </a:r>
            <a:r>
              <a:rPr lang="en-US" sz="1000" b="1" dirty="0">
                <a:hlinkClick r:id="rId2"/>
              </a:rPr>
              <a:t>https://www.youtube.com/channel/UCLqEr-xV-ceHdXXXrTId5ig/</a:t>
            </a:r>
            <a:r>
              <a:rPr lang="en-US" sz="1000" b="1" dirty="0"/>
              <a:t>) </a:t>
            </a:r>
          </a:p>
          <a:p>
            <a:pPr marL="342900" indent="-342900" algn="just">
              <a:buAutoNum type="arabicPeriod"/>
            </a:pPr>
            <a:r>
              <a:rPr lang="en-US" sz="1000" b="1" dirty="0"/>
              <a:t>2D Short course on “Everything Geoscientists and Data Scientists Need to Know About Geostatistics”</a:t>
            </a:r>
          </a:p>
          <a:p>
            <a:pPr marL="800100" lvl="1" indent="-342900" algn="just">
              <a:buFontTx/>
              <a:buAutoNum type="arabicPeriod"/>
            </a:pPr>
            <a:r>
              <a:rPr lang="en-US" sz="1000" b="1" dirty="0"/>
              <a:t>Lectures (</a:t>
            </a:r>
            <a:r>
              <a:rPr lang="en-US" sz="1000" b="1" dirty="0">
                <a:hlinkClick r:id="rId34"/>
              </a:rPr>
              <a:t>https://git.io/fNBqz</a:t>
            </a:r>
            <a:r>
              <a:rPr lang="en-US" sz="1000" b="1" dirty="0"/>
              <a:t>) </a:t>
            </a:r>
            <a:r>
              <a:rPr lang="en-US" sz="1000" i="1" dirty="0"/>
              <a:t>PPT</a:t>
            </a:r>
            <a:endParaRPr lang="en-US" sz="1000" b="1" dirty="0"/>
          </a:p>
          <a:p>
            <a:pPr marL="800100" lvl="1" indent="-342900" algn="just">
              <a:buFontTx/>
              <a:buAutoNum type="arabicPeriod"/>
            </a:pPr>
            <a:r>
              <a:rPr lang="en-US" sz="1000" b="1" dirty="0"/>
              <a:t>Exercises, hands-on and demonstrations (</a:t>
            </a:r>
            <a:r>
              <a:rPr lang="en-US" sz="1000" b="1" dirty="0">
                <a:hlinkClick r:id="rId35"/>
              </a:rPr>
              <a:t>https://git.io/fNBqr</a:t>
            </a:r>
            <a:r>
              <a:rPr lang="en-US" sz="1000" b="1" dirty="0"/>
              <a:t>) </a:t>
            </a:r>
            <a:r>
              <a:rPr lang="en-US" sz="1000" i="1" dirty="0"/>
              <a:t>PPT</a:t>
            </a:r>
            <a:endParaRPr lang="en-US" sz="1000" b="1" dirty="0"/>
          </a:p>
          <a:p>
            <a:pPr marL="342900" indent="-342900" algn="just">
              <a:buAutoNum type="arabicPeriod"/>
            </a:pPr>
            <a:r>
              <a:rPr lang="en-US" sz="1000" b="1" dirty="0"/>
              <a:t>GeostatsPy: Simple wrapper / reimplementation of GSLIB in Python </a:t>
            </a:r>
          </a:p>
          <a:p>
            <a:pPr marL="800100" lvl="1" indent="-342900" algn="just">
              <a:buFont typeface="+mj-lt"/>
              <a:buAutoNum type="alphaLcPeriod"/>
            </a:pPr>
            <a:r>
              <a:rPr lang="en-US" sz="1000" b="1" dirty="0"/>
              <a:t>Functions that reimplement or call GSLIB exes (</a:t>
            </a:r>
            <a:r>
              <a:rPr lang="en-US" sz="1000" b="1" dirty="0">
                <a:hlinkClick r:id="rId36"/>
              </a:rPr>
              <a:t>https://git.io/fNgR7</a:t>
            </a:r>
            <a:r>
              <a:rPr lang="en-US" sz="1000" b="1" dirty="0"/>
              <a:t>) </a:t>
            </a:r>
            <a:r>
              <a:rPr lang="en-US" sz="1000" i="1" dirty="0"/>
              <a:t>Python</a:t>
            </a:r>
            <a:endParaRPr lang="en-US" sz="1000" b="1" dirty="0"/>
          </a:p>
          <a:p>
            <a:pPr marL="800100" lvl="1" indent="-342900" algn="just">
              <a:buFont typeface="+mj-lt"/>
              <a:buAutoNum type="alphaLcPeriod"/>
            </a:pPr>
            <a:r>
              <a:rPr lang="en-US" sz="1000" b="1" dirty="0"/>
              <a:t>Demo of the functions (</a:t>
            </a:r>
            <a:r>
              <a:rPr lang="en-US" sz="1000" b="1" dirty="0">
                <a:hlinkClick r:id="rId37"/>
              </a:rPr>
              <a:t>https://git.io/fNgRb</a:t>
            </a:r>
            <a:r>
              <a:rPr lang="en-US" sz="1000" b="1" dirty="0"/>
              <a:t>) </a:t>
            </a:r>
            <a:r>
              <a:rPr lang="en-US" sz="1000" i="1" dirty="0"/>
              <a:t>Python</a:t>
            </a:r>
            <a:endParaRPr lang="en-US" sz="1000" b="1" dirty="0"/>
          </a:p>
          <a:p>
            <a:pPr marL="342900" indent="-342900" algn="just">
              <a:buAutoNum type="arabicPeriod"/>
            </a:pPr>
            <a:r>
              <a:rPr lang="en-US" sz="1000" b="1" dirty="0"/>
              <a:t>Declustering (</a:t>
            </a:r>
            <a:r>
              <a:rPr lang="en-US" sz="1000" b="1" dirty="0">
                <a:solidFill>
                  <a:srgbClr val="0070C0"/>
                </a:solidFill>
                <a:hlinkClick r:id="rId38">
                  <a:extLst>
                    <a:ext uri="{A12FA001-AC4F-418D-AE19-62706E023703}">
                      <ahyp:hlinkClr xmlns:ahyp="http://schemas.microsoft.com/office/drawing/2018/hyperlinkcolor" val="tx"/>
                    </a:ext>
                  </a:extLst>
                </a:hlinkClick>
              </a:rPr>
              <a:t>https://git.io/fNgRs</a:t>
            </a:r>
            <a:r>
              <a:rPr lang="en-US" sz="1000" b="1" dirty="0"/>
              <a:t>) </a:t>
            </a:r>
            <a:r>
              <a:rPr lang="en-US" sz="1000" dirty="0"/>
              <a:t>Python (</a:t>
            </a:r>
            <a:r>
              <a:rPr lang="en-US" sz="1000" b="1" dirty="0">
                <a:hlinkClick r:id="rId39"/>
              </a:rPr>
              <a:t>https://git.io/fxSHl</a:t>
            </a:r>
            <a:r>
              <a:rPr lang="en-US" sz="1000" dirty="0"/>
              <a:t>) Python PyGSLIB </a:t>
            </a:r>
          </a:p>
          <a:p>
            <a:pPr marL="342900" indent="-342900" algn="just">
              <a:buAutoNum type="arabicPeriod"/>
            </a:pPr>
            <a:r>
              <a:rPr lang="en-US" sz="1000" b="1" dirty="0"/>
              <a:t>Declustering and Debiasing (</a:t>
            </a:r>
            <a:r>
              <a:rPr lang="en-US" sz="1000" b="1" dirty="0">
                <a:hlinkClick r:id="rId40"/>
              </a:rPr>
              <a:t>https://git.io/fxA3O</a:t>
            </a:r>
            <a:r>
              <a:rPr lang="en-US" sz="1000" b="1" dirty="0"/>
              <a:t>)</a:t>
            </a:r>
            <a:r>
              <a:rPr lang="en-US" sz="1000" i="1" dirty="0"/>
              <a:t> Excel</a:t>
            </a:r>
          </a:p>
          <a:p>
            <a:pPr marL="342900" indent="-342900" algn="just">
              <a:buFontTx/>
              <a:buAutoNum type="arabicPeriod"/>
            </a:pPr>
            <a:r>
              <a:rPr lang="en-US" sz="1000" b="1" dirty="0"/>
              <a:t>Variogram calculation (</a:t>
            </a:r>
            <a:r>
              <a:rPr lang="en-US" sz="1000" b="1" dirty="0">
                <a:solidFill>
                  <a:srgbClr val="0070C0"/>
                </a:solidFill>
                <a:hlinkClick r:id="rId41">
                  <a:extLst>
                    <a:ext uri="{A12FA001-AC4F-418D-AE19-62706E023703}">
                      <ahyp:hlinkClr xmlns:ahyp="http://schemas.microsoft.com/office/drawing/2018/hyperlinkcolor" val="tx"/>
                    </a:ext>
                  </a:extLst>
                </a:hlinkClick>
              </a:rPr>
              <a:t>https://git.io/fNgBb</a:t>
            </a:r>
            <a:r>
              <a:rPr lang="en-US" sz="1000" b="1" dirty="0"/>
              <a:t>) </a:t>
            </a:r>
            <a:r>
              <a:rPr lang="en-US" sz="1000" i="1" dirty="0"/>
              <a:t>Excel </a:t>
            </a:r>
            <a:r>
              <a:rPr lang="en-US" sz="1000" b="1" dirty="0"/>
              <a:t>(</a:t>
            </a:r>
            <a:r>
              <a:rPr lang="en-US" sz="1000" b="1" dirty="0">
                <a:hlinkClick r:id="rId42"/>
              </a:rPr>
              <a:t>https://git.io/fNg0h</a:t>
            </a:r>
            <a:r>
              <a:rPr lang="en-US" sz="1000" b="1" dirty="0"/>
              <a:t>) </a:t>
            </a:r>
            <a:r>
              <a:rPr lang="en-US" sz="1000" i="1" dirty="0"/>
              <a:t>R</a:t>
            </a:r>
          </a:p>
          <a:p>
            <a:pPr marL="342900" indent="-342900" algn="just">
              <a:buFontTx/>
              <a:buAutoNum type="arabicPeriod"/>
            </a:pPr>
            <a:r>
              <a:rPr lang="en-US" sz="1000" b="1" dirty="0"/>
              <a:t>Full variogram Calculation and Modeling (</a:t>
            </a:r>
            <a:r>
              <a:rPr lang="en-US" sz="1000" b="1" dirty="0">
                <a:hlinkClick r:id="rId43"/>
              </a:rPr>
              <a:t>https://git.io/fxhxr</a:t>
            </a:r>
            <a:r>
              <a:rPr lang="en-US" sz="1000" b="1" dirty="0"/>
              <a:t>) </a:t>
            </a:r>
            <a:r>
              <a:rPr lang="en-US" sz="1000" dirty="0"/>
              <a:t>Excel </a:t>
            </a:r>
            <a:r>
              <a:rPr lang="en-US" sz="1000" b="1" dirty="0"/>
              <a:t>(</a:t>
            </a:r>
            <a:r>
              <a:rPr lang="en-US" sz="1000" b="1" dirty="0">
                <a:hlinkClick r:id="rId39"/>
              </a:rPr>
              <a:t>https://git.io/fxSHl</a:t>
            </a:r>
            <a:r>
              <a:rPr lang="en-US" sz="1000" b="1" dirty="0"/>
              <a:t>) </a:t>
            </a:r>
            <a:r>
              <a:rPr lang="en-US" sz="1000" dirty="0"/>
              <a:t>Python PyGSLIB   </a:t>
            </a:r>
          </a:p>
          <a:p>
            <a:pPr marL="342900" indent="-342900" algn="just">
              <a:buAutoNum type="arabicPeriod"/>
            </a:pPr>
            <a:r>
              <a:rPr lang="en-US" sz="1000" b="1" dirty="0"/>
              <a:t>Supplemental Slides:</a:t>
            </a:r>
          </a:p>
          <a:p>
            <a:pPr marL="800100" lvl="1" indent="-342900" algn="just">
              <a:buFont typeface="+mj-lt"/>
              <a:buAutoNum type="alphaLcPeriod"/>
            </a:pPr>
            <a:r>
              <a:rPr lang="en-US" sz="1000" b="1" dirty="0"/>
              <a:t>Facies criteria (</a:t>
            </a:r>
            <a:r>
              <a:rPr lang="en-US" sz="1000" b="1" dirty="0">
                <a:hlinkClick r:id="rId44"/>
              </a:rPr>
              <a:t>https://git.io/fNg0s</a:t>
            </a:r>
            <a:r>
              <a:rPr lang="en-US" sz="1000" b="1" dirty="0"/>
              <a:t>) </a:t>
            </a:r>
            <a:r>
              <a:rPr lang="en-US" sz="1000" i="1" dirty="0"/>
              <a:t>PPT</a:t>
            </a:r>
          </a:p>
          <a:p>
            <a:pPr marL="800100" lvl="1" indent="-342900" algn="just">
              <a:buFont typeface="+mj-lt"/>
              <a:buAutoNum type="alphaLcPeriod"/>
            </a:pPr>
            <a:r>
              <a:rPr lang="en-US" sz="1000" b="1" dirty="0"/>
              <a:t>Value of quantification (</a:t>
            </a:r>
            <a:r>
              <a:rPr lang="en-US" sz="1000" b="1" dirty="0">
                <a:hlinkClick r:id="rId45"/>
              </a:rPr>
              <a:t>https://git.io/fNg0g</a:t>
            </a:r>
            <a:r>
              <a:rPr lang="en-US" sz="1000" b="1" dirty="0"/>
              <a:t>) </a:t>
            </a:r>
            <a:r>
              <a:rPr lang="en-US" sz="1000" i="1" dirty="0"/>
              <a:t>PPT</a:t>
            </a:r>
            <a:endParaRPr lang="en-US" sz="1000" b="1" dirty="0"/>
          </a:p>
          <a:p>
            <a:pPr marL="800100" lvl="1" indent="-342900" algn="just">
              <a:buFont typeface="+mj-lt"/>
              <a:buAutoNum type="alphaLcPeriod"/>
            </a:pPr>
            <a:r>
              <a:rPr lang="en-US" sz="1000" b="1" dirty="0"/>
              <a:t>Stationarity (</a:t>
            </a:r>
            <a:r>
              <a:rPr lang="en-US" sz="1000" b="1" dirty="0">
                <a:hlinkClick r:id="rId46"/>
              </a:rPr>
              <a:t>https://git.io/fNg0l</a:t>
            </a:r>
            <a:r>
              <a:rPr lang="en-US" sz="1000" b="1" dirty="0"/>
              <a:t>) </a:t>
            </a:r>
            <a:r>
              <a:rPr lang="en-US" sz="1000" i="1" dirty="0"/>
              <a:t>PPT</a:t>
            </a:r>
            <a:endParaRPr lang="en-US" sz="1000" b="1" dirty="0"/>
          </a:p>
          <a:p>
            <a:pPr marL="800100" lvl="1" indent="-342900" algn="just">
              <a:buFont typeface="+mj-lt"/>
              <a:buAutoNum type="alphaLcPeriod"/>
            </a:pPr>
            <a:r>
              <a:rPr lang="en-US" sz="1000" b="1" dirty="0"/>
              <a:t>Uncertainty (</a:t>
            </a:r>
            <a:r>
              <a:rPr lang="en-US" sz="1000" b="1" dirty="0">
                <a:hlinkClick r:id="rId47"/>
              </a:rPr>
              <a:t>https://git.io/fNg0R</a:t>
            </a:r>
            <a:r>
              <a:rPr lang="en-US" sz="1000" b="1" dirty="0"/>
              <a:t>) </a:t>
            </a:r>
            <a:r>
              <a:rPr lang="en-US" sz="1000" i="1" dirty="0"/>
              <a:t>PPT</a:t>
            </a:r>
            <a:endParaRPr lang="en-US" sz="1000" b="1" dirty="0"/>
          </a:p>
          <a:p>
            <a:pPr marL="800100" lvl="1" indent="-342900" algn="just">
              <a:buFont typeface="+mj-lt"/>
              <a:buAutoNum type="alphaLcPeriod"/>
            </a:pPr>
            <a:r>
              <a:rPr lang="en-US" sz="1000" b="1" dirty="0"/>
              <a:t>Suggested books (</a:t>
            </a:r>
            <a:r>
              <a:rPr lang="en-US" sz="1000" b="1" dirty="0">
                <a:hlinkClick r:id="rId48"/>
              </a:rPr>
              <a:t>https://git.io/fNg0u</a:t>
            </a:r>
            <a:r>
              <a:rPr lang="en-US" sz="1000" b="1" dirty="0"/>
              <a:t>)</a:t>
            </a:r>
            <a:r>
              <a:rPr lang="en-US" sz="1000" i="1" dirty="0"/>
              <a:t> PPT</a:t>
            </a:r>
            <a:endParaRPr lang="en-US" sz="1000" b="1" dirty="0"/>
          </a:p>
          <a:p>
            <a:pPr marL="342900" indent="-342900" algn="just">
              <a:buAutoNum type="arabicPeriod"/>
            </a:pPr>
            <a:r>
              <a:rPr lang="en-US" sz="1000" b="1" dirty="0"/>
              <a:t>Simple kriging (</a:t>
            </a:r>
            <a:r>
              <a:rPr lang="en-US" sz="1000" b="1" dirty="0">
                <a:hlinkClick r:id="rId49"/>
              </a:rPr>
              <a:t>https://git.io/fNgBK</a:t>
            </a:r>
            <a:r>
              <a:rPr lang="en-US" sz="1000" b="1" dirty="0"/>
              <a:t>) </a:t>
            </a:r>
            <a:r>
              <a:rPr lang="en-US" sz="1000" i="1" dirty="0"/>
              <a:t>Excel </a:t>
            </a:r>
            <a:r>
              <a:rPr lang="en-US" sz="1000" b="1" dirty="0"/>
              <a:t>(</a:t>
            </a:r>
            <a:r>
              <a:rPr lang="en-US" sz="1000" b="1" dirty="0">
                <a:hlinkClick r:id="rId50"/>
              </a:rPr>
              <a:t>https://git.io/fNg0N</a:t>
            </a:r>
            <a:r>
              <a:rPr lang="en-US" sz="1000" b="1" dirty="0"/>
              <a:t>) </a:t>
            </a:r>
            <a:r>
              <a:rPr lang="en-US" sz="1000" i="1" dirty="0"/>
              <a:t>R</a:t>
            </a:r>
          </a:p>
          <a:p>
            <a:pPr marL="342900" indent="-342900" algn="just">
              <a:buAutoNum type="arabicPeriod"/>
            </a:pPr>
            <a:r>
              <a:rPr lang="en-US" sz="1000" b="1" dirty="0"/>
              <a:t>Uncertainty Away from Data (</a:t>
            </a:r>
            <a:r>
              <a:rPr lang="en-US" sz="1000" b="1" dirty="0">
                <a:hlinkClick r:id="rId51"/>
              </a:rPr>
              <a:t>https://git.io/fNO2I</a:t>
            </a:r>
            <a:r>
              <a:rPr lang="en-US" sz="1000" b="1" dirty="0"/>
              <a:t>) </a:t>
            </a:r>
            <a:r>
              <a:rPr lang="en-US" sz="1000" i="1" dirty="0"/>
              <a:t>Excel</a:t>
            </a:r>
          </a:p>
          <a:p>
            <a:pPr marL="342900" indent="-342900" algn="just">
              <a:buAutoNum type="arabicPeriod"/>
            </a:pPr>
            <a:r>
              <a:rPr lang="en-US" sz="1000" b="1" dirty="0"/>
              <a:t>Convolution methods (</a:t>
            </a:r>
            <a:r>
              <a:rPr lang="en-US" sz="1000" b="1" dirty="0">
                <a:hlinkClick r:id="rId52"/>
              </a:rPr>
              <a:t>https://git.io/fNgR3</a:t>
            </a:r>
            <a:r>
              <a:rPr lang="en-US" sz="1000" b="1" dirty="0"/>
              <a:t>) </a:t>
            </a:r>
            <a:r>
              <a:rPr lang="en-US" sz="1000" i="1" dirty="0"/>
              <a:t>Python</a:t>
            </a:r>
            <a:endParaRPr lang="en-US" sz="1000" b="1" dirty="0"/>
          </a:p>
          <a:p>
            <a:pPr marL="342900" indent="-342900" algn="just">
              <a:buAutoNum type="arabicPeriod"/>
            </a:pPr>
            <a:r>
              <a:rPr lang="en-US" sz="1000" b="1" dirty="0"/>
              <a:t>LU Simulation (</a:t>
            </a:r>
            <a:r>
              <a:rPr lang="en-US" sz="1000" b="1" dirty="0">
                <a:hlinkClick r:id="rId53"/>
              </a:rPr>
              <a:t>https://git.io/fNgRG</a:t>
            </a:r>
            <a:r>
              <a:rPr lang="en-US" sz="1000" b="1" dirty="0"/>
              <a:t>) </a:t>
            </a:r>
            <a:r>
              <a:rPr lang="en-US" sz="1000" i="1" dirty="0"/>
              <a:t>Python</a:t>
            </a:r>
            <a:endParaRPr lang="en-US" sz="1000" b="1" dirty="0"/>
          </a:p>
          <a:p>
            <a:pPr marL="342900" indent="-342900" algn="just">
              <a:buAutoNum type="arabicPeriod"/>
            </a:pPr>
            <a:r>
              <a:rPr lang="en-US" sz="1000" b="1" dirty="0"/>
              <a:t>Sequential Gaussian simulation (</a:t>
            </a:r>
            <a:r>
              <a:rPr lang="en-US" sz="1000" b="1" dirty="0">
                <a:hlinkClick r:id="rId54"/>
              </a:rPr>
              <a:t>https://git.io/fNgB1</a:t>
            </a:r>
            <a:r>
              <a:rPr lang="en-US" sz="1000" b="1" dirty="0"/>
              <a:t>) </a:t>
            </a:r>
            <a:r>
              <a:rPr lang="en-US" sz="1000" i="1" dirty="0"/>
              <a:t>Excel </a:t>
            </a:r>
            <a:r>
              <a:rPr lang="en-US" sz="1000" b="1" dirty="0"/>
              <a:t>(</a:t>
            </a:r>
            <a:r>
              <a:rPr lang="en-US" sz="1000" b="1" dirty="0">
                <a:hlinkClick r:id="rId55"/>
              </a:rPr>
              <a:t>https://git.io/fNg0x</a:t>
            </a:r>
            <a:r>
              <a:rPr lang="en-US" sz="1000" b="1" dirty="0"/>
              <a:t>) </a:t>
            </a:r>
            <a:r>
              <a:rPr lang="en-US" sz="1000" i="1" dirty="0"/>
              <a:t>R</a:t>
            </a:r>
            <a:endParaRPr lang="en-US" sz="1000" b="1" dirty="0"/>
          </a:p>
          <a:p>
            <a:pPr marL="342900" indent="-342900" algn="just">
              <a:buAutoNum type="arabicPeriod"/>
            </a:pPr>
            <a:r>
              <a:rPr lang="en-US" sz="1000" b="1" dirty="0"/>
              <a:t>Truncated Gaussian simulation (</a:t>
            </a:r>
            <a:r>
              <a:rPr lang="en-US" sz="1000" b="1" dirty="0">
                <a:hlinkClick r:id="rId56"/>
              </a:rPr>
              <a:t>https://git.io/fNgBN</a:t>
            </a:r>
            <a:r>
              <a:rPr lang="en-US" sz="1000" b="1" dirty="0"/>
              <a:t>) </a:t>
            </a:r>
            <a:r>
              <a:rPr lang="en-US" sz="1000" i="1" dirty="0"/>
              <a:t>Excel</a:t>
            </a:r>
            <a:endParaRPr lang="en-US" sz="1000" b="1" dirty="0"/>
          </a:p>
          <a:p>
            <a:pPr marL="342900" indent="-342900" algn="just">
              <a:buAutoNum type="arabicPeriod"/>
            </a:pPr>
            <a:r>
              <a:rPr lang="en-US" sz="1000" b="1" dirty="0"/>
              <a:t>Spatial uncertainty (</a:t>
            </a:r>
            <a:r>
              <a:rPr lang="en-US" sz="1000" b="1" dirty="0">
                <a:hlinkClick r:id="rId51"/>
              </a:rPr>
              <a:t>https://git.io/fNO2I</a:t>
            </a:r>
            <a:r>
              <a:rPr lang="en-US" sz="1000" b="1" dirty="0"/>
              <a:t>)</a:t>
            </a:r>
            <a:r>
              <a:rPr lang="en-US" sz="1000" i="1" dirty="0"/>
              <a:t> Excel</a:t>
            </a:r>
            <a:endParaRPr lang="en-US" sz="1000" b="1" dirty="0"/>
          </a:p>
          <a:p>
            <a:pPr marL="342900" indent="-342900" algn="just">
              <a:buAutoNum type="arabicPeriod"/>
            </a:pPr>
            <a:r>
              <a:rPr lang="en-US" sz="1000" b="1" dirty="0"/>
              <a:t>Volume-variance relations (</a:t>
            </a:r>
            <a:r>
              <a:rPr lang="en-US" sz="1000" b="1" dirty="0">
                <a:hlinkClick r:id="rId57"/>
              </a:rPr>
              <a:t>https://git.io/fNgRe</a:t>
            </a:r>
            <a:r>
              <a:rPr lang="en-US" sz="1000" b="1" dirty="0"/>
              <a:t>) </a:t>
            </a:r>
            <a:r>
              <a:rPr lang="en-US" sz="1000" i="1" dirty="0"/>
              <a:t>Excel</a:t>
            </a:r>
          </a:p>
          <a:p>
            <a:pPr marL="342900" indent="-342900" algn="just">
              <a:buAutoNum type="arabicPeriod"/>
            </a:pPr>
            <a:r>
              <a:rPr lang="en-US" sz="1000" b="1" dirty="0"/>
              <a:t>Working with realizations (</a:t>
            </a:r>
            <a:r>
              <a:rPr lang="en-US" sz="1000" b="1" dirty="0">
                <a:hlinkClick r:id="rId58"/>
              </a:rPr>
              <a:t>https://git.io/fNITF</a:t>
            </a:r>
            <a:r>
              <a:rPr lang="en-US" sz="1000" b="1" dirty="0"/>
              <a:t>) </a:t>
            </a:r>
            <a:r>
              <a:rPr lang="en-US" sz="1000" i="1" dirty="0"/>
              <a:t>R</a:t>
            </a:r>
          </a:p>
          <a:p>
            <a:pPr marL="342900" indent="-342900" algn="just">
              <a:buAutoNum type="arabicPeriod"/>
            </a:pPr>
            <a:r>
              <a:rPr lang="en-US" sz="1000" b="1" dirty="0"/>
              <a:t>Lecture on value in industry (</a:t>
            </a:r>
            <a:r>
              <a:rPr lang="en-US" sz="1000" b="1" dirty="0">
                <a:hlinkClick r:id="rId59"/>
              </a:rPr>
              <a:t>https://git.io/fNg0O</a:t>
            </a:r>
            <a:r>
              <a:rPr lang="en-US" sz="1000" b="1" dirty="0"/>
              <a:t>) </a:t>
            </a:r>
            <a:r>
              <a:rPr lang="en-US" sz="1000" i="1" dirty="0"/>
              <a:t>PPT</a:t>
            </a:r>
          </a:p>
          <a:p>
            <a:pPr algn="just"/>
            <a:endParaRPr lang="en-US" sz="1000" i="1" dirty="0"/>
          </a:p>
          <a:p>
            <a:pPr algn="just"/>
            <a:r>
              <a:rPr lang="en-US" sz="1050" b="1" dirty="0"/>
              <a:t>Coding:</a:t>
            </a:r>
            <a:endParaRPr lang="en-US" sz="1000" b="1" dirty="0"/>
          </a:p>
          <a:p>
            <a:pPr marL="342900" indent="-342900" algn="just">
              <a:buFontTx/>
              <a:buAutoNum type="arabicPeriod"/>
            </a:pPr>
            <a:r>
              <a:rPr lang="en-US" sz="1000" b="1" dirty="0"/>
              <a:t>Python  Pandas DataFrames (</a:t>
            </a:r>
            <a:r>
              <a:rPr lang="en-US" sz="1000" b="1" dirty="0">
                <a:hlinkClick r:id="rId60"/>
              </a:rPr>
              <a:t>https://git.io/fNgRW</a:t>
            </a:r>
            <a:r>
              <a:rPr lang="en-US" sz="1000" b="1" dirty="0"/>
              <a:t>) </a:t>
            </a:r>
            <a:r>
              <a:rPr lang="en-US" sz="1000" i="1" dirty="0"/>
              <a:t>Python</a:t>
            </a:r>
            <a:endParaRPr lang="en-US" sz="1000" b="1" dirty="0"/>
          </a:p>
          <a:p>
            <a:pPr marL="342900" indent="-342900" algn="just">
              <a:buAutoNum type="arabicPeriod"/>
            </a:pPr>
            <a:r>
              <a:rPr lang="en-US" sz="1000" b="1" dirty="0"/>
              <a:t>Python NumPy ndarrays (</a:t>
            </a:r>
            <a:r>
              <a:rPr lang="en-US" sz="1000" b="1" dirty="0">
                <a:hlinkClick r:id="rId61"/>
              </a:rPr>
              <a:t>https://git.io/fNgRu</a:t>
            </a:r>
            <a:r>
              <a:rPr lang="en-US" sz="1000" b="1" dirty="0"/>
              <a:t>) </a:t>
            </a:r>
            <a:r>
              <a:rPr lang="en-US" sz="1000" i="1" dirty="0"/>
              <a:t>Python</a:t>
            </a:r>
            <a:endParaRPr lang="en-US" sz="1000" b="1" dirty="0"/>
          </a:p>
          <a:p>
            <a:pPr marL="342900" indent="-342900" algn="just">
              <a:buAutoNum type="arabicPeriod"/>
            </a:pPr>
            <a:r>
              <a:rPr lang="en-US" sz="1000" b="1" dirty="0"/>
              <a:t>Image file to GSLIB format (</a:t>
            </a:r>
            <a:r>
              <a:rPr lang="en-US" sz="1000" b="1" dirty="0">
                <a:hlinkClick r:id="rId62"/>
              </a:rPr>
              <a:t>https://git.io/fNgR2</a:t>
            </a:r>
            <a:r>
              <a:rPr lang="en-US" sz="1000" b="1" dirty="0"/>
              <a:t>) </a:t>
            </a:r>
            <a:r>
              <a:rPr lang="en-US" sz="1000" i="1" dirty="0"/>
              <a:t>Python</a:t>
            </a:r>
          </a:p>
          <a:p>
            <a:pPr marL="342900" indent="-342900" algn="just">
              <a:buAutoNum type="arabicPeriod"/>
            </a:pPr>
            <a:r>
              <a:rPr lang="en-US" sz="1000" b="1" dirty="0"/>
              <a:t>GSLIB to R (</a:t>
            </a:r>
            <a:r>
              <a:rPr lang="en-US" sz="1000" b="1" dirty="0">
                <a:hlinkClick r:id="rId63"/>
              </a:rPr>
              <a:t>https://git.io/fNg0X</a:t>
            </a:r>
            <a:r>
              <a:rPr lang="en-US" sz="1000" b="1" dirty="0"/>
              <a:t>) </a:t>
            </a:r>
            <a:r>
              <a:rPr lang="en-US" sz="1000" i="1" dirty="0"/>
              <a:t>R</a:t>
            </a:r>
          </a:p>
          <a:p>
            <a:pPr marL="342900" indent="-342900" algn="just">
              <a:buAutoNum type="arabicPeriod"/>
            </a:pPr>
            <a:endParaRPr lang="en-US" sz="1000" i="1" dirty="0"/>
          </a:p>
          <a:p>
            <a:pPr algn="just"/>
            <a:endParaRPr lang="en-US" sz="1000" i="1" dirty="0"/>
          </a:p>
        </p:txBody>
      </p:sp>
      <p:sp>
        <p:nvSpPr>
          <p:cNvPr id="4" name="TextBox 3">
            <a:extLst>
              <a:ext uri="{FF2B5EF4-FFF2-40B4-BE49-F238E27FC236}">
                <a16:creationId xmlns:a16="http://schemas.microsoft.com/office/drawing/2014/main" id="{A39A3F8A-8463-4A92-B206-B6174089E894}"/>
              </a:ext>
            </a:extLst>
          </p:cNvPr>
          <p:cNvSpPr txBox="1"/>
          <p:nvPr/>
        </p:nvSpPr>
        <p:spPr>
          <a:xfrm>
            <a:off x="11025934" y="6567630"/>
            <a:ext cx="1128322" cy="276999"/>
          </a:xfrm>
          <a:prstGeom prst="rect">
            <a:avLst/>
          </a:prstGeom>
          <a:noFill/>
        </p:spPr>
        <p:txBody>
          <a:bodyPr wrap="none" rtlCol="0">
            <a:spAutoFit/>
          </a:bodyPr>
          <a:lstStyle/>
          <a:p>
            <a:r>
              <a:rPr lang="en-US" sz="1200" dirty="0"/>
              <a:t>Nov. 11</a:t>
            </a:r>
            <a:r>
              <a:rPr lang="en-US" sz="1200" baseline="30000" dirty="0"/>
              <a:t>th</a:t>
            </a:r>
            <a:r>
              <a:rPr lang="en-US" sz="1200" dirty="0"/>
              <a:t>, 2018</a:t>
            </a:r>
          </a:p>
        </p:txBody>
      </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1052</Words>
  <Application>Microsoft Office PowerPoint</Application>
  <PresentationFormat>Widescreen</PresentationFormat>
  <Paragraphs>78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53</cp:revision>
  <dcterms:created xsi:type="dcterms:W3CDTF">2017-10-07T03:12:22Z</dcterms:created>
  <dcterms:modified xsi:type="dcterms:W3CDTF">2018-11-11T17:11:19Z</dcterms:modified>
</cp:coreProperties>
</file>