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F6B3-DEA7-4B32-BBB6-F82F5B2EC63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1397763" y="776247"/>
            <a:ext cx="9436925" cy="6087112"/>
            <a:chOff x="1197738" y="179124"/>
            <a:chExt cx="10214018" cy="6588362"/>
          </a:xfrm>
        </p:grpSpPr>
        <p:sp>
          <p:nvSpPr>
            <p:cNvPr id="98" name="TextBox 97"/>
            <p:cNvSpPr txBox="1"/>
            <p:nvPr/>
          </p:nvSpPr>
          <p:spPr>
            <a:xfrm>
              <a:off x="1197738" y="179124"/>
              <a:ext cx="420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Phase 1 Drilling: Subsurface Feature Model</a:t>
              </a:r>
              <a:endParaRPr lang="en-US" sz="1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40688" y="200143"/>
              <a:ext cx="5071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Phase 2 Drilling: Updated Subsurface Feature Model</a:t>
              </a:r>
              <a:endParaRPr lang="en-US" sz="16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440016" y="1452370"/>
              <a:ext cx="155200" cy="155200"/>
              <a:chOff x="5791199" y="3175185"/>
              <a:chExt cx="874619" cy="874619"/>
            </a:xfrm>
          </p:grpSpPr>
          <p:sp>
            <p:nvSpPr>
              <p:cNvPr id="2" name="Donut 1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3715326" y="1071972"/>
              <a:ext cx="155200" cy="155200"/>
              <a:chOff x="5791199" y="3175185"/>
              <a:chExt cx="874619" cy="874619"/>
            </a:xfrm>
          </p:grpSpPr>
          <p:sp>
            <p:nvSpPr>
              <p:cNvPr id="50" name="Donut 49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Donut 54"/>
            <p:cNvSpPr/>
            <p:nvPr/>
          </p:nvSpPr>
          <p:spPr>
            <a:xfrm>
              <a:off x="3750683" y="2280408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588295" y="1820580"/>
              <a:ext cx="155200" cy="155200"/>
              <a:chOff x="5791199" y="3175185"/>
              <a:chExt cx="874619" cy="874619"/>
            </a:xfrm>
          </p:grpSpPr>
          <p:sp>
            <p:nvSpPr>
              <p:cNvPr id="60" name="Donut 59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reeform 63"/>
            <p:cNvSpPr/>
            <p:nvPr/>
          </p:nvSpPr>
          <p:spPr>
            <a:xfrm>
              <a:off x="2581447" y="1622105"/>
              <a:ext cx="2423820" cy="1296491"/>
            </a:xfrm>
            <a:custGeom>
              <a:avLst/>
              <a:gdLst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514350 w 4733925"/>
                <a:gd name="connsiteY7" fmla="*/ 2013044 h 2532156"/>
                <a:gd name="connsiteX8" fmla="*/ 0 w 4733925"/>
                <a:gd name="connsiteY8" fmla="*/ 2532156 h 25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3925" h="2532156">
                  <a:moveTo>
                    <a:pt x="4733925" y="936719"/>
                  </a:moveTo>
                  <a:cubicBezTo>
                    <a:pt x="4520406" y="1297081"/>
                    <a:pt x="4306887" y="1657444"/>
                    <a:pt x="4057650" y="1674906"/>
                  </a:cubicBezTo>
                  <a:cubicBezTo>
                    <a:pt x="3808413" y="1692368"/>
                    <a:pt x="3425031" y="1278031"/>
                    <a:pt x="3238500" y="1041494"/>
                  </a:cubicBezTo>
                  <a:cubicBezTo>
                    <a:pt x="3051969" y="804957"/>
                    <a:pt x="3105943" y="406493"/>
                    <a:pt x="2938462" y="255681"/>
                  </a:cubicBezTo>
                  <a:cubicBezTo>
                    <a:pt x="2770981" y="104868"/>
                    <a:pt x="2517774" y="169163"/>
                    <a:pt x="2233612" y="136619"/>
                  </a:cubicBezTo>
                  <a:cubicBezTo>
                    <a:pt x="1949450" y="104075"/>
                    <a:pt x="1537493" y="-99125"/>
                    <a:pt x="1233487" y="60419"/>
                  </a:cubicBezTo>
                  <a:cubicBezTo>
                    <a:pt x="929481" y="219963"/>
                    <a:pt x="529431" y="768444"/>
                    <a:pt x="409575" y="1093881"/>
                  </a:cubicBezTo>
                  <a:cubicBezTo>
                    <a:pt x="289719" y="1419318"/>
                    <a:pt x="582612" y="1773332"/>
                    <a:pt x="514350" y="2013044"/>
                  </a:cubicBezTo>
                  <a:cubicBezTo>
                    <a:pt x="446088" y="2252756"/>
                    <a:pt x="223044" y="2392456"/>
                    <a:pt x="0" y="253215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Rectangle 65"/>
            <p:cNvSpPr/>
            <p:nvPr/>
          </p:nvSpPr>
          <p:spPr>
            <a:xfrm rot="20255189">
              <a:off x="2299339" y="942820"/>
              <a:ext cx="2538426" cy="2033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88442" y="1828453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8" name="Oval 107"/>
            <p:cNvSpPr/>
            <p:nvPr/>
          </p:nvSpPr>
          <p:spPr>
            <a:xfrm>
              <a:off x="3712258" y="1077426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446252" y="1460244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349257" y="1468403"/>
              <a:ext cx="155200" cy="155200"/>
              <a:chOff x="5791199" y="3175185"/>
              <a:chExt cx="874619" cy="874619"/>
            </a:xfrm>
          </p:grpSpPr>
          <p:sp>
            <p:nvSpPr>
              <p:cNvPr id="112" name="Donut 111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8624566" y="1088005"/>
              <a:ext cx="155200" cy="155200"/>
              <a:chOff x="5791199" y="3175185"/>
              <a:chExt cx="874619" cy="874619"/>
            </a:xfrm>
          </p:grpSpPr>
          <p:sp>
            <p:nvSpPr>
              <p:cNvPr id="117" name="Donut 116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Donut 120"/>
            <p:cNvSpPr/>
            <p:nvPr/>
          </p:nvSpPr>
          <p:spPr>
            <a:xfrm>
              <a:off x="8659923" y="2296442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9497536" y="1836613"/>
              <a:ext cx="155200" cy="155200"/>
              <a:chOff x="5791199" y="3175185"/>
              <a:chExt cx="874619" cy="874619"/>
            </a:xfrm>
          </p:grpSpPr>
          <p:sp>
            <p:nvSpPr>
              <p:cNvPr id="123" name="Donut 122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Freeform 126"/>
            <p:cNvSpPr/>
            <p:nvPr/>
          </p:nvSpPr>
          <p:spPr>
            <a:xfrm>
              <a:off x="7490687" y="1621440"/>
              <a:ext cx="2423820" cy="1313189"/>
            </a:xfrm>
            <a:custGeom>
              <a:avLst/>
              <a:gdLst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514350 w 4733925"/>
                <a:gd name="connsiteY7" fmla="*/ 2013044 h 2532156"/>
                <a:gd name="connsiteX8" fmla="*/ 0 w 4733925"/>
                <a:gd name="connsiteY8" fmla="*/ 2532156 h 2532156"/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419100 w 4733925"/>
                <a:gd name="connsiteY7" fmla="*/ 2103532 h 2532156"/>
                <a:gd name="connsiteX8" fmla="*/ 0 w 4733925"/>
                <a:gd name="connsiteY8" fmla="*/ 2532156 h 2532156"/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360140 w 4733925"/>
                <a:gd name="connsiteY7" fmla="*/ 1534053 h 2532156"/>
                <a:gd name="connsiteX8" fmla="*/ 419100 w 4733925"/>
                <a:gd name="connsiteY8" fmla="*/ 2103532 h 2532156"/>
                <a:gd name="connsiteX9" fmla="*/ 0 w 4733925"/>
                <a:gd name="connsiteY9" fmla="*/ 2532156 h 2532156"/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155352 w 4733925"/>
                <a:gd name="connsiteY7" fmla="*/ 1753128 h 2532156"/>
                <a:gd name="connsiteX8" fmla="*/ 419100 w 4733925"/>
                <a:gd name="connsiteY8" fmla="*/ 2103532 h 2532156"/>
                <a:gd name="connsiteX9" fmla="*/ 0 w 4733925"/>
                <a:gd name="connsiteY9" fmla="*/ 2532156 h 2532156"/>
                <a:gd name="connsiteX0" fmla="*/ 4733925 w 4733925"/>
                <a:gd name="connsiteY0" fmla="*/ 946042 h 2541479"/>
                <a:gd name="connsiteX1" fmla="*/ 4057650 w 4733925"/>
                <a:gd name="connsiteY1" fmla="*/ 1684229 h 2541479"/>
                <a:gd name="connsiteX2" fmla="*/ 3238500 w 4733925"/>
                <a:gd name="connsiteY2" fmla="*/ 1050817 h 2541479"/>
                <a:gd name="connsiteX3" fmla="*/ 2938462 w 4733925"/>
                <a:gd name="connsiteY3" fmla="*/ 265004 h 2541479"/>
                <a:gd name="connsiteX4" fmla="*/ 2233612 w 4733925"/>
                <a:gd name="connsiteY4" fmla="*/ 145942 h 2541479"/>
                <a:gd name="connsiteX5" fmla="*/ 1233487 w 4733925"/>
                <a:gd name="connsiteY5" fmla="*/ 69742 h 2541479"/>
                <a:gd name="connsiteX6" fmla="*/ 438150 w 4733925"/>
                <a:gd name="connsiteY6" fmla="*/ 1231791 h 2541479"/>
                <a:gd name="connsiteX7" fmla="*/ 155352 w 4733925"/>
                <a:gd name="connsiteY7" fmla="*/ 1762451 h 2541479"/>
                <a:gd name="connsiteX8" fmla="*/ 419100 w 4733925"/>
                <a:gd name="connsiteY8" fmla="*/ 2112855 h 2541479"/>
                <a:gd name="connsiteX9" fmla="*/ 0 w 4733925"/>
                <a:gd name="connsiteY9" fmla="*/ 2541479 h 2541479"/>
                <a:gd name="connsiteX0" fmla="*/ 4733925 w 4733925"/>
                <a:gd name="connsiteY0" fmla="*/ 883073 h 2478510"/>
                <a:gd name="connsiteX1" fmla="*/ 4057650 w 4733925"/>
                <a:gd name="connsiteY1" fmla="*/ 1621260 h 2478510"/>
                <a:gd name="connsiteX2" fmla="*/ 3238500 w 4733925"/>
                <a:gd name="connsiteY2" fmla="*/ 987848 h 2478510"/>
                <a:gd name="connsiteX3" fmla="*/ 2938462 w 4733925"/>
                <a:gd name="connsiteY3" fmla="*/ 202035 h 2478510"/>
                <a:gd name="connsiteX4" fmla="*/ 2152649 w 4733925"/>
                <a:gd name="connsiteY4" fmla="*/ 668760 h 2478510"/>
                <a:gd name="connsiteX5" fmla="*/ 1233487 w 4733925"/>
                <a:gd name="connsiteY5" fmla="*/ 6773 h 2478510"/>
                <a:gd name="connsiteX6" fmla="*/ 438150 w 4733925"/>
                <a:gd name="connsiteY6" fmla="*/ 1168822 h 2478510"/>
                <a:gd name="connsiteX7" fmla="*/ 155352 w 4733925"/>
                <a:gd name="connsiteY7" fmla="*/ 1699482 h 2478510"/>
                <a:gd name="connsiteX8" fmla="*/ 419100 w 4733925"/>
                <a:gd name="connsiteY8" fmla="*/ 2049886 h 2478510"/>
                <a:gd name="connsiteX9" fmla="*/ 0 w 4733925"/>
                <a:gd name="connsiteY9" fmla="*/ 2478510 h 2478510"/>
                <a:gd name="connsiteX0" fmla="*/ 4733925 w 4733925"/>
                <a:gd name="connsiteY0" fmla="*/ 971166 h 2566603"/>
                <a:gd name="connsiteX1" fmla="*/ 4057650 w 4733925"/>
                <a:gd name="connsiteY1" fmla="*/ 1709353 h 2566603"/>
                <a:gd name="connsiteX2" fmla="*/ 3238500 w 4733925"/>
                <a:gd name="connsiteY2" fmla="*/ 1075941 h 2566603"/>
                <a:gd name="connsiteX3" fmla="*/ 2938462 w 4733925"/>
                <a:gd name="connsiteY3" fmla="*/ 290128 h 2566603"/>
                <a:gd name="connsiteX4" fmla="*/ 2152649 w 4733925"/>
                <a:gd name="connsiteY4" fmla="*/ 756853 h 2566603"/>
                <a:gd name="connsiteX5" fmla="*/ 1431702 w 4733925"/>
                <a:gd name="connsiteY5" fmla="*/ 144513 h 2566603"/>
                <a:gd name="connsiteX6" fmla="*/ 1233487 w 4733925"/>
                <a:gd name="connsiteY6" fmla="*/ 94866 h 2566603"/>
                <a:gd name="connsiteX7" fmla="*/ 438150 w 4733925"/>
                <a:gd name="connsiteY7" fmla="*/ 1256915 h 2566603"/>
                <a:gd name="connsiteX8" fmla="*/ 155352 w 4733925"/>
                <a:gd name="connsiteY8" fmla="*/ 1787575 h 2566603"/>
                <a:gd name="connsiteX9" fmla="*/ 419100 w 4733925"/>
                <a:gd name="connsiteY9" fmla="*/ 2137979 h 2566603"/>
                <a:gd name="connsiteX10" fmla="*/ 0 w 4733925"/>
                <a:gd name="connsiteY10" fmla="*/ 2566603 h 2566603"/>
                <a:gd name="connsiteX0" fmla="*/ 4733925 w 4733925"/>
                <a:gd name="connsiteY0" fmla="*/ 991418 h 2586855"/>
                <a:gd name="connsiteX1" fmla="*/ 4057650 w 4733925"/>
                <a:gd name="connsiteY1" fmla="*/ 1729605 h 2586855"/>
                <a:gd name="connsiteX2" fmla="*/ 3238500 w 4733925"/>
                <a:gd name="connsiteY2" fmla="*/ 1096193 h 2586855"/>
                <a:gd name="connsiteX3" fmla="*/ 2938462 w 4733925"/>
                <a:gd name="connsiteY3" fmla="*/ 310380 h 2586855"/>
                <a:gd name="connsiteX4" fmla="*/ 2152649 w 4733925"/>
                <a:gd name="connsiteY4" fmla="*/ 777105 h 2586855"/>
                <a:gd name="connsiteX5" fmla="*/ 1684114 w 4733925"/>
                <a:gd name="connsiteY5" fmla="*/ 117140 h 2586855"/>
                <a:gd name="connsiteX6" fmla="*/ 1233487 w 4733925"/>
                <a:gd name="connsiteY6" fmla="*/ 115118 h 2586855"/>
                <a:gd name="connsiteX7" fmla="*/ 438150 w 4733925"/>
                <a:gd name="connsiteY7" fmla="*/ 1277167 h 2586855"/>
                <a:gd name="connsiteX8" fmla="*/ 155352 w 4733925"/>
                <a:gd name="connsiteY8" fmla="*/ 1807827 h 2586855"/>
                <a:gd name="connsiteX9" fmla="*/ 419100 w 4733925"/>
                <a:gd name="connsiteY9" fmla="*/ 2158231 h 2586855"/>
                <a:gd name="connsiteX10" fmla="*/ 0 w 4733925"/>
                <a:gd name="connsiteY10" fmla="*/ 2586855 h 2586855"/>
                <a:gd name="connsiteX0" fmla="*/ 4733925 w 4733925"/>
                <a:gd name="connsiteY0" fmla="*/ 991418 h 2586855"/>
                <a:gd name="connsiteX1" fmla="*/ 4057650 w 4733925"/>
                <a:gd name="connsiteY1" fmla="*/ 1729605 h 2586855"/>
                <a:gd name="connsiteX2" fmla="*/ 3627215 w 4733925"/>
                <a:gd name="connsiteY2" fmla="*/ 1536366 h 2586855"/>
                <a:gd name="connsiteX3" fmla="*/ 3238500 w 4733925"/>
                <a:gd name="connsiteY3" fmla="*/ 1096193 h 2586855"/>
                <a:gd name="connsiteX4" fmla="*/ 2938462 w 4733925"/>
                <a:gd name="connsiteY4" fmla="*/ 310380 h 2586855"/>
                <a:gd name="connsiteX5" fmla="*/ 2152649 w 4733925"/>
                <a:gd name="connsiteY5" fmla="*/ 777105 h 2586855"/>
                <a:gd name="connsiteX6" fmla="*/ 1684114 w 4733925"/>
                <a:gd name="connsiteY6" fmla="*/ 117140 h 2586855"/>
                <a:gd name="connsiteX7" fmla="*/ 1233487 w 4733925"/>
                <a:gd name="connsiteY7" fmla="*/ 115118 h 2586855"/>
                <a:gd name="connsiteX8" fmla="*/ 438150 w 4733925"/>
                <a:gd name="connsiteY8" fmla="*/ 1277167 h 2586855"/>
                <a:gd name="connsiteX9" fmla="*/ 155352 w 4733925"/>
                <a:gd name="connsiteY9" fmla="*/ 1807827 h 2586855"/>
                <a:gd name="connsiteX10" fmla="*/ 419100 w 4733925"/>
                <a:gd name="connsiteY10" fmla="*/ 2158231 h 2586855"/>
                <a:gd name="connsiteX11" fmla="*/ 0 w 4733925"/>
                <a:gd name="connsiteY11" fmla="*/ 2586855 h 2586855"/>
                <a:gd name="connsiteX0" fmla="*/ 4733925 w 4733925"/>
                <a:gd name="connsiteY0" fmla="*/ 991418 h 2586855"/>
                <a:gd name="connsiteX1" fmla="*/ 4057650 w 4733925"/>
                <a:gd name="connsiteY1" fmla="*/ 1729605 h 2586855"/>
                <a:gd name="connsiteX2" fmla="*/ 3341465 w 4733925"/>
                <a:gd name="connsiteY2" fmla="*/ 1860216 h 2586855"/>
                <a:gd name="connsiteX3" fmla="*/ 3238500 w 4733925"/>
                <a:gd name="connsiteY3" fmla="*/ 1096193 h 2586855"/>
                <a:gd name="connsiteX4" fmla="*/ 2938462 w 4733925"/>
                <a:gd name="connsiteY4" fmla="*/ 310380 h 2586855"/>
                <a:gd name="connsiteX5" fmla="*/ 2152649 w 4733925"/>
                <a:gd name="connsiteY5" fmla="*/ 777105 h 2586855"/>
                <a:gd name="connsiteX6" fmla="*/ 1684114 w 4733925"/>
                <a:gd name="connsiteY6" fmla="*/ 117140 h 2586855"/>
                <a:gd name="connsiteX7" fmla="*/ 1233487 w 4733925"/>
                <a:gd name="connsiteY7" fmla="*/ 115118 h 2586855"/>
                <a:gd name="connsiteX8" fmla="*/ 438150 w 4733925"/>
                <a:gd name="connsiteY8" fmla="*/ 1277167 h 2586855"/>
                <a:gd name="connsiteX9" fmla="*/ 155352 w 4733925"/>
                <a:gd name="connsiteY9" fmla="*/ 1807827 h 2586855"/>
                <a:gd name="connsiteX10" fmla="*/ 419100 w 4733925"/>
                <a:gd name="connsiteY10" fmla="*/ 2158231 h 2586855"/>
                <a:gd name="connsiteX11" fmla="*/ 0 w 4733925"/>
                <a:gd name="connsiteY11" fmla="*/ 2586855 h 2586855"/>
                <a:gd name="connsiteX0" fmla="*/ 4733925 w 4733925"/>
                <a:gd name="connsiteY0" fmla="*/ 969332 h 2564769"/>
                <a:gd name="connsiteX1" fmla="*/ 4057650 w 4733925"/>
                <a:gd name="connsiteY1" fmla="*/ 1707519 h 2564769"/>
                <a:gd name="connsiteX2" fmla="*/ 3341465 w 4733925"/>
                <a:gd name="connsiteY2" fmla="*/ 1838130 h 2564769"/>
                <a:gd name="connsiteX3" fmla="*/ 3238500 w 4733925"/>
                <a:gd name="connsiteY3" fmla="*/ 1074107 h 2564769"/>
                <a:gd name="connsiteX4" fmla="*/ 2938462 w 4733925"/>
                <a:gd name="connsiteY4" fmla="*/ 288294 h 2564769"/>
                <a:gd name="connsiteX5" fmla="*/ 2152649 w 4733925"/>
                <a:gd name="connsiteY5" fmla="*/ 755019 h 2564769"/>
                <a:gd name="connsiteX6" fmla="*/ 1684114 w 4733925"/>
                <a:gd name="connsiteY6" fmla="*/ 95054 h 2564769"/>
                <a:gd name="connsiteX7" fmla="*/ 1233487 w 4733925"/>
                <a:gd name="connsiteY7" fmla="*/ 93032 h 2564769"/>
                <a:gd name="connsiteX8" fmla="*/ 485775 w 4733925"/>
                <a:gd name="connsiteY8" fmla="*/ 931231 h 2564769"/>
                <a:gd name="connsiteX9" fmla="*/ 155352 w 4733925"/>
                <a:gd name="connsiteY9" fmla="*/ 1785741 h 2564769"/>
                <a:gd name="connsiteX10" fmla="*/ 419100 w 4733925"/>
                <a:gd name="connsiteY10" fmla="*/ 2136145 h 2564769"/>
                <a:gd name="connsiteX11" fmla="*/ 0 w 4733925"/>
                <a:gd name="connsiteY11" fmla="*/ 2564769 h 25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3925" h="2564769">
                  <a:moveTo>
                    <a:pt x="4733925" y="969332"/>
                  </a:moveTo>
                  <a:cubicBezTo>
                    <a:pt x="4520406" y="1329694"/>
                    <a:pt x="4289727" y="1562719"/>
                    <a:pt x="4057650" y="1707519"/>
                  </a:cubicBezTo>
                  <a:cubicBezTo>
                    <a:pt x="3825573" y="1852319"/>
                    <a:pt x="3477990" y="1943699"/>
                    <a:pt x="3341465" y="1838130"/>
                  </a:cubicBezTo>
                  <a:cubicBezTo>
                    <a:pt x="3204940" y="1732561"/>
                    <a:pt x="3305667" y="1332413"/>
                    <a:pt x="3238500" y="1074107"/>
                  </a:cubicBezTo>
                  <a:cubicBezTo>
                    <a:pt x="3171333" y="815801"/>
                    <a:pt x="3119437" y="341475"/>
                    <a:pt x="2938462" y="288294"/>
                  </a:cubicBezTo>
                  <a:cubicBezTo>
                    <a:pt x="2757487" y="235113"/>
                    <a:pt x="2361707" y="787226"/>
                    <a:pt x="2152649" y="755019"/>
                  </a:cubicBezTo>
                  <a:cubicBezTo>
                    <a:pt x="1943591" y="722812"/>
                    <a:pt x="1837308" y="205385"/>
                    <a:pt x="1684114" y="95054"/>
                  </a:cubicBezTo>
                  <a:cubicBezTo>
                    <a:pt x="1530920" y="-15277"/>
                    <a:pt x="1433210" y="-46331"/>
                    <a:pt x="1233487" y="93032"/>
                  </a:cubicBezTo>
                  <a:cubicBezTo>
                    <a:pt x="1033764" y="232395"/>
                    <a:pt x="665464" y="649113"/>
                    <a:pt x="485775" y="931231"/>
                  </a:cubicBezTo>
                  <a:cubicBezTo>
                    <a:pt x="306086" y="1213349"/>
                    <a:pt x="153765" y="1617466"/>
                    <a:pt x="155352" y="1785741"/>
                  </a:cubicBezTo>
                  <a:cubicBezTo>
                    <a:pt x="156939" y="1954016"/>
                    <a:pt x="444992" y="2006307"/>
                    <a:pt x="419100" y="2136145"/>
                  </a:cubicBezTo>
                  <a:cubicBezTo>
                    <a:pt x="393208" y="2265983"/>
                    <a:pt x="223044" y="2425069"/>
                    <a:pt x="0" y="256476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8" name="Rectangle 127"/>
            <p:cNvSpPr/>
            <p:nvPr/>
          </p:nvSpPr>
          <p:spPr>
            <a:xfrm rot="20255189">
              <a:off x="7208579" y="958854"/>
              <a:ext cx="2538426" cy="2033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9" name="Donut 128"/>
            <p:cNvSpPr/>
            <p:nvPr/>
          </p:nvSpPr>
          <p:spPr>
            <a:xfrm>
              <a:off x="7667464" y="2493958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8529464" y="1768337"/>
              <a:ext cx="155200" cy="155200"/>
              <a:chOff x="5791199" y="3175185"/>
              <a:chExt cx="874619" cy="874619"/>
            </a:xfrm>
            <a:solidFill>
              <a:schemeClr val="tx1"/>
            </a:solidFill>
          </p:grpSpPr>
          <p:sp>
            <p:nvSpPr>
              <p:cNvPr id="131" name="Donut 130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193581" y="2392038"/>
              <a:ext cx="155200" cy="155200"/>
              <a:chOff x="5791199" y="3175185"/>
              <a:chExt cx="874619" cy="874619"/>
            </a:xfrm>
          </p:grpSpPr>
          <p:sp>
            <p:nvSpPr>
              <p:cNvPr id="136" name="Donut 135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Donut 139"/>
            <p:cNvSpPr/>
            <p:nvPr/>
          </p:nvSpPr>
          <p:spPr>
            <a:xfrm>
              <a:off x="7274896" y="2052596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080100" y="1876931"/>
              <a:ext cx="494047" cy="404958"/>
            </a:xfrm>
            <a:custGeom>
              <a:avLst/>
              <a:gdLst>
                <a:gd name="connsiteX0" fmla="*/ 309562 w 964916"/>
                <a:gd name="connsiteY0" fmla="*/ 748586 h 790918"/>
                <a:gd name="connsiteX1" fmla="*/ 766762 w 964916"/>
                <a:gd name="connsiteY1" fmla="*/ 772398 h 790918"/>
                <a:gd name="connsiteX2" fmla="*/ 962025 w 964916"/>
                <a:gd name="connsiteY2" fmla="*/ 510461 h 790918"/>
                <a:gd name="connsiteX3" fmla="*/ 857250 w 964916"/>
                <a:gd name="connsiteY3" fmla="*/ 196136 h 790918"/>
                <a:gd name="connsiteX4" fmla="*/ 514350 w 964916"/>
                <a:gd name="connsiteY4" fmla="*/ 91361 h 790918"/>
                <a:gd name="connsiteX5" fmla="*/ 261937 w 964916"/>
                <a:gd name="connsiteY5" fmla="*/ 873 h 790918"/>
                <a:gd name="connsiteX6" fmla="*/ 0 w 964916"/>
                <a:gd name="connsiteY6" fmla="*/ 53261 h 79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916" h="790918">
                  <a:moveTo>
                    <a:pt x="309562" y="748586"/>
                  </a:moveTo>
                  <a:cubicBezTo>
                    <a:pt x="483790" y="780335"/>
                    <a:pt x="658018" y="812085"/>
                    <a:pt x="766762" y="772398"/>
                  </a:cubicBezTo>
                  <a:cubicBezTo>
                    <a:pt x="875506" y="732711"/>
                    <a:pt x="946944" y="606505"/>
                    <a:pt x="962025" y="510461"/>
                  </a:cubicBezTo>
                  <a:cubicBezTo>
                    <a:pt x="977106" y="414417"/>
                    <a:pt x="931863" y="265986"/>
                    <a:pt x="857250" y="196136"/>
                  </a:cubicBezTo>
                  <a:cubicBezTo>
                    <a:pt x="782638" y="126286"/>
                    <a:pt x="613569" y="123905"/>
                    <a:pt x="514350" y="91361"/>
                  </a:cubicBezTo>
                  <a:cubicBezTo>
                    <a:pt x="415131" y="58817"/>
                    <a:pt x="347662" y="7223"/>
                    <a:pt x="261937" y="873"/>
                  </a:cubicBezTo>
                  <a:cubicBezTo>
                    <a:pt x="176212" y="-5477"/>
                    <a:pt x="88106" y="23892"/>
                    <a:pt x="0" y="5326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492505" y="1631860"/>
              <a:ext cx="2423820" cy="1296491"/>
            </a:xfrm>
            <a:custGeom>
              <a:avLst/>
              <a:gdLst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514350 w 4733925"/>
                <a:gd name="connsiteY7" fmla="*/ 2013044 h 2532156"/>
                <a:gd name="connsiteX8" fmla="*/ 0 w 4733925"/>
                <a:gd name="connsiteY8" fmla="*/ 2532156 h 25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3925" h="2532156">
                  <a:moveTo>
                    <a:pt x="4733925" y="936719"/>
                  </a:moveTo>
                  <a:cubicBezTo>
                    <a:pt x="4520406" y="1297081"/>
                    <a:pt x="4306887" y="1657444"/>
                    <a:pt x="4057650" y="1674906"/>
                  </a:cubicBezTo>
                  <a:cubicBezTo>
                    <a:pt x="3808413" y="1692368"/>
                    <a:pt x="3425031" y="1278031"/>
                    <a:pt x="3238500" y="1041494"/>
                  </a:cubicBezTo>
                  <a:cubicBezTo>
                    <a:pt x="3051969" y="804957"/>
                    <a:pt x="3105943" y="406493"/>
                    <a:pt x="2938462" y="255681"/>
                  </a:cubicBezTo>
                  <a:cubicBezTo>
                    <a:pt x="2770981" y="104868"/>
                    <a:pt x="2517774" y="169163"/>
                    <a:pt x="2233612" y="136619"/>
                  </a:cubicBezTo>
                  <a:cubicBezTo>
                    <a:pt x="1949450" y="104075"/>
                    <a:pt x="1537493" y="-99125"/>
                    <a:pt x="1233487" y="60419"/>
                  </a:cubicBezTo>
                  <a:cubicBezTo>
                    <a:pt x="929481" y="219963"/>
                    <a:pt x="529431" y="768444"/>
                    <a:pt x="409575" y="1093881"/>
                  </a:cubicBezTo>
                  <a:cubicBezTo>
                    <a:pt x="289719" y="1419318"/>
                    <a:pt x="582612" y="1773332"/>
                    <a:pt x="514350" y="2013044"/>
                  </a:cubicBezTo>
                  <a:cubicBezTo>
                    <a:pt x="446088" y="2252756"/>
                    <a:pt x="223044" y="2392456"/>
                    <a:pt x="0" y="2532156"/>
                  </a:cubicBez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3" name="Oval 142"/>
            <p:cNvSpPr/>
            <p:nvPr/>
          </p:nvSpPr>
          <p:spPr>
            <a:xfrm>
              <a:off x="8535149" y="1774761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4" name="Oval 143"/>
            <p:cNvSpPr/>
            <p:nvPr/>
          </p:nvSpPr>
          <p:spPr>
            <a:xfrm>
              <a:off x="7350096" y="1475053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Oval 144"/>
            <p:cNvSpPr/>
            <p:nvPr/>
          </p:nvSpPr>
          <p:spPr>
            <a:xfrm>
              <a:off x="8627005" y="1087720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6" name="Oval 145"/>
            <p:cNvSpPr/>
            <p:nvPr/>
          </p:nvSpPr>
          <p:spPr>
            <a:xfrm>
              <a:off x="9508642" y="1846926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7" name="Oval 146"/>
            <p:cNvSpPr/>
            <p:nvPr/>
          </p:nvSpPr>
          <p:spPr>
            <a:xfrm>
              <a:off x="9202560" y="2399912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390491" y="4772502"/>
              <a:ext cx="155200" cy="155200"/>
              <a:chOff x="5791199" y="3175185"/>
              <a:chExt cx="874619" cy="874619"/>
            </a:xfrm>
          </p:grpSpPr>
          <p:sp>
            <p:nvSpPr>
              <p:cNvPr id="149" name="Donut 148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5665800" y="4392104"/>
              <a:ext cx="155200" cy="155200"/>
              <a:chOff x="5791199" y="3175185"/>
              <a:chExt cx="874619" cy="874619"/>
            </a:xfrm>
          </p:grpSpPr>
          <p:sp>
            <p:nvSpPr>
              <p:cNvPr id="154" name="Donut 153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Donut 157"/>
            <p:cNvSpPr/>
            <p:nvPr/>
          </p:nvSpPr>
          <p:spPr>
            <a:xfrm>
              <a:off x="5701157" y="5600541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538770" y="5140712"/>
              <a:ext cx="155200" cy="155200"/>
              <a:chOff x="5791199" y="3175185"/>
              <a:chExt cx="874619" cy="874619"/>
            </a:xfrm>
          </p:grpSpPr>
          <p:sp>
            <p:nvSpPr>
              <p:cNvPr id="160" name="Donut 159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rot="20255189">
              <a:off x="4249813" y="4262953"/>
              <a:ext cx="2538426" cy="2033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6" name="Donut 165"/>
            <p:cNvSpPr/>
            <p:nvPr/>
          </p:nvSpPr>
          <p:spPr>
            <a:xfrm>
              <a:off x="4708698" y="5798057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5570698" y="5072436"/>
              <a:ext cx="155200" cy="155200"/>
              <a:chOff x="5791199" y="3175185"/>
              <a:chExt cx="874619" cy="874619"/>
            </a:xfrm>
            <a:solidFill>
              <a:schemeClr val="tx1"/>
            </a:solidFill>
          </p:grpSpPr>
          <p:sp>
            <p:nvSpPr>
              <p:cNvPr id="168" name="Donut 167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6234815" y="5696137"/>
              <a:ext cx="155200" cy="155200"/>
              <a:chOff x="5791199" y="3175185"/>
              <a:chExt cx="874619" cy="874619"/>
            </a:xfrm>
          </p:grpSpPr>
          <p:sp>
            <p:nvSpPr>
              <p:cNvPr id="173" name="Donut 172"/>
              <p:cNvSpPr/>
              <p:nvPr/>
            </p:nvSpPr>
            <p:spPr>
              <a:xfrm>
                <a:off x="5890824" y="3265543"/>
                <a:ext cx="693903" cy="693903"/>
              </a:xfrm>
              <a:prstGeom prst="donut">
                <a:avLst>
                  <a:gd name="adj" fmla="val 226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174098" y="3548817"/>
                <a:ext cx="127356" cy="1273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5791199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5400000">
                <a:off x="5800466" y="3612495"/>
                <a:ext cx="8746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Donut 176"/>
            <p:cNvSpPr/>
            <p:nvPr/>
          </p:nvSpPr>
          <p:spPr>
            <a:xfrm>
              <a:off x="4316130" y="5356695"/>
              <a:ext cx="123132" cy="123132"/>
            </a:xfrm>
            <a:prstGeom prst="donut">
              <a:avLst>
                <a:gd name="adj" fmla="val 226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4533739" y="4935959"/>
              <a:ext cx="2423820" cy="1296491"/>
            </a:xfrm>
            <a:custGeom>
              <a:avLst/>
              <a:gdLst>
                <a:gd name="connsiteX0" fmla="*/ 4733925 w 4733925"/>
                <a:gd name="connsiteY0" fmla="*/ 936719 h 2532156"/>
                <a:gd name="connsiteX1" fmla="*/ 4057650 w 4733925"/>
                <a:gd name="connsiteY1" fmla="*/ 1674906 h 2532156"/>
                <a:gd name="connsiteX2" fmla="*/ 3238500 w 4733925"/>
                <a:gd name="connsiteY2" fmla="*/ 1041494 h 2532156"/>
                <a:gd name="connsiteX3" fmla="*/ 2938462 w 4733925"/>
                <a:gd name="connsiteY3" fmla="*/ 255681 h 2532156"/>
                <a:gd name="connsiteX4" fmla="*/ 2233612 w 4733925"/>
                <a:gd name="connsiteY4" fmla="*/ 136619 h 2532156"/>
                <a:gd name="connsiteX5" fmla="*/ 1233487 w 4733925"/>
                <a:gd name="connsiteY5" fmla="*/ 60419 h 2532156"/>
                <a:gd name="connsiteX6" fmla="*/ 409575 w 4733925"/>
                <a:gd name="connsiteY6" fmla="*/ 1093881 h 2532156"/>
                <a:gd name="connsiteX7" fmla="*/ 514350 w 4733925"/>
                <a:gd name="connsiteY7" fmla="*/ 2013044 h 2532156"/>
                <a:gd name="connsiteX8" fmla="*/ 0 w 4733925"/>
                <a:gd name="connsiteY8" fmla="*/ 2532156 h 25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3925" h="2532156">
                  <a:moveTo>
                    <a:pt x="4733925" y="936719"/>
                  </a:moveTo>
                  <a:cubicBezTo>
                    <a:pt x="4520406" y="1297081"/>
                    <a:pt x="4306887" y="1657444"/>
                    <a:pt x="4057650" y="1674906"/>
                  </a:cubicBezTo>
                  <a:cubicBezTo>
                    <a:pt x="3808413" y="1692368"/>
                    <a:pt x="3425031" y="1278031"/>
                    <a:pt x="3238500" y="1041494"/>
                  </a:cubicBezTo>
                  <a:cubicBezTo>
                    <a:pt x="3051969" y="804957"/>
                    <a:pt x="3105943" y="406493"/>
                    <a:pt x="2938462" y="255681"/>
                  </a:cubicBezTo>
                  <a:cubicBezTo>
                    <a:pt x="2770981" y="104868"/>
                    <a:pt x="2517774" y="169163"/>
                    <a:pt x="2233612" y="136619"/>
                  </a:cubicBezTo>
                  <a:cubicBezTo>
                    <a:pt x="1949450" y="104075"/>
                    <a:pt x="1537493" y="-99125"/>
                    <a:pt x="1233487" y="60419"/>
                  </a:cubicBezTo>
                  <a:cubicBezTo>
                    <a:pt x="929481" y="219963"/>
                    <a:pt x="529431" y="768444"/>
                    <a:pt x="409575" y="1093881"/>
                  </a:cubicBezTo>
                  <a:cubicBezTo>
                    <a:pt x="289719" y="1419318"/>
                    <a:pt x="582612" y="1773332"/>
                    <a:pt x="514350" y="2013044"/>
                  </a:cubicBezTo>
                  <a:cubicBezTo>
                    <a:pt x="446088" y="2252756"/>
                    <a:pt x="223044" y="2392456"/>
                    <a:pt x="0" y="2532156"/>
                  </a:cubicBez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0" name="Oval 179"/>
            <p:cNvSpPr/>
            <p:nvPr/>
          </p:nvSpPr>
          <p:spPr>
            <a:xfrm>
              <a:off x="5576383" y="5078860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1" name="Oval 180"/>
            <p:cNvSpPr/>
            <p:nvPr/>
          </p:nvSpPr>
          <p:spPr>
            <a:xfrm>
              <a:off x="4391330" y="4779152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2" name="Oval 181"/>
            <p:cNvSpPr/>
            <p:nvPr/>
          </p:nvSpPr>
          <p:spPr>
            <a:xfrm>
              <a:off x="5668239" y="4391819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Oval 182"/>
            <p:cNvSpPr/>
            <p:nvPr/>
          </p:nvSpPr>
          <p:spPr>
            <a:xfrm>
              <a:off x="6549876" y="5151025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Oval 183"/>
            <p:cNvSpPr/>
            <p:nvPr/>
          </p:nvSpPr>
          <p:spPr>
            <a:xfrm>
              <a:off x="6243794" y="5704011"/>
              <a:ext cx="139452" cy="139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4118310" y="5141253"/>
              <a:ext cx="2257425" cy="873146"/>
            </a:xfrm>
            <a:custGeom>
              <a:avLst/>
              <a:gdLst>
                <a:gd name="connsiteX0" fmla="*/ 2257425 w 2257425"/>
                <a:gd name="connsiteY0" fmla="*/ 873146 h 873146"/>
                <a:gd name="connsiteX1" fmla="*/ 1976438 w 2257425"/>
                <a:gd name="connsiteY1" fmla="*/ 730271 h 873146"/>
                <a:gd name="connsiteX2" fmla="*/ 1838325 w 2257425"/>
                <a:gd name="connsiteY2" fmla="*/ 358796 h 873146"/>
                <a:gd name="connsiteX3" fmla="*/ 1414463 w 2257425"/>
                <a:gd name="connsiteY3" fmla="*/ 282596 h 873146"/>
                <a:gd name="connsiteX4" fmla="*/ 1104900 w 2257425"/>
                <a:gd name="connsiteY4" fmla="*/ 130196 h 873146"/>
                <a:gd name="connsiteX5" fmla="*/ 695325 w 2257425"/>
                <a:gd name="connsiteY5" fmla="*/ 192108 h 873146"/>
                <a:gd name="connsiteX6" fmla="*/ 376238 w 2257425"/>
                <a:gd name="connsiteY6" fmla="*/ 11133 h 873146"/>
                <a:gd name="connsiteX7" fmla="*/ 0 w 2257425"/>
                <a:gd name="connsiteY7" fmla="*/ 34946 h 8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7425" h="873146">
                  <a:moveTo>
                    <a:pt x="2257425" y="873146"/>
                  </a:moveTo>
                  <a:cubicBezTo>
                    <a:pt x="2151856" y="844571"/>
                    <a:pt x="2046288" y="815996"/>
                    <a:pt x="1976438" y="730271"/>
                  </a:cubicBezTo>
                  <a:cubicBezTo>
                    <a:pt x="1906588" y="644546"/>
                    <a:pt x="1931987" y="433408"/>
                    <a:pt x="1838325" y="358796"/>
                  </a:cubicBezTo>
                  <a:cubicBezTo>
                    <a:pt x="1744662" y="284183"/>
                    <a:pt x="1536700" y="320696"/>
                    <a:pt x="1414463" y="282596"/>
                  </a:cubicBezTo>
                  <a:cubicBezTo>
                    <a:pt x="1292226" y="244496"/>
                    <a:pt x="1224756" y="145277"/>
                    <a:pt x="1104900" y="130196"/>
                  </a:cubicBezTo>
                  <a:cubicBezTo>
                    <a:pt x="985044" y="115115"/>
                    <a:pt x="816769" y="211952"/>
                    <a:pt x="695325" y="192108"/>
                  </a:cubicBezTo>
                  <a:cubicBezTo>
                    <a:pt x="573881" y="172264"/>
                    <a:pt x="492125" y="37327"/>
                    <a:pt x="376238" y="11133"/>
                  </a:cubicBezTo>
                  <a:cubicBezTo>
                    <a:pt x="260351" y="-15061"/>
                    <a:pt x="130175" y="9942"/>
                    <a:pt x="0" y="349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079476" y="3436709"/>
              <a:ext cx="6346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Phase 2 Drilling: Updated Subsurface Concepts and Feature Model</a:t>
              </a:r>
              <a:endParaRPr lang="en-US" sz="1600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5248275" y="2428875"/>
              <a:ext cx="1178110" cy="957263"/>
            </a:xfrm>
            <a:custGeom>
              <a:avLst/>
              <a:gdLst>
                <a:gd name="connsiteX0" fmla="*/ 0 w 1290638"/>
                <a:gd name="connsiteY0" fmla="*/ 0 h 957263"/>
                <a:gd name="connsiteX1" fmla="*/ 990600 w 1290638"/>
                <a:gd name="connsiteY1" fmla="*/ 161925 h 957263"/>
                <a:gd name="connsiteX2" fmla="*/ 1290638 w 1290638"/>
                <a:gd name="connsiteY2" fmla="*/ 957263 h 957263"/>
                <a:gd name="connsiteX0" fmla="*/ 0 w 1076091"/>
                <a:gd name="connsiteY0" fmla="*/ 0 h 957263"/>
                <a:gd name="connsiteX1" fmla="*/ 990600 w 1076091"/>
                <a:gd name="connsiteY1" fmla="*/ 161925 h 957263"/>
                <a:gd name="connsiteX2" fmla="*/ 1052513 w 1076091"/>
                <a:gd name="connsiteY2" fmla="*/ 957263 h 957263"/>
                <a:gd name="connsiteX0" fmla="*/ 0 w 1178110"/>
                <a:gd name="connsiteY0" fmla="*/ 0 h 957263"/>
                <a:gd name="connsiteX1" fmla="*/ 990600 w 1178110"/>
                <a:gd name="connsiteY1" fmla="*/ 161925 h 957263"/>
                <a:gd name="connsiteX2" fmla="*/ 1052513 w 1178110"/>
                <a:gd name="connsiteY2" fmla="*/ 957263 h 95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8110" h="957263">
                  <a:moveTo>
                    <a:pt x="0" y="0"/>
                  </a:moveTo>
                  <a:cubicBezTo>
                    <a:pt x="387747" y="1190"/>
                    <a:pt x="815181" y="2381"/>
                    <a:pt x="990600" y="161925"/>
                  </a:cubicBezTo>
                  <a:cubicBezTo>
                    <a:pt x="1166019" y="321469"/>
                    <a:pt x="1276747" y="586978"/>
                    <a:pt x="1052513" y="95726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5695948" y="2290762"/>
              <a:ext cx="1295400" cy="153454"/>
            </a:xfrm>
            <a:custGeom>
              <a:avLst/>
              <a:gdLst>
                <a:gd name="connsiteX0" fmla="*/ 0 w 1071562"/>
                <a:gd name="connsiteY0" fmla="*/ 157162 h 159636"/>
                <a:gd name="connsiteX1" fmla="*/ 528637 w 1071562"/>
                <a:gd name="connsiteY1" fmla="*/ 138112 h 159636"/>
                <a:gd name="connsiteX2" fmla="*/ 1071562 w 1071562"/>
                <a:gd name="connsiteY2" fmla="*/ 0 h 159636"/>
                <a:gd name="connsiteX0" fmla="*/ 0 w 1295400"/>
                <a:gd name="connsiteY0" fmla="*/ 147637 h 153454"/>
                <a:gd name="connsiteX1" fmla="*/ 752475 w 1295400"/>
                <a:gd name="connsiteY1" fmla="*/ 138112 h 153454"/>
                <a:gd name="connsiteX2" fmla="*/ 1295400 w 1295400"/>
                <a:gd name="connsiteY2" fmla="*/ 0 h 15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53454">
                  <a:moveTo>
                    <a:pt x="0" y="147637"/>
                  </a:moveTo>
                  <a:cubicBezTo>
                    <a:pt x="175021" y="151209"/>
                    <a:pt x="536575" y="162718"/>
                    <a:pt x="752475" y="138112"/>
                  </a:cubicBezTo>
                  <a:cubicBezTo>
                    <a:pt x="968375" y="113506"/>
                    <a:pt x="1113234" y="55959"/>
                    <a:pt x="12954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366935" y="4002584"/>
              <a:ext cx="3810653" cy="27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Anchoring: </a:t>
              </a:r>
              <a:r>
                <a:rPr lang="en-US" sz="1600" dirty="0" smtClean="0"/>
                <a:t>tendency to rely too much on the earlier information, often the first information received.  </a:t>
              </a:r>
            </a:p>
            <a:p>
              <a:r>
                <a:rPr lang="en-US" sz="1600" dirty="0" smtClean="0"/>
                <a:t>In this example, Phase 2 doubled the available data.  Given the inconsistencies between Phase 1 model and Phase 2 data, the project team should consider new conceptual models and not just “update” / anchor on the old model.</a:t>
              </a:r>
              <a:endParaRPr lang="en-US" sz="1600" dirty="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2482224" y="-42439"/>
            <a:ext cx="76062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More on Bias: Anchoring in </a:t>
            </a:r>
            <a:r>
              <a:rPr lang="en-US" sz="2800" b="1" dirty="0" smtClean="0"/>
              <a:t>Subsurface Modeling?</a:t>
            </a:r>
          </a:p>
          <a:p>
            <a:pPr algn="ctr"/>
            <a:r>
              <a:rPr lang="en-US" dirty="0" smtClean="0"/>
              <a:t>Michael Pyrcz, University of Texas at Austin (@GeostatsGuy)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16</cp:revision>
  <dcterms:created xsi:type="dcterms:W3CDTF">2018-01-18T03:24:02Z</dcterms:created>
  <dcterms:modified xsi:type="dcterms:W3CDTF">2018-01-31T00:50:44Z</dcterms:modified>
</cp:coreProperties>
</file>