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F6B3-DEA7-4B32-BBB6-F82F5B2EC63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D0C1-608F-4590-9B46-CF2F16B3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90"/>
          <p:cNvSpPr txBox="1"/>
          <p:nvPr/>
        </p:nvSpPr>
        <p:spPr>
          <a:xfrm>
            <a:off x="2152653" y="381510"/>
            <a:ext cx="85627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More on Bias: Automation Bias in Subsurface Modeling?</a:t>
            </a:r>
          </a:p>
          <a:p>
            <a:pPr algn="ctr"/>
            <a:r>
              <a:rPr lang="en-US" dirty="0" smtClean="0"/>
              <a:t>Michael Pyrcz, University of Texas at Austin (@GeostatsGuy)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447" y="1277389"/>
            <a:ext cx="11584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Automation Bias: </a:t>
            </a:r>
            <a:r>
              <a:rPr lang="en-US" sz="1600" dirty="0" smtClean="0"/>
              <a:t>The tendency to focus on automated systems</a:t>
            </a:r>
            <a:r>
              <a:rPr lang="en-US" sz="1600" smtClean="0"/>
              <a:t>. </a:t>
            </a:r>
            <a:r>
              <a:rPr lang="en-US" sz="1600" smtClean="0"/>
              <a:t>We </a:t>
            </a:r>
            <a:r>
              <a:rPr lang="en-US" sz="1600" dirty="0" smtClean="0"/>
              <a:t>can calculate distributions, trends and variograms </a:t>
            </a:r>
            <a:r>
              <a:rPr lang="en-US" sz="1600" smtClean="0"/>
              <a:t>from </a:t>
            </a:r>
            <a:r>
              <a:rPr lang="en-US" sz="1600" smtClean="0"/>
              <a:t>well and seismic data, </a:t>
            </a:r>
            <a:r>
              <a:rPr lang="en-US" sz="1600" dirty="0" smtClean="0"/>
              <a:t>facies from cluster analysis, but so </a:t>
            </a:r>
            <a:r>
              <a:rPr lang="en-US" sz="1600" smtClean="0"/>
              <a:t>much </a:t>
            </a:r>
            <a:r>
              <a:rPr lang="en-US" sz="1600" smtClean="0"/>
              <a:t>is</a:t>
            </a:r>
            <a:r>
              <a:rPr lang="en-US" sz="1600" smtClean="0"/>
              <a:t> </a:t>
            </a:r>
            <a:r>
              <a:rPr lang="en-US" sz="1600" smtClean="0"/>
              <a:t>missing </a:t>
            </a:r>
            <a:r>
              <a:rPr lang="en-US" sz="1600" smtClean="0"/>
              <a:t>when we neglect geological concepts.  Compare these models</a:t>
            </a:r>
            <a:r>
              <a:rPr lang="en-US" sz="1600"/>
              <a:t>:</a:t>
            </a:r>
            <a:r>
              <a:rPr lang="en-US" sz="1600" smtClean="0"/>
              <a:t>  </a:t>
            </a:r>
          </a:p>
          <a:p>
            <a:pPr algn="just"/>
            <a:endParaRPr lang="en-US" sz="1600"/>
          </a:p>
          <a:p>
            <a:pPr algn="just"/>
            <a:endParaRPr lang="en-US" sz="1600" smtClean="0"/>
          </a:p>
          <a:p>
            <a:pPr algn="just"/>
            <a:endParaRPr lang="en-US" sz="1600"/>
          </a:p>
          <a:p>
            <a:pPr algn="just"/>
            <a:endParaRPr lang="en-US" sz="1600" smtClean="0"/>
          </a:p>
          <a:p>
            <a:pPr algn="just"/>
            <a:endParaRPr lang="en-US" sz="1600"/>
          </a:p>
          <a:p>
            <a:pPr algn="just"/>
            <a:endParaRPr lang="en-US" sz="1600" smtClean="0"/>
          </a:p>
          <a:p>
            <a:pPr algn="just"/>
            <a:endParaRPr lang="en-US" sz="1600"/>
          </a:p>
          <a:p>
            <a:pPr algn="just"/>
            <a:endParaRPr lang="en-US" sz="1600" smtClean="0"/>
          </a:p>
          <a:p>
            <a:pPr algn="just"/>
            <a:endParaRPr lang="en-US" sz="1600"/>
          </a:p>
          <a:p>
            <a:pPr algn="just"/>
            <a:endParaRPr lang="en-US" sz="1600" smtClean="0"/>
          </a:p>
          <a:p>
            <a:pPr algn="just"/>
            <a:endParaRPr lang="en-US" sz="1600"/>
          </a:p>
          <a:p>
            <a:pPr algn="just"/>
            <a:endParaRPr lang="en-US" sz="1600" smtClean="0"/>
          </a:p>
          <a:p>
            <a:pPr algn="ctr"/>
            <a:r>
              <a:rPr lang="en-US" sz="1600" i="1" smtClean="0"/>
              <a:t>Geomodeling </a:t>
            </a:r>
            <a:r>
              <a:rPr lang="en-US" sz="1600" i="1"/>
              <a:t>is much more than a </a:t>
            </a:r>
            <a:r>
              <a:rPr lang="en-US" sz="1600" i="1"/>
              <a:t>statistical </a:t>
            </a:r>
            <a:r>
              <a:rPr lang="en-US" sz="1600" i="1" smtClean="0"/>
              <a:t>exercise, it is the integration of all data and all concepts. </a:t>
            </a:r>
            <a:r>
              <a:rPr lang="en-US" sz="1600" i="1"/>
              <a:t>We need good </a:t>
            </a:r>
            <a:r>
              <a:rPr lang="en-US" sz="1600" i="1"/>
              <a:t>geological </a:t>
            </a:r>
            <a:r>
              <a:rPr lang="en-US" sz="1600" i="1" smtClean="0"/>
              <a:t>mapping! </a:t>
            </a:r>
            <a:endParaRPr lang="en-US" sz="1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16" y="2046998"/>
            <a:ext cx="4631241" cy="2372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5653" y="4419873"/>
            <a:ext cx="422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Reservoir model without geological interpretation and mapping. 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989" y="2046996"/>
            <a:ext cx="4704072" cy="2374559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048341" y="4419873"/>
            <a:ext cx="400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Reservoir model with geological interpretation and mapping. 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AC2AE0-E79A-49D4-872C-B8EE85AFBF69}"/>
              </a:ext>
            </a:extLst>
          </p:cNvPr>
          <p:cNvGrpSpPr/>
          <p:nvPr/>
        </p:nvGrpSpPr>
        <p:grpSpPr>
          <a:xfrm>
            <a:off x="11057708" y="363273"/>
            <a:ext cx="801795" cy="801795"/>
            <a:chOff x="85164" y="80685"/>
            <a:chExt cx="6678706" cy="66787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E5C2EC-FF2C-4E32-9170-0560B6000C65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A5938FC-7139-4AA5-9CB1-DCBAAD72AB63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364465-2CBE-40D6-B1C9-68C806193532}"/>
                </a:ext>
              </a:extLst>
            </p:cNvPr>
            <p:cNvSpPr/>
            <p:nvPr/>
          </p:nvSpPr>
          <p:spPr>
            <a:xfrm>
              <a:off x="469913" y="509631"/>
              <a:ext cx="5976630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CAB023-B779-44F5-94F9-E85040FEC704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3097594-2AE9-48E2-B1CE-7AB35C27BE10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A0A57D8-A622-41D1-84C4-AB7EC56A5889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D68D627-041C-4388-85E4-98C1FF3BEF9A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E3F159C-62C7-47C9-9E61-CAA18E846E79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420B9A4-0285-4BDE-91C3-9C392B11883C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66E453E-26A4-4181-AB2D-F5F8EAFFBC2E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</p:spTree>
    <p:extLst>
      <p:ext uri="{BB962C8B-B14F-4D97-AF65-F5344CB8AC3E}">
        <p14:creationId xmlns:p14="http://schemas.microsoft.com/office/powerpoint/2010/main" val="16224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21</cp:revision>
  <dcterms:created xsi:type="dcterms:W3CDTF">2018-01-18T03:24:02Z</dcterms:created>
  <dcterms:modified xsi:type="dcterms:W3CDTF">2019-03-15T19:27:55Z</dcterms:modified>
</cp:coreProperties>
</file>