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4" d="100"/>
          <a:sy n="104" d="100"/>
        </p:scale>
        <p:origin x="4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0FEF96-16CA-44A0-A9E0-A11BBD6F713E}" type="datetimeFigureOut">
              <a:rPr lang="en-US" smtClean="0"/>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383DB-3CC0-4261-9A82-02B94425CDC1}" type="slidenum">
              <a:rPr lang="en-US" smtClean="0"/>
              <a:t>‹#›</a:t>
            </a:fld>
            <a:endParaRPr lang="en-US"/>
          </a:p>
        </p:txBody>
      </p:sp>
    </p:spTree>
    <p:extLst>
      <p:ext uri="{BB962C8B-B14F-4D97-AF65-F5344CB8AC3E}">
        <p14:creationId xmlns:p14="http://schemas.microsoft.com/office/powerpoint/2010/main" val="3047203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0FEF96-16CA-44A0-A9E0-A11BBD6F713E}" type="datetimeFigureOut">
              <a:rPr lang="en-US" smtClean="0"/>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383DB-3CC0-4261-9A82-02B94425CDC1}" type="slidenum">
              <a:rPr lang="en-US" smtClean="0"/>
              <a:t>‹#›</a:t>
            </a:fld>
            <a:endParaRPr lang="en-US"/>
          </a:p>
        </p:txBody>
      </p:sp>
    </p:spTree>
    <p:extLst>
      <p:ext uri="{BB962C8B-B14F-4D97-AF65-F5344CB8AC3E}">
        <p14:creationId xmlns:p14="http://schemas.microsoft.com/office/powerpoint/2010/main" val="4008923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0FEF96-16CA-44A0-A9E0-A11BBD6F713E}" type="datetimeFigureOut">
              <a:rPr lang="en-US" smtClean="0"/>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383DB-3CC0-4261-9A82-02B94425CDC1}" type="slidenum">
              <a:rPr lang="en-US" smtClean="0"/>
              <a:t>‹#›</a:t>
            </a:fld>
            <a:endParaRPr lang="en-US"/>
          </a:p>
        </p:txBody>
      </p:sp>
    </p:spTree>
    <p:extLst>
      <p:ext uri="{BB962C8B-B14F-4D97-AF65-F5344CB8AC3E}">
        <p14:creationId xmlns:p14="http://schemas.microsoft.com/office/powerpoint/2010/main" val="1111765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0FEF96-16CA-44A0-A9E0-A11BBD6F713E}" type="datetimeFigureOut">
              <a:rPr lang="en-US" smtClean="0"/>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383DB-3CC0-4261-9A82-02B94425CDC1}" type="slidenum">
              <a:rPr lang="en-US" smtClean="0"/>
              <a:t>‹#›</a:t>
            </a:fld>
            <a:endParaRPr lang="en-US"/>
          </a:p>
        </p:txBody>
      </p:sp>
    </p:spTree>
    <p:extLst>
      <p:ext uri="{BB962C8B-B14F-4D97-AF65-F5344CB8AC3E}">
        <p14:creationId xmlns:p14="http://schemas.microsoft.com/office/powerpoint/2010/main" val="3597089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80FEF96-16CA-44A0-A9E0-A11BBD6F713E}" type="datetimeFigureOut">
              <a:rPr lang="en-US" smtClean="0"/>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383DB-3CC0-4261-9A82-02B94425CDC1}" type="slidenum">
              <a:rPr lang="en-US" smtClean="0"/>
              <a:t>‹#›</a:t>
            </a:fld>
            <a:endParaRPr lang="en-US"/>
          </a:p>
        </p:txBody>
      </p:sp>
    </p:spTree>
    <p:extLst>
      <p:ext uri="{BB962C8B-B14F-4D97-AF65-F5344CB8AC3E}">
        <p14:creationId xmlns:p14="http://schemas.microsoft.com/office/powerpoint/2010/main" val="255531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0FEF96-16CA-44A0-A9E0-A11BBD6F713E}" type="datetimeFigureOut">
              <a:rPr lang="en-US" smtClean="0"/>
              <a:t>12/21/2017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383DB-3CC0-4261-9A82-02B94425CDC1}" type="slidenum">
              <a:rPr lang="en-US" smtClean="0"/>
              <a:t>‹#›</a:t>
            </a:fld>
            <a:endParaRPr lang="en-US"/>
          </a:p>
        </p:txBody>
      </p:sp>
    </p:spTree>
    <p:extLst>
      <p:ext uri="{BB962C8B-B14F-4D97-AF65-F5344CB8AC3E}">
        <p14:creationId xmlns:p14="http://schemas.microsoft.com/office/powerpoint/2010/main" val="340215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0FEF96-16CA-44A0-A9E0-A11BBD6F713E}" type="datetimeFigureOut">
              <a:rPr lang="en-US" smtClean="0"/>
              <a:t>12/21/2017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F383DB-3CC0-4261-9A82-02B94425CDC1}" type="slidenum">
              <a:rPr lang="en-US" smtClean="0"/>
              <a:t>‹#›</a:t>
            </a:fld>
            <a:endParaRPr lang="en-US"/>
          </a:p>
        </p:txBody>
      </p:sp>
    </p:spTree>
    <p:extLst>
      <p:ext uri="{BB962C8B-B14F-4D97-AF65-F5344CB8AC3E}">
        <p14:creationId xmlns:p14="http://schemas.microsoft.com/office/powerpoint/2010/main" val="1094519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0FEF96-16CA-44A0-A9E0-A11BBD6F713E}" type="datetimeFigureOut">
              <a:rPr lang="en-US" smtClean="0"/>
              <a:t>12/21/2017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F383DB-3CC0-4261-9A82-02B94425CDC1}" type="slidenum">
              <a:rPr lang="en-US" smtClean="0"/>
              <a:t>‹#›</a:t>
            </a:fld>
            <a:endParaRPr lang="en-US"/>
          </a:p>
        </p:txBody>
      </p:sp>
    </p:spTree>
    <p:extLst>
      <p:ext uri="{BB962C8B-B14F-4D97-AF65-F5344CB8AC3E}">
        <p14:creationId xmlns:p14="http://schemas.microsoft.com/office/powerpoint/2010/main" val="4054009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0FEF96-16CA-44A0-A9E0-A11BBD6F713E}" type="datetimeFigureOut">
              <a:rPr lang="en-US" smtClean="0"/>
              <a:t>12/21/2017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F383DB-3CC0-4261-9A82-02B94425CDC1}" type="slidenum">
              <a:rPr lang="en-US" smtClean="0"/>
              <a:t>‹#›</a:t>
            </a:fld>
            <a:endParaRPr lang="en-US"/>
          </a:p>
        </p:txBody>
      </p:sp>
    </p:spTree>
    <p:extLst>
      <p:ext uri="{BB962C8B-B14F-4D97-AF65-F5344CB8AC3E}">
        <p14:creationId xmlns:p14="http://schemas.microsoft.com/office/powerpoint/2010/main" val="1297282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80FEF96-16CA-44A0-A9E0-A11BBD6F713E}" type="datetimeFigureOut">
              <a:rPr lang="en-US" smtClean="0"/>
              <a:t>12/21/2017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383DB-3CC0-4261-9A82-02B94425CDC1}" type="slidenum">
              <a:rPr lang="en-US" smtClean="0"/>
              <a:t>‹#›</a:t>
            </a:fld>
            <a:endParaRPr lang="en-US"/>
          </a:p>
        </p:txBody>
      </p:sp>
    </p:spTree>
    <p:extLst>
      <p:ext uri="{BB962C8B-B14F-4D97-AF65-F5344CB8AC3E}">
        <p14:creationId xmlns:p14="http://schemas.microsoft.com/office/powerpoint/2010/main" val="3075970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80FEF96-16CA-44A0-A9E0-A11BBD6F713E}" type="datetimeFigureOut">
              <a:rPr lang="en-US" smtClean="0"/>
              <a:t>12/21/2017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383DB-3CC0-4261-9A82-02B94425CDC1}" type="slidenum">
              <a:rPr lang="en-US" smtClean="0"/>
              <a:t>‹#›</a:t>
            </a:fld>
            <a:endParaRPr lang="en-US"/>
          </a:p>
        </p:txBody>
      </p:sp>
    </p:spTree>
    <p:extLst>
      <p:ext uri="{BB962C8B-B14F-4D97-AF65-F5344CB8AC3E}">
        <p14:creationId xmlns:p14="http://schemas.microsoft.com/office/powerpoint/2010/main" val="3457924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0FEF96-16CA-44A0-A9E0-A11BBD6F713E}" type="datetimeFigureOut">
              <a:rPr lang="en-US" smtClean="0"/>
              <a:t>12/21/2017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F383DB-3CC0-4261-9A82-02B94425CDC1}" type="slidenum">
              <a:rPr lang="en-US" smtClean="0"/>
              <a:t>‹#›</a:t>
            </a:fld>
            <a:endParaRPr lang="en-US"/>
          </a:p>
        </p:txBody>
      </p:sp>
    </p:spTree>
    <p:extLst>
      <p:ext uri="{BB962C8B-B14F-4D97-AF65-F5344CB8AC3E}">
        <p14:creationId xmlns:p14="http://schemas.microsoft.com/office/powerpoint/2010/main" val="412836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09648" y="1358771"/>
            <a:ext cx="5260064" cy="5062104"/>
          </a:xfrm>
          <a:prstGeom prst="rect">
            <a:avLst/>
          </a:prstGeom>
        </p:spPr>
      </p:pic>
      <p:sp>
        <p:nvSpPr>
          <p:cNvPr id="6" name="Oval 5"/>
          <p:cNvSpPr/>
          <p:nvPr/>
        </p:nvSpPr>
        <p:spPr>
          <a:xfrm>
            <a:off x="3986295" y="1430892"/>
            <a:ext cx="1566742" cy="1566742"/>
          </a:xfrm>
          <a:prstGeom prst="ellipse">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551504" y="2662896"/>
            <a:ext cx="1566742" cy="1566742"/>
          </a:xfrm>
          <a:prstGeom prst="ellipse">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127920" y="1665398"/>
            <a:ext cx="858375" cy="41668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Large Cities</a:t>
            </a:r>
            <a:endParaRPr lang="en-US" dirty="0">
              <a:solidFill>
                <a:srgbClr val="FF0000"/>
              </a:solidFill>
            </a:endParaRPr>
          </a:p>
        </p:txBody>
      </p:sp>
      <p:sp>
        <p:nvSpPr>
          <p:cNvPr id="10" name="Rounded Rectangle 9"/>
          <p:cNvSpPr/>
          <p:nvPr/>
        </p:nvSpPr>
        <p:spPr>
          <a:xfrm>
            <a:off x="4200107" y="3329591"/>
            <a:ext cx="858375" cy="41668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523721" y="4634758"/>
            <a:ext cx="858375" cy="41668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266719" y="3889823"/>
            <a:ext cx="1566742" cy="1566742"/>
          </a:xfrm>
          <a:prstGeom prst="ellipse">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stretch>
            <a:fillRect/>
          </a:stretch>
        </p:blipFill>
        <p:spPr>
          <a:xfrm>
            <a:off x="5751610" y="1358771"/>
            <a:ext cx="5916778" cy="4550757"/>
          </a:xfrm>
          <a:prstGeom prst="rect">
            <a:avLst/>
          </a:prstGeom>
        </p:spPr>
      </p:pic>
      <p:sp>
        <p:nvSpPr>
          <p:cNvPr id="14" name="Rectangle 13"/>
          <p:cNvSpPr/>
          <p:nvPr/>
        </p:nvSpPr>
        <p:spPr>
          <a:xfrm>
            <a:off x="5769712" y="5909528"/>
            <a:ext cx="5898676" cy="461665"/>
          </a:xfrm>
          <a:prstGeom prst="rect">
            <a:avLst/>
          </a:prstGeom>
        </p:spPr>
        <p:txBody>
          <a:bodyPr wrap="square">
            <a:spAutoFit/>
          </a:bodyPr>
          <a:lstStyle/>
          <a:p>
            <a:r>
              <a:rPr lang="en-US" sz="1200" dirty="0" smtClean="0"/>
              <a:t>Figures from Gravetter, F.,J., and Wallnau, L.B., 2017, Statistics for The Behavioral Sciences, Cengage Learning, p. 732.  Note circles and red labels added to Figure 15.10.</a:t>
            </a:r>
            <a:endParaRPr lang="en-US" sz="1200" dirty="0"/>
          </a:p>
        </p:txBody>
      </p:sp>
      <p:sp>
        <p:nvSpPr>
          <p:cNvPr id="16" name="Rounded Rectangle 15"/>
          <p:cNvSpPr/>
          <p:nvPr/>
        </p:nvSpPr>
        <p:spPr>
          <a:xfrm>
            <a:off x="2040455" y="2251993"/>
            <a:ext cx="1087465" cy="41668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Medium Cities</a:t>
            </a:r>
            <a:endParaRPr lang="en-US" dirty="0">
              <a:solidFill>
                <a:srgbClr val="FF0000"/>
              </a:solidFill>
            </a:endParaRPr>
          </a:p>
        </p:txBody>
      </p:sp>
      <p:sp>
        <p:nvSpPr>
          <p:cNvPr id="17" name="Rounded Rectangle 16"/>
          <p:cNvSpPr/>
          <p:nvPr/>
        </p:nvSpPr>
        <p:spPr>
          <a:xfrm>
            <a:off x="1290864" y="3407333"/>
            <a:ext cx="1087465" cy="416687"/>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Small Cities</a:t>
            </a:r>
            <a:endParaRPr lang="en-US" dirty="0">
              <a:solidFill>
                <a:srgbClr val="FF0000"/>
              </a:solidFill>
            </a:endParaRPr>
          </a:p>
        </p:txBody>
      </p:sp>
      <p:sp>
        <p:nvSpPr>
          <p:cNvPr id="18" name="TextBox 17"/>
          <p:cNvSpPr txBox="1"/>
          <p:nvPr/>
        </p:nvSpPr>
        <p:spPr>
          <a:xfrm>
            <a:off x="1493081" y="100091"/>
            <a:ext cx="9197711" cy="707886"/>
          </a:xfrm>
          <a:prstGeom prst="rect">
            <a:avLst/>
          </a:prstGeom>
          <a:noFill/>
        </p:spPr>
        <p:txBody>
          <a:bodyPr wrap="none" rtlCol="0">
            <a:spAutoFit/>
          </a:bodyPr>
          <a:lstStyle/>
          <a:p>
            <a:r>
              <a:rPr lang="en-US" sz="2400" dirty="0" smtClean="0"/>
              <a:t>Correlation Does Not Imply Causation: The Churches and Crime Example</a:t>
            </a:r>
          </a:p>
          <a:p>
            <a:pPr algn="ctr"/>
            <a:r>
              <a:rPr lang="en-US" sz="1600" dirty="0" smtClean="0"/>
              <a:t>Michael Pyrcz, University of Texas at Austin, @GeostatsGuy</a:t>
            </a:r>
            <a:endParaRPr lang="en-US" sz="1600" dirty="0"/>
          </a:p>
        </p:txBody>
      </p:sp>
      <p:sp>
        <p:nvSpPr>
          <p:cNvPr id="19" name="TextBox 18"/>
          <p:cNvSpPr txBox="1"/>
          <p:nvPr/>
        </p:nvSpPr>
        <p:spPr>
          <a:xfrm>
            <a:off x="509648" y="766278"/>
            <a:ext cx="11158740" cy="646331"/>
          </a:xfrm>
          <a:prstGeom prst="rect">
            <a:avLst/>
          </a:prstGeom>
          <a:noFill/>
        </p:spPr>
        <p:txBody>
          <a:bodyPr wrap="square" rtlCol="0">
            <a:spAutoFit/>
          </a:bodyPr>
          <a:lstStyle/>
          <a:p>
            <a:r>
              <a:rPr lang="en-US" sz="1200" dirty="0" smtClean="0"/>
              <a:t>We have all heard “correlation does not necessarily imply causation”.  Here is a famous demonstration.  From Figure 15.10 one can see strong correlation between number of churches and number of crimes.   Do churches cause crime?  We require a “true experiment” where one variable is manipulated and others are rigorously controlled!  By mixing cities of different sizes the population variable has influenced the result.  Larger populations cause more churches and also cause more crime. </a:t>
            </a:r>
            <a:endParaRPr lang="en-US" sz="1200" dirty="0"/>
          </a:p>
        </p:txBody>
      </p:sp>
    </p:spTree>
    <p:extLst>
      <p:ext uri="{BB962C8B-B14F-4D97-AF65-F5344CB8AC3E}">
        <p14:creationId xmlns:p14="http://schemas.microsoft.com/office/powerpoint/2010/main" val="1926895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149</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Cockrell School of Engineering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Pyrcz, Michael</dc:creator>
  <cp:lastModifiedBy>Pyrcz, Michael</cp:lastModifiedBy>
  <cp:revision>3</cp:revision>
  <dcterms:created xsi:type="dcterms:W3CDTF">2017-12-21T17:18:21Z</dcterms:created>
  <dcterms:modified xsi:type="dcterms:W3CDTF">2017-12-21T17:40:55Z</dcterms:modified>
</cp:coreProperties>
</file>