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EAC0C-2190-4BC1-849F-645ADBC25AE8}" v="834" dt="2018-06-16T22:13:57.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85" d="100"/>
          <a:sy n="85" d="100"/>
        </p:scale>
        <p:origin x="1171"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A27EAC0C-2190-4BC1-849F-645ADBC25AE8}"/>
    <pc:docChg chg="undo custSel modSld">
      <pc:chgData name="Michael Pyrcz" userId="0efd8a38-3f8e-46fd-9886-7800c0196e80" providerId="ADAL" clId="{A27EAC0C-2190-4BC1-849F-645ADBC25AE8}" dt="2018-06-16T22:13:57.955" v="833" actId="1035"/>
      <pc:docMkLst>
        <pc:docMk/>
      </pc:docMkLst>
      <pc:sldChg chg="addSp delSp modSp">
        <pc:chgData name="Michael Pyrcz" userId="0efd8a38-3f8e-46fd-9886-7800c0196e80" providerId="ADAL" clId="{A27EAC0C-2190-4BC1-849F-645ADBC25AE8}" dt="2018-06-16T22:13:57.955" v="833" actId="1035"/>
        <pc:sldMkLst>
          <pc:docMk/>
          <pc:sldMk cId="663118839" sldId="256"/>
        </pc:sldMkLst>
        <pc:spChg chg="mod">
          <ac:chgData name="Michael Pyrcz" userId="0efd8a38-3f8e-46fd-9886-7800c0196e80" providerId="ADAL" clId="{A27EAC0C-2190-4BC1-849F-645ADBC25AE8}" dt="2018-06-16T22:10:15.182" v="732" actId="208"/>
          <ac:spMkLst>
            <pc:docMk/>
            <pc:sldMk cId="663118839" sldId="256"/>
            <ac:spMk id="2" creationId="{00000000-0000-0000-0000-000000000000}"/>
          </ac:spMkLst>
        </pc:spChg>
        <pc:spChg chg="mod">
          <ac:chgData name="Michael Pyrcz" userId="0efd8a38-3f8e-46fd-9886-7800c0196e80" providerId="ADAL" clId="{A27EAC0C-2190-4BC1-849F-645ADBC25AE8}" dt="2018-06-16T22:13:34.371" v="832" actId="6549"/>
          <ac:spMkLst>
            <pc:docMk/>
            <pc:sldMk cId="663118839" sldId="256"/>
            <ac:spMk id="3" creationId="{00000000-0000-0000-0000-000000000000}"/>
          </ac:spMkLst>
        </pc:spChg>
        <pc:spChg chg="add mod">
          <ac:chgData name="Michael Pyrcz" userId="0efd8a38-3f8e-46fd-9886-7800c0196e80" providerId="ADAL" clId="{A27EAC0C-2190-4BC1-849F-645ADBC25AE8}" dt="2018-06-16T22:10:36.807" v="752" actId="1035"/>
          <ac:spMkLst>
            <pc:docMk/>
            <pc:sldMk cId="663118839" sldId="256"/>
            <ac:spMk id="8" creationId="{30AF29A0-6147-4BEC-92DD-70B2F0BD051F}"/>
          </ac:spMkLst>
        </pc:spChg>
        <pc:spChg chg="add del mod">
          <ac:chgData name="Michael Pyrcz" userId="0efd8a38-3f8e-46fd-9886-7800c0196e80" providerId="ADAL" clId="{A27EAC0C-2190-4BC1-849F-645ADBC25AE8}" dt="2018-06-16T22:11:15.632" v="754" actId="478"/>
          <ac:spMkLst>
            <pc:docMk/>
            <pc:sldMk cId="663118839" sldId="256"/>
            <ac:spMk id="9" creationId="{9CBEEA0D-6F35-462F-BCAA-619DADF52185}"/>
          </ac:spMkLst>
        </pc:spChg>
        <pc:spChg chg="add mod">
          <ac:chgData name="Michael Pyrcz" userId="0efd8a38-3f8e-46fd-9886-7800c0196e80" providerId="ADAL" clId="{A27EAC0C-2190-4BC1-849F-645ADBC25AE8}" dt="2018-06-16T22:07:22.737" v="243" actId="1037"/>
          <ac:spMkLst>
            <pc:docMk/>
            <pc:sldMk cId="663118839" sldId="256"/>
            <ac:spMk id="15" creationId="{C649F6E7-D1CD-4CF9-87F0-39C4E406C3F9}"/>
          </ac:spMkLst>
        </pc:spChg>
        <pc:spChg chg="mod">
          <ac:chgData name="Michael Pyrcz" userId="0efd8a38-3f8e-46fd-9886-7800c0196e80" providerId="ADAL" clId="{A27EAC0C-2190-4BC1-849F-645ADBC25AE8}" dt="2018-06-16T22:07:00.022" v="174" actId="1037"/>
          <ac:spMkLst>
            <pc:docMk/>
            <pc:sldMk cId="663118839" sldId="256"/>
            <ac:spMk id="16" creationId="{00000000-0000-0000-0000-000000000000}"/>
          </ac:spMkLst>
        </pc:spChg>
        <pc:spChg chg="add mod">
          <ac:chgData name="Michael Pyrcz" userId="0efd8a38-3f8e-46fd-9886-7800c0196e80" providerId="ADAL" clId="{A27EAC0C-2190-4BC1-849F-645ADBC25AE8}" dt="2018-06-16T22:07:35.332" v="258" actId="20577"/>
          <ac:spMkLst>
            <pc:docMk/>
            <pc:sldMk cId="663118839" sldId="256"/>
            <ac:spMk id="17" creationId="{58AA642B-311F-41CC-9A6E-301FCA221B41}"/>
          </ac:spMkLst>
        </pc:spChg>
        <pc:spChg chg="add mod">
          <ac:chgData name="Michael Pyrcz" userId="0efd8a38-3f8e-46fd-9886-7800c0196e80" providerId="ADAL" clId="{A27EAC0C-2190-4BC1-849F-645ADBC25AE8}" dt="2018-06-16T22:11:30.555" v="758" actId="1037"/>
          <ac:spMkLst>
            <pc:docMk/>
            <pc:sldMk cId="663118839" sldId="256"/>
            <ac:spMk id="20" creationId="{32CC7223-783D-4F30-8AC7-7CE740381AFD}"/>
          </ac:spMkLst>
        </pc:spChg>
        <pc:spChg chg="del">
          <ac:chgData name="Michael Pyrcz" userId="0efd8a38-3f8e-46fd-9886-7800c0196e80" providerId="ADAL" clId="{A27EAC0C-2190-4BC1-849F-645ADBC25AE8}" dt="2018-06-16T22:02:29.103" v="3" actId="478"/>
          <ac:spMkLst>
            <pc:docMk/>
            <pc:sldMk cId="663118839" sldId="256"/>
            <ac:spMk id="24" creationId="{00000000-0000-0000-0000-000000000000}"/>
          </ac:spMkLst>
        </pc:spChg>
        <pc:grpChg chg="add mod">
          <ac:chgData name="Michael Pyrcz" userId="0efd8a38-3f8e-46fd-9886-7800c0196e80" providerId="ADAL" clId="{A27EAC0C-2190-4BC1-849F-645ADBC25AE8}" dt="2018-06-16T22:12:23.276" v="801" actId="1076"/>
          <ac:grpSpMkLst>
            <pc:docMk/>
            <pc:sldMk cId="663118839" sldId="256"/>
            <ac:grpSpMk id="13" creationId="{FCFBA4E4-B01D-497F-9419-9CCEDC59987C}"/>
          </ac:grpSpMkLst>
        </pc:grpChg>
        <pc:grpChg chg="add mod">
          <ac:chgData name="Michael Pyrcz" userId="0efd8a38-3f8e-46fd-9886-7800c0196e80" providerId="ADAL" clId="{A27EAC0C-2190-4BC1-849F-645ADBC25AE8}" dt="2018-06-16T22:12:36.813" v="809" actId="1035"/>
          <ac:grpSpMkLst>
            <pc:docMk/>
            <pc:sldMk cId="663118839" sldId="256"/>
            <ac:grpSpMk id="14" creationId="{0DB91477-DEF2-4EA7-9F52-FB9169BCFFD0}"/>
          </ac:grpSpMkLst>
        </pc:grpChg>
        <pc:picChg chg="add del mod">
          <ac:chgData name="Michael Pyrcz" userId="0efd8a38-3f8e-46fd-9886-7800c0196e80" providerId="ADAL" clId="{A27EAC0C-2190-4BC1-849F-645ADBC25AE8}" dt="2018-06-16T22:03:51.742" v="14" actId="478"/>
          <ac:picMkLst>
            <pc:docMk/>
            <pc:sldMk cId="663118839" sldId="256"/>
            <ac:picMk id="4" creationId="{F0283B49-6704-46DD-A061-53467DD2773C}"/>
          </ac:picMkLst>
        </pc:picChg>
        <pc:picChg chg="add mod">
          <ac:chgData name="Michael Pyrcz" userId="0efd8a38-3f8e-46fd-9886-7800c0196e80" providerId="ADAL" clId="{A27EAC0C-2190-4BC1-849F-645ADBC25AE8}" dt="2018-06-16T22:05:40.663" v="64" actId="1076"/>
          <ac:picMkLst>
            <pc:docMk/>
            <pc:sldMk cId="663118839" sldId="256"/>
            <ac:picMk id="5" creationId="{CCBDDC64-F084-4619-9050-0F2AA568C507}"/>
          </ac:picMkLst>
        </pc:picChg>
        <pc:picChg chg="add mod ord">
          <ac:chgData name="Michael Pyrcz" userId="0efd8a38-3f8e-46fd-9886-7800c0196e80" providerId="ADAL" clId="{A27EAC0C-2190-4BC1-849F-645ADBC25AE8}" dt="2018-06-16T22:13:57.955" v="833" actId="1035"/>
          <ac:picMkLst>
            <pc:docMk/>
            <pc:sldMk cId="663118839" sldId="256"/>
            <ac:picMk id="6" creationId="{1CA8B7B1-F579-48AF-AA30-53939FAB542F}"/>
          </ac:picMkLst>
        </pc:picChg>
        <pc:picChg chg="add mod">
          <ac:chgData name="Michael Pyrcz" userId="0efd8a38-3f8e-46fd-9886-7800c0196e80" providerId="ADAL" clId="{A27EAC0C-2190-4BC1-849F-645ADBC25AE8}" dt="2018-06-16T22:05:40.663" v="64" actId="1076"/>
          <ac:picMkLst>
            <pc:docMk/>
            <pc:sldMk cId="663118839" sldId="256"/>
            <ac:picMk id="7" creationId="{DD87AEB8-38E7-4CAB-AE0D-E99ECC3FFCD4}"/>
          </ac:picMkLst>
        </pc:picChg>
        <pc:picChg chg="del">
          <ac:chgData name="Michael Pyrcz" userId="0efd8a38-3f8e-46fd-9886-7800c0196e80" providerId="ADAL" clId="{A27EAC0C-2190-4BC1-849F-645ADBC25AE8}" dt="2018-06-16T22:02:34.690" v="6" actId="478"/>
          <ac:picMkLst>
            <pc:docMk/>
            <pc:sldMk cId="663118839" sldId="256"/>
            <ac:picMk id="19" creationId="{00000000-0000-0000-0000-000000000000}"/>
          </ac:picMkLst>
        </pc:picChg>
        <pc:picChg chg="del">
          <ac:chgData name="Michael Pyrcz" userId="0efd8a38-3f8e-46fd-9886-7800c0196e80" providerId="ADAL" clId="{A27EAC0C-2190-4BC1-849F-645ADBC25AE8}" dt="2018-06-16T22:02:26.847" v="2" actId="478"/>
          <ac:picMkLst>
            <pc:docMk/>
            <pc:sldMk cId="663118839" sldId="256"/>
            <ac:picMk id="21" creationId="{00000000-0000-0000-0000-000000000000}"/>
          </ac:picMkLst>
        </pc:picChg>
        <pc:picChg chg="del">
          <ac:chgData name="Michael Pyrcz" userId="0efd8a38-3f8e-46fd-9886-7800c0196e80" providerId="ADAL" clId="{A27EAC0C-2190-4BC1-849F-645ADBC25AE8}" dt="2018-06-16T22:02:26.183" v="1" actId="478"/>
          <ac:picMkLst>
            <pc:docMk/>
            <pc:sldMk cId="663118839" sldId="256"/>
            <ac:picMk id="22" creationId="{00000000-0000-0000-0000-000000000000}"/>
          </ac:picMkLst>
        </pc:picChg>
        <pc:picChg chg="del">
          <ac:chgData name="Michael Pyrcz" userId="0efd8a38-3f8e-46fd-9886-7800c0196e80" providerId="ADAL" clId="{A27EAC0C-2190-4BC1-849F-645ADBC25AE8}" dt="2018-06-16T22:02:24.756" v="0" actId="478"/>
          <ac:picMkLst>
            <pc:docMk/>
            <pc:sldMk cId="663118839" sldId="256"/>
            <ac:picMk id="23" creationId="{00000000-0000-0000-0000-000000000000}"/>
          </ac:picMkLst>
        </pc:picChg>
        <pc:cxnChg chg="add mod">
          <ac:chgData name="Michael Pyrcz" userId="0efd8a38-3f8e-46fd-9886-7800c0196e80" providerId="ADAL" clId="{A27EAC0C-2190-4BC1-849F-645ADBC25AE8}" dt="2018-06-16T22:12:28.392" v="802" actId="164"/>
          <ac:cxnSpMkLst>
            <pc:docMk/>
            <pc:sldMk cId="663118839" sldId="256"/>
            <ac:cxnSpMk id="12" creationId="{05C10D9C-AFC7-4604-B372-BE9C5FF41E7F}"/>
          </ac:cxnSpMkLst>
        </pc:cxnChg>
        <pc:cxnChg chg="add mod">
          <ac:chgData name="Michael Pyrcz" userId="0efd8a38-3f8e-46fd-9886-7800c0196e80" providerId="ADAL" clId="{A27EAC0C-2190-4BC1-849F-645ADBC25AE8}" dt="2018-06-16T22:12:28.392" v="802" actId="164"/>
          <ac:cxnSpMkLst>
            <pc:docMk/>
            <pc:sldMk cId="663118839" sldId="256"/>
            <ac:cxnSpMk id="25" creationId="{861D40C8-20E0-487F-97D4-B4D9F3165A39}"/>
          </ac:cxnSpMkLst>
        </pc:cxnChg>
        <pc:cxnChg chg="add mod">
          <ac:chgData name="Michael Pyrcz" userId="0efd8a38-3f8e-46fd-9886-7800c0196e80" providerId="ADAL" clId="{A27EAC0C-2190-4BC1-849F-645ADBC25AE8}" dt="2018-06-16T22:12:19.644" v="800" actId="164"/>
          <ac:cxnSpMkLst>
            <pc:docMk/>
            <pc:sldMk cId="663118839" sldId="256"/>
            <ac:cxnSpMk id="26" creationId="{31888EEA-60DB-4590-BE3B-A6B224A79E1A}"/>
          </ac:cxnSpMkLst>
        </pc:cxnChg>
        <pc:cxnChg chg="add mod">
          <ac:chgData name="Michael Pyrcz" userId="0efd8a38-3f8e-46fd-9886-7800c0196e80" providerId="ADAL" clId="{A27EAC0C-2190-4BC1-849F-645ADBC25AE8}" dt="2018-06-16T22:12:19.644" v="800" actId="164"/>
          <ac:cxnSpMkLst>
            <pc:docMk/>
            <pc:sldMk cId="663118839" sldId="256"/>
            <ac:cxnSpMk id="27" creationId="{FD8E20CF-6A14-403E-AC55-3CC428E1C4F6}"/>
          </ac:cxnSpMkLst>
        </pc:cxnChg>
      </pc:sldChg>
    </pc:docChg>
  </pc:docChgLst>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9/22/2018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9/22/2018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400" b="1" dirty="0" smtClean="0"/>
              <a:t>Student Review of My First Taught Undergraduate Course</a:t>
            </a:r>
            <a:endParaRPr lang="en-US" sz="2800" dirty="0"/>
          </a:p>
          <a:p>
            <a:pPr algn="ctr"/>
            <a:r>
              <a:rPr lang="en-US" dirty="0"/>
              <a:t>Michael Pyrcz, University of Texas at Austin (@GeostatsGuy)</a:t>
            </a:r>
          </a:p>
        </p:txBody>
      </p:sp>
      <p:sp>
        <p:nvSpPr>
          <p:cNvPr id="3" name="TextBox 2"/>
          <p:cNvSpPr txBox="1"/>
          <p:nvPr/>
        </p:nvSpPr>
        <p:spPr>
          <a:xfrm>
            <a:off x="207818" y="991758"/>
            <a:ext cx="11829011" cy="917174"/>
          </a:xfrm>
          <a:prstGeom prst="rect">
            <a:avLst/>
          </a:prstGeom>
          <a:noFill/>
        </p:spPr>
        <p:txBody>
          <a:bodyPr wrap="square" rtlCol="0">
            <a:spAutoFit/>
          </a:bodyPr>
          <a:lstStyle/>
          <a:p>
            <a:pPr algn="just"/>
            <a:r>
              <a:rPr lang="en-US" sz="1340" dirty="0" smtClean="0"/>
              <a:t>I </a:t>
            </a:r>
            <a:r>
              <a:rPr lang="en-US" sz="1340" dirty="0" smtClean="0"/>
              <a:t>feel a lot of responsibility concerning my opportunity to teach young engineers and scientists.  Due to </a:t>
            </a:r>
            <a:r>
              <a:rPr lang="en-US" sz="1340" dirty="0" smtClean="0"/>
              <a:t>my apprehension </a:t>
            </a:r>
            <a:r>
              <a:rPr lang="en-US" sz="1340" dirty="0" smtClean="0"/>
              <a:t>I procrastinated opening the reviews from last </a:t>
            </a:r>
            <a:r>
              <a:rPr lang="en-US" sz="1340" dirty="0" smtClean="0"/>
              <a:t>term until immediately before my first lecture of this term. </a:t>
            </a:r>
            <a:r>
              <a:rPr lang="en-US" sz="1340" dirty="0" smtClean="0"/>
              <a:t>I realized I </a:t>
            </a:r>
            <a:r>
              <a:rPr lang="en-US" sz="1340" dirty="0" smtClean="0"/>
              <a:t>had a responsibility to </a:t>
            </a:r>
            <a:r>
              <a:rPr lang="en-US" sz="1340" dirty="0" smtClean="0"/>
              <a:t>listen and improve no matter how harsh the message.  </a:t>
            </a:r>
            <a:r>
              <a:rPr lang="en-US" sz="1340" dirty="0" smtClean="0"/>
              <a:t>I </a:t>
            </a:r>
            <a:r>
              <a:rPr lang="en-US" sz="1340" dirty="0" smtClean="0"/>
              <a:t>was pleasantly surprised by the comments.  </a:t>
            </a:r>
            <a:r>
              <a:rPr lang="en-US" sz="1340" dirty="0" smtClean="0"/>
              <a:t>I post </a:t>
            </a:r>
            <a:r>
              <a:rPr lang="en-US" sz="1340" dirty="0" smtClean="0"/>
              <a:t>most of the comments here i</a:t>
            </a:r>
            <a:r>
              <a:rPr lang="en-US" sz="1340" dirty="0" smtClean="0"/>
              <a:t>n </a:t>
            </a:r>
            <a:r>
              <a:rPr lang="en-US" sz="1340" dirty="0" smtClean="0"/>
              <a:t>the spirit of appreciation and </a:t>
            </a:r>
            <a:r>
              <a:rPr lang="en-US" sz="1340" dirty="0" smtClean="0"/>
              <a:t>let them know I listen (my responses are in red).  Note </a:t>
            </a:r>
            <a:r>
              <a:rPr lang="en-US" sz="1340" dirty="0" smtClean="0"/>
              <a:t>this was all anonymous and I summarized some of the longer comments:  </a:t>
            </a:r>
            <a:endParaRPr lang="en-US" sz="1340" dirty="0"/>
          </a:p>
        </p:txBody>
      </p:sp>
      <p:sp>
        <p:nvSpPr>
          <p:cNvPr id="9" name="TextBox 8"/>
          <p:cNvSpPr txBox="1"/>
          <p:nvPr/>
        </p:nvSpPr>
        <p:spPr>
          <a:xfrm>
            <a:off x="264459" y="1986743"/>
            <a:ext cx="11698941" cy="5632311"/>
          </a:xfrm>
          <a:prstGeom prst="rect">
            <a:avLst/>
          </a:prstGeom>
          <a:noFill/>
        </p:spPr>
        <p:txBody>
          <a:bodyPr wrap="square" rtlCol="0">
            <a:spAutoFit/>
          </a:bodyPr>
          <a:lstStyle/>
          <a:p>
            <a:r>
              <a:rPr lang="en-US" sz="1200" dirty="0" smtClean="0"/>
              <a:t>‘Great </a:t>
            </a:r>
            <a:r>
              <a:rPr lang="en-US" sz="1200" dirty="0" smtClean="0"/>
              <a:t>class, have a great summer</a:t>
            </a:r>
            <a:r>
              <a:rPr lang="en-US" sz="1200" dirty="0" smtClean="0"/>
              <a:t>!’ </a:t>
            </a:r>
            <a:r>
              <a:rPr lang="en-US" sz="1200" dirty="0" smtClean="0">
                <a:solidFill>
                  <a:srgbClr val="FF0000"/>
                </a:solidFill>
              </a:rPr>
              <a:t>Thank you, summer was super productive, but I think I need to find time for a vacation.  </a:t>
            </a:r>
            <a:endParaRPr lang="en-US" sz="1200" dirty="0" smtClean="0">
              <a:solidFill>
                <a:srgbClr val="FF0000"/>
              </a:solidFill>
            </a:endParaRPr>
          </a:p>
          <a:p>
            <a:endParaRPr lang="en-US" sz="1200" dirty="0"/>
          </a:p>
          <a:p>
            <a:r>
              <a:rPr lang="en-US" sz="1200" dirty="0" smtClean="0"/>
              <a:t>Hands down my favorite professor so far.  Enthusiastic, kind, clean in explaining material.  I wish he would teach more </a:t>
            </a:r>
            <a:r>
              <a:rPr lang="en-US" sz="1200" dirty="0" smtClean="0"/>
              <a:t>classes.  </a:t>
            </a:r>
            <a:r>
              <a:rPr lang="en-US" sz="1200" dirty="0" smtClean="0">
                <a:solidFill>
                  <a:srgbClr val="FF0000"/>
                </a:solidFill>
              </a:rPr>
              <a:t>Sorry for slide errors.  I’m tuning materials to improve!</a:t>
            </a:r>
            <a:endParaRPr lang="en-US" sz="1200" dirty="0" smtClean="0">
              <a:solidFill>
                <a:srgbClr val="FF0000"/>
              </a:solidFill>
            </a:endParaRPr>
          </a:p>
          <a:p>
            <a:endParaRPr lang="en-US" sz="1200" dirty="0"/>
          </a:p>
          <a:p>
            <a:r>
              <a:rPr lang="en-US" sz="1200" dirty="0" smtClean="0"/>
              <a:t>Awesome class. learned a lot. demo.html files helped out greatly with code which was extremely helpful with visualization and application</a:t>
            </a:r>
            <a:r>
              <a:rPr lang="en-US" sz="1200" dirty="0" smtClean="0"/>
              <a:t>. </a:t>
            </a:r>
            <a:r>
              <a:rPr lang="en-US" sz="1200" dirty="0" smtClean="0">
                <a:solidFill>
                  <a:srgbClr val="FF0000"/>
                </a:solidFill>
              </a:rPr>
              <a:t>Good to know! Making more this term.</a:t>
            </a:r>
            <a:endParaRPr lang="en-US" sz="1200" dirty="0" smtClean="0">
              <a:solidFill>
                <a:srgbClr val="FF0000"/>
              </a:solidFill>
            </a:endParaRPr>
          </a:p>
          <a:p>
            <a:endParaRPr lang="en-US" sz="1200" dirty="0"/>
          </a:p>
          <a:p>
            <a:r>
              <a:rPr lang="en-US" sz="1200" dirty="0" smtClean="0"/>
              <a:t>Personally, I would have preferred more calculation / interpretation questions and fewer definitions</a:t>
            </a:r>
            <a:r>
              <a:rPr lang="en-US" sz="1200" dirty="0" smtClean="0"/>
              <a:t>. </a:t>
            </a:r>
            <a:r>
              <a:rPr lang="en-US" sz="1200" dirty="0" smtClean="0">
                <a:solidFill>
                  <a:srgbClr val="FF0000"/>
                </a:solidFill>
              </a:rPr>
              <a:t>I want to test students’ understanding and </a:t>
            </a:r>
            <a:r>
              <a:rPr lang="en-US" sz="1200" dirty="0">
                <a:solidFill>
                  <a:srgbClr val="FF0000"/>
                </a:solidFill>
              </a:rPr>
              <a:t>d</a:t>
            </a:r>
            <a:r>
              <a:rPr lang="en-US" sz="1200" dirty="0" smtClean="0">
                <a:solidFill>
                  <a:srgbClr val="FF0000"/>
                </a:solidFill>
              </a:rPr>
              <a:t>efinitions and short answer are useful for testing knowledge of concepts.  I’ll try to combine calculation and short answer in the same questions.</a:t>
            </a:r>
            <a:endParaRPr lang="en-US" sz="1200" dirty="0" smtClean="0">
              <a:solidFill>
                <a:srgbClr val="FF0000"/>
              </a:solidFill>
            </a:endParaRPr>
          </a:p>
          <a:p>
            <a:endParaRPr lang="en-US" sz="1200" dirty="0"/>
          </a:p>
          <a:p>
            <a:r>
              <a:rPr lang="en-US" sz="1200" dirty="0" smtClean="0"/>
              <a:t>Dr. Pyrcz was always friendly and available as well as an energetic and engaging lecturer.  There were times that the lectures moved pretty fast, but Dr. Pyrcz and his TA were always available and dedicated to helping us</a:t>
            </a:r>
            <a:r>
              <a:rPr lang="en-US" sz="1200" dirty="0" smtClean="0">
                <a:solidFill>
                  <a:srgbClr val="FF0000"/>
                </a:solidFill>
              </a:rPr>
              <a:t>.  We are challenged as the only statistics the engineering class gets.  </a:t>
            </a:r>
            <a:r>
              <a:rPr lang="en-US" sz="1200" dirty="0" smtClean="0">
                <a:solidFill>
                  <a:srgbClr val="FF0000"/>
                </a:solidFill>
              </a:rPr>
              <a:t>I try to provide coverage, but I’ll refine topics. TA Honggeun Jo was awesome!</a:t>
            </a:r>
            <a:endParaRPr lang="en-US" sz="1200" dirty="0" smtClean="0">
              <a:solidFill>
                <a:srgbClr val="FF0000"/>
              </a:solidFill>
            </a:endParaRPr>
          </a:p>
          <a:p>
            <a:endParaRPr lang="en-US" sz="1200" dirty="0"/>
          </a:p>
          <a:p>
            <a:r>
              <a:rPr lang="en-US" sz="1200" dirty="0" smtClean="0"/>
              <a:t>Professor Pyrcz is the best! </a:t>
            </a:r>
            <a:r>
              <a:rPr lang="en-US" sz="1200" dirty="0"/>
              <a:t> </a:t>
            </a:r>
            <a:r>
              <a:rPr lang="en-US" sz="1200" dirty="0" smtClean="0"/>
              <a:t>He is very passionate about </a:t>
            </a:r>
            <a:r>
              <a:rPr lang="en-US" sz="1200" dirty="0" err="1" smtClean="0"/>
              <a:t>geostats</a:t>
            </a:r>
            <a:r>
              <a:rPr lang="en-US" sz="1200" dirty="0" smtClean="0"/>
              <a:t> and cares about his students – he is an awesome teacher</a:t>
            </a:r>
            <a:r>
              <a:rPr lang="en-US" sz="1200" dirty="0" smtClean="0"/>
              <a:t>! </a:t>
            </a:r>
            <a:r>
              <a:rPr lang="en-US" sz="1200" dirty="0" smtClean="0">
                <a:solidFill>
                  <a:srgbClr val="FF0000"/>
                </a:solidFill>
              </a:rPr>
              <a:t> I love teaching.  It’s why I left a great position in industry.  I’m so glad it shows.</a:t>
            </a:r>
            <a:endParaRPr lang="en-US" sz="1200" dirty="0" smtClean="0">
              <a:solidFill>
                <a:srgbClr val="FF0000"/>
              </a:solidFill>
            </a:endParaRPr>
          </a:p>
          <a:p>
            <a:endParaRPr lang="en-US" sz="1200" dirty="0"/>
          </a:p>
          <a:p>
            <a:r>
              <a:rPr lang="en-US" sz="1200" dirty="0" smtClean="0"/>
              <a:t>He could improve the course by slowing down on important concepts.  Overall, greatly enjoyed the it</a:t>
            </a:r>
            <a:r>
              <a:rPr lang="en-US" sz="1200" dirty="0" smtClean="0"/>
              <a:t>! I am slowing down on difficult topics, using </a:t>
            </a:r>
            <a:r>
              <a:rPr lang="en-US" sz="1200" dirty="0" smtClean="0"/>
              <a:t>more </a:t>
            </a:r>
            <a:r>
              <a:rPr lang="en-US" sz="1200" dirty="0" err="1" smtClean="0"/>
              <a:t>inclass</a:t>
            </a:r>
            <a:r>
              <a:rPr lang="en-US" sz="1200" dirty="0" smtClean="0"/>
              <a:t> exercises and YouTube videos (almost flipping </a:t>
            </a:r>
            <a:r>
              <a:rPr lang="en-US" sz="1200" smtClean="0"/>
              <a:t>the class).</a:t>
            </a:r>
            <a:endParaRPr lang="en-US" sz="1200" dirty="0" smtClean="0"/>
          </a:p>
          <a:p>
            <a:endParaRPr lang="en-US" sz="1200" dirty="0"/>
          </a:p>
          <a:p>
            <a:r>
              <a:rPr lang="en-US" sz="1200" dirty="0" smtClean="0"/>
              <a:t>One of my favorite courses so far!  Dr. Pyrcz took lots of time and effort to teach, review. Would like to have more integration of material from earlier lectures.</a:t>
            </a:r>
          </a:p>
          <a:p>
            <a:endParaRPr lang="en-US" sz="1200" dirty="0"/>
          </a:p>
          <a:p>
            <a:r>
              <a:rPr lang="en-US" sz="1200" dirty="0" smtClean="0"/>
              <a:t>Professor Pyrcz has been my favorite teacher so far.  He is so helpful and always available. Takes into account what the students wants and their ideas.  I’ve learned so much this semester.  </a:t>
            </a:r>
            <a:r>
              <a:rPr lang="en-US" sz="1200" dirty="0"/>
              <a:t>B</a:t>
            </a:r>
            <a:r>
              <a:rPr lang="en-US" sz="1200" dirty="0" smtClean="0"/>
              <a:t>est teacher ever!</a:t>
            </a:r>
          </a:p>
          <a:p>
            <a:endParaRPr lang="en-US" sz="1200" dirty="0"/>
          </a:p>
          <a:p>
            <a:r>
              <a:rPr lang="en-US" sz="1200" dirty="0" smtClean="0"/>
              <a:t>Probably the most passionate professor I’ve had.  I did feel there was a little too much information covered.  Very approachable and flexible to the needs of the students.</a:t>
            </a:r>
          </a:p>
          <a:p>
            <a:endParaRPr lang="en-US" sz="1200" dirty="0"/>
          </a:p>
          <a:p>
            <a:endParaRPr lang="en-US" sz="1200" dirty="0" smtClean="0"/>
          </a:p>
          <a:p>
            <a:endParaRPr lang="en-US" sz="1200" dirty="0"/>
          </a:p>
          <a:p>
            <a:r>
              <a:rPr lang="en-US" sz="1200" dirty="0" smtClean="0"/>
              <a:t> </a:t>
            </a:r>
          </a:p>
          <a:p>
            <a:endParaRPr lang="en-US" sz="1200" dirty="0"/>
          </a:p>
          <a:p>
            <a:endParaRPr lang="en-US" sz="1200" dirty="0"/>
          </a:p>
        </p:txBody>
      </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528</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67</cp:revision>
  <dcterms:created xsi:type="dcterms:W3CDTF">2017-10-07T03:12:22Z</dcterms:created>
  <dcterms:modified xsi:type="dcterms:W3CDTF">2018-09-22T14:40:30Z</dcterms:modified>
</cp:coreProperties>
</file>