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yrcz" userId="0efd8a38-3f8e-46fd-9886-7800c0196e80" providerId="ADAL" clId="{C3ADB887-2512-4A62-890C-220B6927EBCF}"/>
    <pc:docChg chg="custSel modSld">
      <pc:chgData name="Michael Pyrcz" userId="0efd8a38-3f8e-46fd-9886-7800c0196e80" providerId="ADAL" clId="{C3ADB887-2512-4A62-890C-220B6927EBCF}" dt="2018-04-01T19:15:46.446" v="964" actId="1037"/>
      <pc:docMkLst>
        <pc:docMk/>
      </pc:docMkLst>
      <pc:sldChg chg="addSp delSp modSp">
        <pc:chgData name="Michael Pyrcz" userId="0efd8a38-3f8e-46fd-9886-7800c0196e80" providerId="ADAL" clId="{C3ADB887-2512-4A62-890C-220B6927EBCF}" dt="2018-04-01T19:15:46.446" v="964" actId="1037"/>
        <pc:sldMkLst>
          <pc:docMk/>
          <pc:sldMk cId="663118839" sldId="256"/>
        </pc:sldMkLst>
        <pc:spChg chg="mod">
          <ac:chgData name="Michael Pyrcz" userId="0efd8a38-3f8e-46fd-9886-7800c0196e80" providerId="ADAL" clId="{C3ADB887-2512-4A62-890C-220B6927EBCF}" dt="2018-04-01T19:02:29.510" v="764" actId="20577"/>
          <ac:spMkLst>
            <pc:docMk/>
            <pc:sldMk cId="663118839" sldId="256"/>
            <ac:spMk id="2" creationId="{00000000-0000-0000-0000-000000000000}"/>
          </ac:spMkLst>
        </pc:spChg>
        <pc:spChg chg="mod">
          <ac:chgData name="Michael Pyrcz" userId="0efd8a38-3f8e-46fd-9886-7800c0196e80" providerId="ADAL" clId="{C3ADB887-2512-4A62-890C-220B6927EBCF}" dt="2018-04-01T19:03:28.144" v="783" actId="20577"/>
          <ac:spMkLst>
            <pc:docMk/>
            <pc:sldMk cId="663118839" sldId="256"/>
            <ac:spMk id="3" creationId="{00000000-0000-0000-0000-000000000000}"/>
          </ac:spMkLst>
        </pc:spChg>
        <pc:spChg chg="mod">
          <ac:chgData name="Michael Pyrcz" userId="0efd8a38-3f8e-46fd-9886-7800c0196e80" providerId="ADAL" clId="{C3ADB887-2512-4A62-890C-220B6927EBCF}" dt="2018-04-01T19:15:30.908" v="957" actId="1037"/>
          <ac:spMkLst>
            <pc:docMk/>
            <pc:sldMk cId="663118839" sldId="256"/>
            <ac:spMk id="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2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3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7"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8"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4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1"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2"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3"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56"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8"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59"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0"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61"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5"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76"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77" creationId="{00000000-0000-0000-0000-000000000000}"/>
          </ac:spMkLst>
        </pc:spChg>
        <pc:spChg chg="add mod">
          <ac:chgData name="Michael Pyrcz" userId="0efd8a38-3f8e-46fd-9886-7800c0196e80" providerId="ADAL" clId="{C3ADB887-2512-4A62-890C-220B6927EBCF}" dt="2018-04-01T19:15:46.446" v="964" actId="1037"/>
          <ac:spMkLst>
            <pc:docMk/>
            <pc:sldMk cId="663118839" sldId="256"/>
            <ac:spMk id="78" creationId="{5B7D9B50-8282-46AC-BE26-2408D87F5896}"/>
          </ac:spMkLst>
        </pc:spChg>
        <pc:spChg chg="del mod">
          <ac:chgData name="Michael Pyrcz" userId="0efd8a38-3f8e-46fd-9886-7800c0196e80" providerId="ADAL" clId="{C3ADB887-2512-4A62-890C-220B6927EBCF}" dt="2018-04-01T18:56:53.288" v="724" actId="478"/>
          <ac:spMkLst>
            <pc:docMk/>
            <pc:sldMk cId="663118839" sldId="256"/>
            <ac:spMk id="84"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88" creationId="{00000000-0000-0000-0000-000000000000}"/>
          </ac:spMkLst>
        </pc:spChg>
        <pc:spChg chg="del">
          <ac:chgData name="Michael Pyrcz" userId="0efd8a38-3f8e-46fd-9886-7800c0196e80" providerId="ADAL" clId="{C3ADB887-2512-4A62-890C-220B6927EBCF}" dt="2018-04-01T18:56:51.557" v="723" actId="478"/>
          <ac:spMkLst>
            <pc:docMk/>
            <pc:sldMk cId="663118839" sldId="256"/>
            <ac:spMk id="104" creationId="{00000000-0000-0000-0000-000000000000}"/>
          </ac:spMkLst>
        </pc:spChg>
        <pc:spChg chg="del mod">
          <ac:chgData name="Michael Pyrcz" userId="0efd8a38-3f8e-46fd-9886-7800c0196e80" providerId="ADAL" clId="{C3ADB887-2512-4A62-890C-220B6927EBCF}" dt="2018-04-01T19:04:31.046" v="836" actId="478"/>
          <ac:spMkLst>
            <pc:docMk/>
            <pc:sldMk cId="663118839" sldId="256"/>
            <ac:spMk id="105" creationId="{00000000-0000-0000-0000-000000000000}"/>
          </ac:spMkLst>
        </pc:spChg>
        <pc:spChg chg="del mod">
          <ac:chgData name="Michael Pyrcz" userId="0efd8a38-3f8e-46fd-9886-7800c0196e80" providerId="ADAL" clId="{C3ADB887-2512-4A62-890C-220B6927EBCF}" dt="2018-04-01T18:56:53.288" v="724" actId="478"/>
          <ac:spMkLst>
            <pc:docMk/>
            <pc:sldMk cId="663118839" sldId="256"/>
            <ac:spMk id="109" creationId="{00000000-0000-0000-0000-000000000000}"/>
          </ac:spMkLst>
        </pc:spChg>
        <pc:spChg chg="mod">
          <ac:chgData name="Michael Pyrcz" userId="0efd8a38-3f8e-46fd-9886-7800c0196e80" providerId="ADAL" clId="{C3ADB887-2512-4A62-890C-220B6927EBCF}" dt="2018-04-01T19:15:08.531" v="885" actId="1076"/>
          <ac:spMkLst>
            <pc:docMk/>
            <pc:sldMk cId="663118839" sldId="256"/>
            <ac:spMk id="113" creationId="{00000000-0000-0000-0000-000000000000}"/>
          </ac:spMkLst>
        </pc:spChg>
        <pc:spChg chg="del">
          <ac:chgData name="Michael Pyrcz" userId="0efd8a38-3f8e-46fd-9886-7800c0196e80" providerId="ADAL" clId="{C3ADB887-2512-4A62-890C-220B6927EBCF}" dt="2018-04-01T18:56:53.288" v="724" actId="478"/>
          <ac:spMkLst>
            <pc:docMk/>
            <pc:sldMk cId="663118839" sldId="256"/>
            <ac:spMk id="115" creationId="{00000000-0000-0000-0000-000000000000}"/>
          </ac:spMkLst>
        </pc:spChg>
        <pc:grpChg chg="del">
          <ac:chgData name="Michael Pyrcz" userId="0efd8a38-3f8e-46fd-9886-7800c0196e80" providerId="ADAL" clId="{C3ADB887-2512-4A62-890C-220B6927EBCF}" dt="2018-04-01T18:56:49.846" v="722" actId="478"/>
          <ac:grpSpMkLst>
            <pc:docMk/>
            <pc:sldMk cId="663118839" sldId="256"/>
            <ac:grpSpMk id="4" creationId="{00000000-0000-0000-0000-000000000000}"/>
          </ac:grpSpMkLst>
        </pc:grpChg>
        <pc:picChg chg="add mod">
          <ac:chgData name="Michael Pyrcz" userId="0efd8a38-3f8e-46fd-9886-7800c0196e80" providerId="ADAL" clId="{C3ADB887-2512-4A62-890C-220B6927EBCF}" dt="2018-04-01T19:04:14.626" v="789" actId="1076"/>
          <ac:picMkLst>
            <pc:docMk/>
            <pc:sldMk cId="663118839" sldId="256"/>
            <ac:picMk id="6" creationId="{A2363113-E0EF-48AD-AA38-0F59A615FA23}"/>
          </ac:picMkLst>
        </pc:picChg>
        <pc:picChg chg="add mod">
          <ac:chgData name="Michael Pyrcz" userId="0efd8a38-3f8e-46fd-9886-7800c0196e80" providerId="ADAL" clId="{C3ADB887-2512-4A62-890C-220B6927EBCF}" dt="2018-04-01T19:14:50.987" v="859" actId="1076"/>
          <ac:picMkLst>
            <pc:docMk/>
            <pc:sldMk cId="663118839" sldId="256"/>
            <ac:picMk id="57" creationId="{105F7397-0AD9-45F6-AA3C-265FA135E75F}"/>
          </ac:picMkLst>
        </pc:picChg>
        <pc:cxnChg chg="del">
          <ac:chgData name="Michael Pyrcz" userId="0efd8a38-3f8e-46fd-9886-7800c0196e80" providerId="ADAL" clId="{C3ADB887-2512-4A62-890C-220B6927EBCF}" dt="2018-04-01T18:56:53.288" v="724" actId="478"/>
          <ac:cxnSpMkLst>
            <pc:docMk/>
            <pc:sldMk cId="663118839" sldId="256"/>
            <ac:cxnSpMk id="5" creationId="{00000000-0000-0000-0000-000000000000}"/>
          </ac:cxnSpMkLst>
        </pc:cxnChg>
        <pc:cxnChg chg="del">
          <ac:chgData name="Michael Pyrcz" userId="0efd8a38-3f8e-46fd-9886-7800c0196e80" providerId="ADAL" clId="{C3ADB887-2512-4A62-890C-220B6927EBCF}" dt="2018-04-01T18:56:53.288" v="724" actId="478"/>
          <ac:cxnSpMkLst>
            <pc:docMk/>
            <pc:sldMk cId="663118839" sldId="256"/>
            <ac:cxnSpMk id="8"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C3F7-D952-4F8C-86C4-0D351CFCB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7D3EA-3532-46C1-8576-5B387AACD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C65CBA-579B-4FBF-B07D-C04BC618F62F}"/>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7201A4CF-577B-434E-8A54-4A7F93BE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B0976-0AAD-4F22-8355-9B1357E78BB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60195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2D3E-C309-4948-911F-CF2BAAE7DC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53D0EF-962C-4CE9-B6DD-565EBDB0C1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F53B5-9FF1-4F3D-A609-6AF57583C99F}"/>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D9056868-38D7-479A-BDB6-D8EBF278E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B4FA5-5223-4BBA-A977-7F63AA13BC39}"/>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78461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89B-64E7-49DE-A4D3-57E2ADAB0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346FBE-C159-40EA-94DC-4D4A2EA18D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CBF57-FB3B-4A67-B298-97F187096919}"/>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E1E60897-0C69-4200-B8E3-49F64DF02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05250-3500-4A54-AECD-BC988C1755D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596718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59E6-B44F-4610-A698-5F215FA681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5754A-8494-417F-9CC7-FA2E06716E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2AD36-4D0F-472F-A99C-5F85987E9B82}"/>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CC876411-C82E-45ED-AFD8-3F1F2EA5E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00CA4-55E1-4BB8-9B37-AFA46CECBDCB}"/>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59645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0AC3-F805-4182-B472-25F3B8759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AA3515-5ACB-4A07-BBFD-8C25BC22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A7587C-7ACB-4F36-ABEC-62866C251404}"/>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08BD3F06-9988-488B-A32A-7DC70957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1C1E38-9E03-4AE9-B4C1-A3E1F37FDC0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425670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DC469-EA06-4094-ADDA-BBCD5B241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41FCF-2BAF-4C78-A3AD-AA8AF612FC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BDD9-C06C-449D-8C88-383632C8CFC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B1E228-DD7D-429F-A141-65E35BA12B97}"/>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6" name="Footer Placeholder 5">
            <a:extLst>
              <a:ext uri="{FF2B5EF4-FFF2-40B4-BE49-F238E27FC236}">
                <a16:creationId xmlns:a16="http://schemas.microsoft.com/office/drawing/2014/main" id="{EC86DF40-77A8-485F-8297-1F100BAA3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7FEE8-AF5D-430A-9F98-D9FEAA62E320}"/>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173997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56FF-023B-4DEE-AFF5-ED7CA5B85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1499D-ED3F-43E4-BD0F-AA5DBEB28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4007D4D-1E7F-44BE-80A0-33E5303286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B2771-191E-43B9-BD52-8FD5CBB7B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FA280A6-98BE-4632-B1D9-7C38923199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76529-4C19-464A-804E-6E158D720B8F}"/>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8" name="Footer Placeholder 7">
            <a:extLst>
              <a:ext uri="{FF2B5EF4-FFF2-40B4-BE49-F238E27FC236}">
                <a16:creationId xmlns:a16="http://schemas.microsoft.com/office/drawing/2014/main" id="{9EF904C3-C201-4F28-B2EB-40BAC41B9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5B1F9C-F433-415C-89FA-2226327561A8}"/>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926022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F494-A11E-483D-AE67-5EC3D557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63081-5ACD-4161-875C-22BB8C9EBE69}"/>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4" name="Footer Placeholder 3">
            <a:extLst>
              <a:ext uri="{FF2B5EF4-FFF2-40B4-BE49-F238E27FC236}">
                <a16:creationId xmlns:a16="http://schemas.microsoft.com/office/drawing/2014/main" id="{779E95F4-045E-4AA5-8757-09596DD27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3F287-AB73-4432-829D-751384FEB95A}"/>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86310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A7B47-5AFC-413E-B4CB-8852342C23E0}"/>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3" name="Footer Placeholder 2">
            <a:extLst>
              <a:ext uri="{FF2B5EF4-FFF2-40B4-BE49-F238E27FC236}">
                <a16:creationId xmlns:a16="http://schemas.microsoft.com/office/drawing/2014/main" id="{87C49A07-757E-4B61-9C60-F0833F3CF7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6B204C-D290-4EA3-A810-D6880428DF01}"/>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390266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52F4E-386F-4999-90AA-C805CD49D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4B6929-1F62-4201-A31E-176232FD5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64C6A8-F4E0-4B01-8F7D-59729939E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198F04-CB16-42DC-A3F0-A45DFF383A2A}"/>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6" name="Footer Placeholder 5">
            <a:extLst>
              <a:ext uri="{FF2B5EF4-FFF2-40B4-BE49-F238E27FC236}">
                <a16:creationId xmlns:a16="http://schemas.microsoft.com/office/drawing/2014/main" id="{6F34849D-B319-4D97-9AAF-F55E12BF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EFED7-B696-4409-97C7-5669CCDC2EFD}"/>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4083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49FD-C460-4DAD-B8EC-08AA66F87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8FA02-972F-4BD3-8004-7EA97A16D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4619E0-7E91-420F-A1DF-19491DED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12F7D9-7831-4150-933C-FA31AD0AF0E0}"/>
              </a:ext>
            </a:extLst>
          </p:cNvPr>
          <p:cNvSpPr>
            <a:spLocks noGrp="1"/>
          </p:cNvSpPr>
          <p:nvPr>
            <p:ph type="dt" sz="half" idx="10"/>
          </p:nvPr>
        </p:nvSpPr>
        <p:spPr/>
        <p:txBody>
          <a:bodyPr/>
          <a:lstStyle/>
          <a:p>
            <a:fld id="{D64104F6-D7AA-4897-AB21-80FB50F1618D}" type="datetimeFigureOut">
              <a:rPr lang="en-US" smtClean="0"/>
              <a:t>4/26/2018</a:t>
            </a:fld>
            <a:endParaRPr lang="en-US"/>
          </a:p>
        </p:txBody>
      </p:sp>
      <p:sp>
        <p:nvSpPr>
          <p:cNvPr id="6" name="Footer Placeholder 5">
            <a:extLst>
              <a:ext uri="{FF2B5EF4-FFF2-40B4-BE49-F238E27FC236}">
                <a16:creationId xmlns:a16="http://schemas.microsoft.com/office/drawing/2014/main" id="{C69BCA06-074E-4C77-8C8F-91C0C18508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E28BD3-ADAC-400C-9083-F87A62DC1B7E}"/>
              </a:ext>
            </a:extLst>
          </p:cNvPr>
          <p:cNvSpPr>
            <a:spLocks noGrp="1"/>
          </p:cNvSpPr>
          <p:nvPr>
            <p:ph type="sldNum" sz="quarter" idx="12"/>
          </p:nvPr>
        </p:nvSpPr>
        <p:spPr/>
        <p:txBody>
          <a:bodyPr/>
          <a:lstStyle/>
          <a:p>
            <a:fld id="{8A824EB2-D710-45FE-96CF-786FD7D7CA33}" type="slidenum">
              <a:rPr lang="en-US" smtClean="0"/>
              <a:t>‹#›</a:t>
            </a:fld>
            <a:endParaRPr lang="en-US"/>
          </a:p>
        </p:txBody>
      </p:sp>
    </p:spTree>
    <p:extLst>
      <p:ext uri="{BB962C8B-B14F-4D97-AF65-F5344CB8AC3E}">
        <p14:creationId xmlns:p14="http://schemas.microsoft.com/office/powerpoint/2010/main" val="28292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28237-B227-4430-A012-B7C44C077D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44702-FBD3-4423-A8B6-47128F393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C7B1A-FDBC-45AF-9C39-9F3E344B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104F6-D7AA-4897-AB21-80FB50F1618D}" type="datetimeFigureOut">
              <a:rPr lang="en-US" smtClean="0"/>
              <a:t>4/26/2018</a:t>
            </a:fld>
            <a:endParaRPr lang="en-US"/>
          </a:p>
        </p:txBody>
      </p:sp>
      <p:sp>
        <p:nvSpPr>
          <p:cNvPr id="5" name="Footer Placeholder 4">
            <a:extLst>
              <a:ext uri="{FF2B5EF4-FFF2-40B4-BE49-F238E27FC236}">
                <a16:creationId xmlns:a16="http://schemas.microsoft.com/office/drawing/2014/main" id="{C84EC213-16AE-494C-B6EA-F9BFA7B0D1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96F7C-7A89-44E6-AE4B-B8672F769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EB2-D710-45FE-96CF-786FD7D7CA33}" type="slidenum">
              <a:rPr lang="en-US" smtClean="0"/>
              <a:t>‹#›</a:t>
            </a:fld>
            <a:endParaRPr lang="en-US"/>
          </a:p>
        </p:txBody>
      </p:sp>
    </p:spTree>
    <p:extLst>
      <p:ext uri="{BB962C8B-B14F-4D97-AF65-F5344CB8AC3E}">
        <p14:creationId xmlns:p14="http://schemas.microsoft.com/office/powerpoint/2010/main" val="77845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689" y="90524"/>
            <a:ext cx="12074011" cy="738664"/>
          </a:xfrm>
          <a:prstGeom prst="rect">
            <a:avLst/>
          </a:prstGeom>
          <a:noFill/>
        </p:spPr>
        <p:txBody>
          <a:bodyPr wrap="none" rtlCol="0">
            <a:spAutoFit/>
          </a:bodyPr>
          <a:lstStyle/>
          <a:p>
            <a:pPr algn="ctr"/>
            <a:r>
              <a:rPr lang="en-US" sz="2400" dirty="0" smtClean="0"/>
              <a:t>Decision Tree Tutorial </a:t>
            </a:r>
            <a:r>
              <a:rPr lang="en-US" sz="2400" dirty="0" smtClean="0"/>
              <a:t>with Subsurface Demonstration in R for Geoscientists and Geo-engineers </a:t>
            </a:r>
          </a:p>
          <a:p>
            <a:pPr algn="ctr"/>
            <a:r>
              <a:rPr lang="en-US" dirty="0" smtClean="0"/>
              <a:t>Michael </a:t>
            </a:r>
            <a:r>
              <a:rPr lang="en-US" dirty="0"/>
              <a:t>Pyrcz, University of Texas at Austin (@GeostatsGuy)</a:t>
            </a:r>
          </a:p>
        </p:txBody>
      </p:sp>
      <p:sp>
        <p:nvSpPr>
          <p:cNvPr id="3" name="TextBox 2"/>
          <p:cNvSpPr txBox="1"/>
          <p:nvPr/>
        </p:nvSpPr>
        <p:spPr>
          <a:xfrm>
            <a:off x="0" y="967044"/>
            <a:ext cx="12192000" cy="3046988"/>
          </a:xfrm>
          <a:prstGeom prst="rect">
            <a:avLst/>
          </a:prstGeom>
          <a:noFill/>
        </p:spPr>
        <p:txBody>
          <a:bodyPr wrap="square" rtlCol="0">
            <a:spAutoFit/>
          </a:bodyPr>
          <a:lstStyle/>
          <a:p>
            <a:pPr algn="just"/>
            <a:r>
              <a:rPr lang="en-US" sz="1600" b="1" dirty="0" smtClean="0"/>
              <a:t>Decision Tree </a:t>
            </a:r>
            <a:r>
              <a:rPr lang="en-US" sz="1600" dirty="0" smtClean="0"/>
              <a:t>is one of the most simple, explainable and interpretable predictive models in machine learning; therefore</a:t>
            </a:r>
            <a:r>
              <a:rPr lang="en-US" sz="1600" smtClean="0"/>
              <a:t>, </a:t>
            </a:r>
            <a:r>
              <a:rPr lang="en-US" sz="1600"/>
              <a:t>i</a:t>
            </a:r>
            <a:r>
              <a:rPr lang="en-US" sz="1600" smtClean="0"/>
              <a:t>t </a:t>
            </a:r>
            <a:r>
              <a:rPr lang="en-US" sz="1600" dirty="0" smtClean="0"/>
              <a:t>is a great introduction to regression and classification with machine learning. In addition, the recursive binary segmentation is analogous to human decision making.  The resulting trees and segmentation of the feature space may be interrogated and there are very good options for cross validation and pruning to improve robustness.  Finally, understanding a decision tree is a prerequisite for more powerful bagging, random forest and boosting.</a:t>
            </a: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7" name="TextBox 6"/>
          <p:cNvSpPr txBox="1"/>
          <p:nvPr/>
        </p:nvSpPr>
        <p:spPr>
          <a:xfrm>
            <a:off x="4303265" y="2098340"/>
            <a:ext cx="2843792" cy="369332"/>
          </a:xfrm>
          <a:prstGeom prst="rect">
            <a:avLst/>
          </a:prstGeom>
          <a:noFill/>
        </p:spPr>
        <p:txBody>
          <a:bodyPr wrap="none" rtlCol="0">
            <a:spAutoFit/>
          </a:bodyPr>
          <a:lstStyle/>
          <a:p>
            <a:r>
              <a:rPr lang="en-US" dirty="0" smtClean="0"/>
              <a:t>Decision Tree for Production</a:t>
            </a:r>
            <a:endParaRPr lang="en-US" dirty="0"/>
          </a:p>
        </p:txBody>
      </p:sp>
      <p:sp>
        <p:nvSpPr>
          <p:cNvPr id="113" name="TextBox 112"/>
          <p:cNvSpPr txBox="1"/>
          <p:nvPr/>
        </p:nvSpPr>
        <p:spPr>
          <a:xfrm>
            <a:off x="23294" y="2095630"/>
            <a:ext cx="3987182" cy="369332"/>
          </a:xfrm>
          <a:prstGeom prst="rect">
            <a:avLst/>
          </a:prstGeom>
          <a:noFill/>
        </p:spPr>
        <p:txBody>
          <a:bodyPr wrap="none" rtlCol="0">
            <a:spAutoFit/>
          </a:bodyPr>
          <a:lstStyle/>
          <a:p>
            <a:r>
              <a:rPr lang="en-US" dirty="0" smtClean="0"/>
              <a:t>Production from Porosity and Brittleness</a:t>
            </a:r>
            <a:endParaRPr lang="en-US" dirty="0"/>
          </a:p>
        </p:txBody>
      </p:sp>
      <p:pic>
        <p:nvPicPr>
          <p:cNvPr id="5" name="Picture 4"/>
          <p:cNvPicPr>
            <a:picLocks noChangeAspect="1"/>
          </p:cNvPicPr>
          <p:nvPr/>
        </p:nvPicPr>
        <p:blipFill rotWithShape="1">
          <a:blip r:embed="rId2"/>
          <a:srcRect l="363"/>
          <a:stretch/>
        </p:blipFill>
        <p:spPr>
          <a:xfrm>
            <a:off x="3498014" y="2490538"/>
            <a:ext cx="8501854" cy="4159644"/>
          </a:xfrm>
          <a:prstGeom prst="rect">
            <a:avLst/>
          </a:prstGeom>
        </p:spPr>
      </p:pic>
      <p:pic>
        <p:nvPicPr>
          <p:cNvPr id="6" name="Picture 5"/>
          <p:cNvPicPr>
            <a:picLocks noChangeAspect="1"/>
          </p:cNvPicPr>
          <p:nvPr/>
        </p:nvPicPr>
        <p:blipFill>
          <a:blip r:embed="rId3"/>
          <a:stretch>
            <a:fillRect/>
          </a:stretch>
        </p:blipFill>
        <p:spPr>
          <a:xfrm>
            <a:off x="141746" y="4306261"/>
            <a:ext cx="3214523" cy="2492895"/>
          </a:xfrm>
          <a:prstGeom prst="rect">
            <a:avLst/>
          </a:prstGeom>
        </p:spPr>
      </p:pic>
      <p:pic>
        <p:nvPicPr>
          <p:cNvPr id="8" name="Picture 7"/>
          <p:cNvPicPr>
            <a:picLocks noChangeAspect="1"/>
          </p:cNvPicPr>
          <p:nvPr/>
        </p:nvPicPr>
        <p:blipFill>
          <a:blip r:embed="rId4"/>
          <a:stretch>
            <a:fillRect/>
          </a:stretch>
        </p:blipFill>
        <p:spPr>
          <a:xfrm>
            <a:off x="184462" y="2490538"/>
            <a:ext cx="3553292" cy="1523494"/>
          </a:xfrm>
          <a:prstGeom prst="rect">
            <a:avLst/>
          </a:prstGeom>
        </p:spPr>
      </p:pic>
      <p:sp>
        <p:nvSpPr>
          <p:cNvPr id="13" name="TextBox 12"/>
          <p:cNvSpPr txBox="1"/>
          <p:nvPr/>
        </p:nvSpPr>
        <p:spPr>
          <a:xfrm>
            <a:off x="8023151" y="2098340"/>
            <a:ext cx="3576364" cy="369332"/>
          </a:xfrm>
          <a:prstGeom prst="rect">
            <a:avLst/>
          </a:prstGeom>
          <a:noFill/>
        </p:spPr>
        <p:txBody>
          <a:bodyPr wrap="none" rtlCol="0">
            <a:spAutoFit/>
          </a:bodyPr>
          <a:lstStyle/>
          <a:p>
            <a:r>
              <a:rPr lang="en-US" dirty="0" smtClean="0"/>
              <a:t>Pruned Decision Tree for Production</a:t>
            </a:r>
            <a:endParaRPr lang="en-US" dirty="0"/>
          </a:p>
        </p:txBody>
      </p:sp>
      <p:sp>
        <p:nvSpPr>
          <p:cNvPr id="14" name="TextBox 13"/>
          <p:cNvSpPr txBox="1"/>
          <p:nvPr/>
        </p:nvSpPr>
        <p:spPr>
          <a:xfrm>
            <a:off x="151210" y="3961663"/>
            <a:ext cx="3615862" cy="369332"/>
          </a:xfrm>
          <a:prstGeom prst="rect">
            <a:avLst/>
          </a:prstGeom>
          <a:noFill/>
        </p:spPr>
        <p:txBody>
          <a:bodyPr wrap="none" rtlCol="0">
            <a:spAutoFit/>
          </a:bodyPr>
          <a:lstStyle/>
          <a:p>
            <a:r>
              <a:rPr lang="en-US" dirty="0" smtClean="0"/>
              <a:t>Cross Validation Results for Pruning</a:t>
            </a:r>
            <a:endParaRPr lang="en-US" dirty="0"/>
          </a:p>
        </p:txBody>
      </p:sp>
      <p:cxnSp>
        <p:nvCxnSpPr>
          <p:cNvPr id="10" name="Straight Connector 9"/>
          <p:cNvCxnSpPr/>
          <p:nvPr/>
        </p:nvCxnSpPr>
        <p:spPr>
          <a:xfrm flipV="1">
            <a:off x="1757320" y="4347826"/>
            <a:ext cx="1" cy="21277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10476" y="4645174"/>
            <a:ext cx="3600666" cy="230832"/>
          </a:xfrm>
          <a:prstGeom prst="rect">
            <a:avLst/>
          </a:prstGeom>
          <a:noFill/>
        </p:spPr>
        <p:txBody>
          <a:bodyPr wrap="none" rtlCol="0">
            <a:spAutoFit/>
          </a:bodyPr>
          <a:lstStyle/>
          <a:p>
            <a:r>
              <a:rPr lang="en-US" sz="900" b="1" dirty="0" smtClean="0"/>
              <a:t>Training Data and Solution for Production from Porosity and Brittleness</a:t>
            </a:r>
            <a:endParaRPr lang="en-US" sz="900" b="1" dirty="0"/>
          </a:p>
        </p:txBody>
      </p:sp>
      <p:sp>
        <p:nvSpPr>
          <p:cNvPr id="19" name="TextBox 18"/>
          <p:cNvSpPr txBox="1"/>
          <p:nvPr/>
        </p:nvSpPr>
        <p:spPr>
          <a:xfrm>
            <a:off x="8304647" y="4647945"/>
            <a:ext cx="3433953" cy="230832"/>
          </a:xfrm>
          <a:prstGeom prst="rect">
            <a:avLst/>
          </a:prstGeom>
          <a:noFill/>
        </p:spPr>
        <p:txBody>
          <a:bodyPr wrap="none" rtlCol="0">
            <a:spAutoFit/>
          </a:bodyPr>
          <a:lstStyle/>
          <a:p>
            <a:r>
              <a:rPr lang="en-US" sz="900" b="1" dirty="0" smtClean="0"/>
              <a:t>Training Data and Solution Production from Porosity and Brittleness</a:t>
            </a:r>
            <a:endParaRPr lang="en-US" sz="900" b="1" dirty="0"/>
          </a:p>
        </p:txBody>
      </p:sp>
      <p:sp>
        <p:nvSpPr>
          <p:cNvPr id="20" name="TextBox 19"/>
          <p:cNvSpPr txBox="1"/>
          <p:nvPr/>
        </p:nvSpPr>
        <p:spPr>
          <a:xfrm>
            <a:off x="8460401" y="2436995"/>
            <a:ext cx="2989921" cy="230832"/>
          </a:xfrm>
          <a:prstGeom prst="rect">
            <a:avLst/>
          </a:prstGeom>
          <a:noFill/>
        </p:spPr>
        <p:txBody>
          <a:bodyPr wrap="none" rtlCol="0">
            <a:spAutoFit/>
          </a:bodyPr>
          <a:lstStyle/>
          <a:p>
            <a:r>
              <a:rPr lang="en-US" sz="900" b="1" dirty="0" smtClean="0"/>
              <a:t>Decision Tree for Production</a:t>
            </a:r>
            <a:r>
              <a:rPr lang="en-US" sz="900" b="1" dirty="0" smtClean="0"/>
              <a:t> from Porosity and Brittleness</a:t>
            </a:r>
            <a:endParaRPr lang="en-US" sz="900" b="1" dirty="0"/>
          </a:p>
        </p:txBody>
      </p:sp>
      <p:sp>
        <p:nvSpPr>
          <p:cNvPr id="21" name="TextBox 20"/>
          <p:cNvSpPr txBox="1"/>
          <p:nvPr/>
        </p:nvSpPr>
        <p:spPr>
          <a:xfrm>
            <a:off x="4173639" y="2431740"/>
            <a:ext cx="2989921" cy="230832"/>
          </a:xfrm>
          <a:prstGeom prst="rect">
            <a:avLst/>
          </a:prstGeom>
          <a:noFill/>
        </p:spPr>
        <p:txBody>
          <a:bodyPr wrap="none" rtlCol="0">
            <a:spAutoFit/>
          </a:bodyPr>
          <a:lstStyle/>
          <a:p>
            <a:r>
              <a:rPr lang="en-US" sz="900" b="1" dirty="0" smtClean="0"/>
              <a:t>Decision Tree for Production</a:t>
            </a:r>
            <a:r>
              <a:rPr lang="en-US" sz="900" b="1" dirty="0" smtClean="0"/>
              <a:t> from Porosity and Brittleness</a:t>
            </a:r>
            <a:endParaRPr lang="en-US" sz="900" b="1" dirty="0"/>
          </a:p>
        </p:txBody>
      </p:sp>
    </p:spTree>
    <p:extLst>
      <p:ext uri="{BB962C8B-B14F-4D97-AF65-F5344CB8AC3E}">
        <p14:creationId xmlns:p14="http://schemas.microsoft.com/office/powerpoint/2010/main" val="66311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170</Words>
  <Application>Microsoft Office PowerPoint</Application>
  <PresentationFormat>Widescreen</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Pyrcz, Michael</dc:creator>
  <cp:lastModifiedBy>Pyrcz, Michael</cp:lastModifiedBy>
  <cp:revision>34</cp:revision>
  <dcterms:created xsi:type="dcterms:W3CDTF">2017-10-07T03:12:22Z</dcterms:created>
  <dcterms:modified xsi:type="dcterms:W3CDTF">2018-04-26T14:30:19Z</dcterms:modified>
</cp:coreProperties>
</file>