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  <pc:docChg chg="undo modSld">
      <pc:chgData name="Pyrcz, Michael" userId="0efd8a38-3f8e-46fd-9886-7800c0196e80" providerId="ADAL" clId="{E25C43AE-9977-4BB6-954C-1CE60A4797A0}" dt="2017-10-07T03:57:23.508" v="65" actId="20577"/>
      <pc:docMkLst>
        <pc:docMk/>
      </pc:docMkLst>
      <pc:sldChg chg="modSp">
        <pc:chgData name="Pyrcz, Michael" userId="0efd8a38-3f8e-46fd-9886-7800c0196e80" providerId="ADAL" clId="{E25C43AE-9977-4BB6-954C-1CE60A4797A0}" dt="2017-10-07T03:57:23.508" v="65" actId="20577"/>
        <pc:sldMkLst>
          <pc:docMk/>
          <pc:sldMk cId="663118839" sldId="256"/>
        </pc:sldMkLst>
        <pc:graphicFrameChg chg="mod modGraphic">
          <ac:chgData name="Pyrcz, Michael" userId="0efd8a38-3f8e-46fd-9886-7800c0196e80" providerId="ADAL" clId="{E25C43AE-9977-4BB6-954C-1CE60A4797A0}" dt="2017-10-07T03:57:23.508" v="65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6247" y="90524"/>
            <a:ext cx="5904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Derivation of Bayes’ Theorem</a:t>
            </a:r>
            <a:endParaRPr lang="en-US" sz="2800" b="1" dirty="0" smtClean="0"/>
          </a:p>
          <a:p>
            <a:pPr algn="ctr"/>
            <a:r>
              <a:rPr lang="en-US" sz="1600" dirty="0" smtClean="0"/>
              <a:t>Michael Pyrcz, University of Texas at Austin (Twitter @GeostatsGuy)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85366" y="861536"/>
            <a:ext cx="840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Bayes’ Theorem is central to Bayesian Statistics.  It allows for: (1) the updating prior probability distribution with a likelihood function based on new information, and (2) the calculation of the conditional probability, P(A|B), given another calculated conditional probability, </a:t>
            </a:r>
            <a:r>
              <a:rPr lang="en-US" sz="1200" dirty="0">
                <a:ea typeface="Cambria Math" panose="02040503050406030204" pitchFamily="18" charset="0"/>
              </a:rPr>
              <a:t>P(B|A</a:t>
            </a:r>
            <a:r>
              <a:rPr lang="en-US" sz="1200" dirty="0" smtClean="0">
                <a:ea typeface="Cambria Math" panose="02040503050406030204" pitchFamily="18" charset="0"/>
              </a:rPr>
              <a:t>).  Did you know that is it derived from basic probability logic?  </a:t>
            </a:r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640541" y="1546417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Rule</a:t>
            </a:r>
            <a:r>
              <a:rPr lang="en-US" dirty="0"/>
              <a:t> </a:t>
            </a:r>
            <a:r>
              <a:rPr lang="en-US" dirty="0" smtClean="0"/>
              <a:t>of Multiplication:</a:t>
            </a:r>
            <a:endParaRPr lang="en-US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It follows that: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Therefore </a:t>
            </a:r>
            <a:r>
              <a:rPr lang="en-US" b="0" dirty="0" smtClean="0"/>
              <a:t>when we substitute we get: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Now we have Bayes</a:t>
            </a:r>
            <a:r>
              <a:rPr lang="en-US" b="0" dirty="0" smtClean="0"/>
              <a:t>’ </a:t>
            </a:r>
            <a:r>
              <a:rPr lang="en-US" b="0" dirty="0" smtClean="0"/>
              <a:t>Theorem!                The terms ar</a:t>
            </a:r>
            <a:r>
              <a:rPr lang="en-US" dirty="0" smtClean="0"/>
              <a:t>e known as:</a:t>
            </a:r>
            <a:endParaRPr lang="en-US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478741" y="1929233"/>
                <a:ext cx="2501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) = P(A|B) P(B)</a:t>
                </a:r>
                <a:endParaRPr lang="en-US" b="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41" y="1929233"/>
                <a:ext cx="2501006" cy="369332"/>
              </a:xfrm>
              <a:prstGeom prst="rect">
                <a:avLst/>
              </a:prstGeom>
              <a:blipFill>
                <a:blip r:embed="rId2"/>
                <a:stretch>
                  <a:fillRect l="-21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478741" y="2418699"/>
                <a:ext cx="2501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) = P(B|A) P(A)</a:t>
                </a: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41" y="2418699"/>
                <a:ext cx="2501006" cy="369332"/>
              </a:xfrm>
              <a:prstGeom prst="rect">
                <a:avLst/>
              </a:prstGeom>
              <a:blipFill>
                <a:blip r:embed="rId3"/>
                <a:stretch>
                  <a:fillRect l="-21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487705" y="3249718"/>
                <a:ext cx="2217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) = </a:t>
                </a:r>
                <a:r>
                  <a:rPr lang="en-US" b="0" dirty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05" y="3249718"/>
                <a:ext cx="2217274" cy="369332"/>
              </a:xfrm>
              <a:prstGeom prst="rect">
                <a:avLst/>
              </a:prstGeom>
              <a:blipFill>
                <a:blip r:embed="rId4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478741" y="4108551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a typeface="Cambria Math" panose="02040503050406030204" pitchFamily="18" charset="0"/>
              </a:rPr>
              <a:t>P(A|B) P(B</a:t>
            </a:r>
            <a:r>
              <a:rPr lang="en-US" b="0" dirty="0" smtClean="0">
                <a:ea typeface="Cambria Math" panose="02040503050406030204" pitchFamily="18" charset="0"/>
              </a:rPr>
              <a:t>)</a:t>
            </a:r>
            <a:r>
              <a:rPr lang="en-US" b="0" dirty="0" smtClean="0"/>
              <a:t> </a:t>
            </a:r>
            <a:r>
              <a:rPr lang="en-US" b="0" dirty="0" smtClean="0">
                <a:ea typeface="Cambria Math" panose="02040503050406030204" pitchFamily="18" charset="0"/>
              </a:rPr>
              <a:t>= P(B|A) P(A)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56331" y="4961588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a typeface="Cambria Math" panose="02040503050406030204" pitchFamily="18" charset="0"/>
              </a:rPr>
              <a:t>P(A|B) </a:t>
            </a:r>
            <a:r>
              <a:rPr lang="en-US" b="0" dirty="0" smtClean="0">
                <a:ea typeface="Cambria Math" panose="02040503050406030204" pitchFamily="18" charset="0"/>
              </a:rPr>
              <a:t>= P(B|A) P(A)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30710" y="535396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a typeface="Cambria Math" panose="02040503050406030204" pitchFamily="18" charset="0"/>
              </a:rPr>
              <a:t>P(B)</a:t>
            </a:r>
            <a:r>
              <a:rPr lang="en-US" b="0" dirty="0"/>
              <a:t> 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281086" y="5338509"/>
            <a:ext cx="1226674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5374362" y="4961591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Posterior</a:t>
            </a:r>
            <a:r>
              <a:rPr lang="en-US" b="0" dirty="0" smtClean="0">
                <a:ea typeface="Cambria Math" panose="02040503050406030204" pitchFamily="18" charset="0"/>
              </a:rPr>
              <a:t> </a:t>
            </a:r>
            <a:r>
              <a:rPr lang="en-US" b="0" dirty="0" smtClean="0">
                <a:ea typeface="Cambria Math" panose="02040503050406030204" pitchFamily="18" charset="0"/>
              </a:rPr>
              <a:t>= </a:t>
            </a:r>
            <a:r>
              <a:rPr lang="en-US" dirty="0" smtClean="0">
                <a:ea typeface="Cambria Math" panose="02040503050406030204" pitchFamily="18" charset="0"/>
              </a:rPr>
              <a:t>Likelihood </a:t>
            </a:r>
            <a:r>
              <a:rPr lang="en-US" b="0" dirty="0" smtClean="0">
                <a:ea typeface="Cambria Math" panose="02040503050406030204" pitchFamily="18" charset="0"/>
              </a:rPr>
              <a:t>x </a:t>
            </a:r>
            <a:r>
              <a:rPr lang="en-US" dirty="0" smtClean="0">
                <a:ea typeface="Cambria Math" panose="02040503050406030204" pitchFamily="18" charset="0"/>
              </a:rPr>
              <a:t>Prior</a:t>
            </a:r>
            <a:endParaRPr lang="en-US" b="0" dirty="0" smtClean="0"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7326" y="5353964"/>
            <a:ext cx="10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Evidence</a:t>
            </a:r>
            <a:r>
              <a:rPr lang="en-US" b="0" dirty="0" smtClean="0"/>
              <a:t>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571150" y="5329548"/>
            <a:ext cx="1545924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" name="Group 42"/>
          <p:cNvGrpSpPr/>
          <p:nvPr/>
        </p:nvGrpSpPr>
        <p:grpSpPr>
          <a:xfrm>
            <a:off x="8725804" y="4200992"/>
            <a:ext cx="1220809" cy="1314717"/>
            <a:chOff x="7037583" y="1508713"/>
            <a:chExt cx="1465723" cy="1578471"/>
          </a:xfrm>
        </p:grpSpPr>
        <p:sp>
          <p:nvSpPr>
            <p:cNvPr id="44" name="Oval 43"/>
            <p:cNvSpPr/>
            <p:nvPr/>
          </p:nvSpPr>
          <p:spPr bwMode="auto">
            <a:xfrm>
              <a:off x="7037583" y="1508713"/>
              <a:ext cx="1465723" cy="157847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71409" y="196614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47" name="Freeform 46"/>
          <p:cNvSpPr/>
          <p:nvPr/>
        </p:nvSpPr>
        <p:spPr bwMode="auto">
          <a:xfrm>
            <a:off x="8727427" y="4758177"/>
            <a:ext cx="697766" cy="775931"/>
          </a:xfrm>
          <a:custGeom>
            <a:avLst/>
            <a:gdLst>
              <a:gd name="connsiteX0" fmla="*/ 6883 w 656170"/>
              <a:gd name="connsiteY0" fmla="*/ 24700 h 735380"/>
              <a:gd name="connsiteX1" fmla="*/ 197383 w 656170"/>
              <a:gd name="connsiteY1" fmla="*/ 43750 h 735380"/>
              <a:gd name="connsiteX2" fmla="*/ 508533 w 656170"/>
              <a:gd name="connsiteY2" fmla="*/ 164400 h 735380"/>
              <a:gd name="connsiteX3" fmla="*/ 641883 w 656170"/>
              <a:gd name="connsiteY3" fmla="*/ 469200 h 735380"/>
              <a:gd name="connsiteX4" fmla="*/ 610133 w 656170"/>
              <a:gd name="connsiteY4" fmla="*/ 729550 h 735380"/>
              <a:gd name="connsiteX5" fmla="*/ 267233 w 656170"/>
              <a:gd name="connsiteY5" fmla="*/ 627950 h 735380"/>
              <a:gd name="connsiteX6" fmla="*/ 64033 w 656170"/>
              <a:gd name="connsiteY6" fmla="*/ 373950 h 735380"/>
              <a:gd name="connsiteX7" fmla="*/ 6883 w 656170"/>
              <a:gd name="connsiteY7" fmla="*/ 24700 h 735380"/>
              <a:gd name="connsiteX0" fmla="*/ 392 w 649679"/>
              <a:gd name="connsiteY0" fmla="*/ 7777 h 718457"/>
              <a:gd name="connsiteX1" fmla="*/ 190892 w 649679"/>
              <a:gd name="connsiteY1" fmla="*/ 26827 h 718457"/>
              <a:gd name="connsiteX2" fmla="*/ 502042 w 649679"/>
              <a:gd name="connsiteY2" fmla="*/ 147477 h 718457"/>
              <a:gd name="connsiteX3" fmla="*/ 635392 w 649679"/>
              <a:gd name="connsiteY3" fmla="*/ 452277 h 718457"/>
              <a:gd name="connsiteX4" fmla="*/ 603642 w 649679"/>
              <a:gd name="connsiteY4" fmla="*/ 712627 h 718457"/>
              <a:gd name="connsiteX5" fmla="*/ 260742 w 649679"/>
              <a:gd name="connsiteY5" fmla="*/ 611027 h 718457"/>
              <a:gd name="connsiteX6" fmla="*/ 57542 w 649679"/>
              <a:gd name="connsiteY6" fmla="*/ 357027 h 718457"/>
              <a:gd name="connsiteX7" fmla="*/ 392 w 649679"/>
              <a:gd name="connsiteY7" fmla="*/ 7777 h 718457"/>
              <a:gd name="connsiteX0" fmla="*/ 392 w 639752"/>
              <a:gd name="connsiteY0" fmla="*/ 7777 h 712645"/>
              <a:gd name="connsiteX1" fmla="*/ 190892 w 639752"/>
              <a:gd name="connsiteY1" fmla="*/ 26827 h 712645"/>
              <a:gd name="connsiteX2" fmla="*/ 502042 w 639752"/>
              <a:gd name="connsiteY2" fmla="*/ 147477 h 712645"/>
              <a:gd name="connsiteX3" fmla="*/ 635392 w 639752"/>
              <a:gd name="connsiteY3" fmla="*/ 452277 h 712645"/>
              <a:gd name="connsiteX4" fmla="*/ 603642 w 639752"/>
              <a:gd name="connsiteY4" fmla="*/ 712627 h 712645"/>
              <a:gd name="connsiteX5" fmla="*/ 260742 w 639752"/>
              <a:gd name="connsiteY5" fmla="*/ 611027 h 712645"/>
              <a:gd name="connsiteX6" fmla="*/ 57542 w 639752"/>
              <a:gd name="connsiteY6" fmla="*/ 357027 h 712645"/>
              <a:gd name="connsiteX7" fmla="*/ 392 w 639752"/>
              <a:gd name="connsiteY7" fmla="*/ 7777 h 712645"/>
              <a:gd name="connsiteX0" fmla="*/ 392 w 639752"/>
              <a:gd name="connsiteY0" fmla="*/ 7148 h 712016"/>
              <a:gd name="connsiteX1" fmla="*/ 502042 w 639752"/>
              <a:gd name="connsiteY1" fmla="*/ 146848 h 712016"/>
              <a:gd name="connsiteX2" fmla="*/ 635392 w 639752"/>
              <a:gd name="connsiteY2" fmla="*/ 451648 h 712016"/>
              <a:gd name="connsiteX3" fmla="*/ 603642 w 639752"/>
              <a:gd name="connsiteY3" fmla="*/ 711998 h 712016"/>
              <a:gd name="connsiteX4" fmla="*/ 260742 w 639752"/>
              <a:gd name="connsiteY4" fmla="*/ 610398 h 712016"/>
              <a:gd name="connsiteX5" fmla="*/ 57542 w 639752"/>
              <a:gd name="connsiteY5" fmla="*/ 356398 h 712016"/>
              <a:gd name="connsiteX6" fmla="*/ 392 w 639752"/>
              <a:gd name="connsiteY6" fmla="*/ 7148 h 712016"/>
              <a:gd name="connsiteX0" fmla="*/ 392 w 639752"/>
              <a:gd name="connsiteY0" fmla="*/ 11577 h 716445"/>
              <a:gd name="connsiteX1" fmla="*/ 502042 w 639752"/>
              <a:gd name="connsiteY1" fmla="*/ 151277 h 716445"/>
              <a:gd name="connsiteX2" fmla="*/ 635392 w 639752"/>
              <a:gd name="connsiteY2" fmla="*/ 456077 h 716445"/>
              <a:gd name="connsiteX3" fmla="*/ 603642 w 639752"/>
              <a:gd name="connsiteY3" fmla="*/ 716427 h 716445"/>
              <a:gd name="connsiteX4" fmla="*/ 260742 w 639752"/>
              <a:gd name="connsiteY4" fmla="*/ 614827 h 716445"/>
              <a:gd name="connsiteX5" fmla="*/ 57542 w 639752"/>
              <a:gd name="connsiteY5" fmla="*/ 360827 h 716445"/>
              <a:gd name="connsiteX6" fmla="*/ 392 w 639752"/>
              <a:gd name="connsiteY6" fmla="*/ 11577 h 716445"/>
              <a:gd name="connsiteX0" fmla="*/ 392 w 639752"/>
              <a:gd name="connsiteY0" fmla="*/ 6549 h 711417"/>
              <a:gd name="connsiteX1" fmla="*/ 502042 w 639752"/>
              <a:gd name="connsiteY1" fmla="*/ 146249 h 711417"/>
              <a:gd name="connsiteX2" fmla="*/ 635392 w 639752"/>
              <a:gd name="connsiteY2" fmla="*/ 451049 h 711417"/>
              <a:gd name="connsiteX3" fmla="*/ 603642 w 639752"/>
              <a:gd name="connsiteY3" fmla="*/ 711399 h 711417"/>
              <a:gd name="connsiteX4" fmla="*/ 260742 w 639752"/>
              <a:gd name="connsiteY4" fmla="*/ 609799 h 711417"/>
              <a:gd name="connsiteX5" fmla="*/ 57542 w 639752"/>
              <a:gd name="connsiteY5" fmla="*/ 355799 h 711417"/>
              <a:gd name="connsiteX6" fmla="*/ 392 w 639752"/>
              <a:gd name="connsiteY6" fmla="*/ 6549 h 71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2" h="711417">
                <a:moveTo>
                  <a:pt x="392" y="6549"/>
                </a:moveTo>
                <a:cubicBezTo>
                  <a:pt x="74475" y="-28376"/>
                  <a:pt x="427959" y="84866"/>
                  <a:pt x="502042" y="146249"/>
                </a:cubicBezTo>
                <a:cubicBezTo>
                  <a:pt x="576125" y="207632"/>
                  <a:pt x="618459" y="356857"/>
                  <a:pt x="635392" y="451049"/>
                </a:cubicBezTo>
                <a:cubicBezTo>
                  <a:pt x="652325" y="545241"/>
                  <a:pt x="615284" y="710341"/>
                  <a:pt x="603642" y="711399"/>
                </a:cubicBezTo>
                <a:cubicBezTo>
                  <a:pt x="592000" y="712457"/>
                  <a:pt x="351759" y="669066"/>
                  <a:pt x="260742" y="609799"/>
                </a:cubicBezTo>
                <a:cubicBezTo>
                  <a:pt x="169725" y="550532"/>
                  <a:pt x="101992" y="451049"/>
                  <a:pt x="57542" y="355799"/>
                </a:cubicBezTo>
                <a:cubicBezTo>
                  <a:pt x="13092" y="260549"/>
                  <a:pt x="-2783" y="23482"/>
                  <a:pt x="392" y="6549"/>
                </a:cubicBezTo>
                <a:close/>
              </a:path>
            </a:pathLst>
          </a:custGeom>
          <a:solidFill>
            <a:srgbClr val="6407A9">
              <a:alpha val="27451"/>
            </a:srgb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 rot="2993947">
                <a:off x="8597998" y="4981536"/>
                <a:ext cx="986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93947">
                <a:off x="8597998" y="4981536"/>
                <a:ext cx="9860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8256494" y="2025290"/>
            <a:ext cx="1676400" cy="1575754"/>
            <a:chOff x="6490593" y="1540081"/>
            <a:chExt cx="2012713" cy="1891877"/>
          </a:xfrm>
        </p:grpSpPr>
        <p:sp>
          <p:nvSpPr>
            <p:cNvPr id="59" name="Oval 58"/>
            <p:cNvSpPr/>
            <p:nvPr/>
          </p:nvSpPr>
          <p:spPr bwMode="auto">
            <a:xfrm>
              <a:off x="6490593" y="2240609"/>
              <a:ext cx="1323719" cy="1191349"/>
            </a:xfrm>
            <a:prstGeom prst="ellipse">
              <a:avLst/>
            </a:prstGeom>
            <a:solidFill>
              <a:srgbClr val="0066FF">
                <a:alpha val="30196"/>
              </a:srgb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922" y="2709895"/>
              <a:ext cx="265537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037583" y="1540081"/>
              <a:ext cx="1465723" cy="157847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38571" y="21491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 rot="3114335">
                <a:off x="8661370" y="2746558"/>
                <a:ext cx="827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14335">
                <a:off x="8661370" y="2746558"/>
                <a:ext cx="8274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 bwMode="auto">
          <a:xfrm>
            <a:off x="8027894" y="1764121"/>
            <a:ext cx="2063841" cy="20638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62101" y="1795969"/>
            <a:ext cx="274017" cy="279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3031" y="3813576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Venn Diagram - Marginal and </a:t>
            </a:r>
          </a:p>
          <a:p>
            <a:r>
              <a:rPr lang="en-US" sz="1100" dirty="0" smtClean="0"/>
              <a:t>joint probability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395440" y="5522261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Venn Diagram - Marginal and</a:t>
            </a:r>
          </a:p>
          <a:p>
            <a:r>
              <a:rPr lang="en-US" sz="1100" dirty="0" smtClean="0"/>
              <a:t>conditional probability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35</cp:revision>
  <dcterms:created xsi:type="dcterms:W3CDTF">2017-10-07T03:12:22Z</dcterms:created>
  <dcterms:modified xsi:type="dcterms:W3CDTF">2018-03-12T02:03:03Z</dcterms:modified>
</cp:coreProperties>
</file>