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7D76F-212F-4FA5-9E22-F698FB13A7AA}" v="1615" dt="2018-07-24T15:12:49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CAA7D76F-212F-4FA5-9E22-F698FB13A7AA}"/>
    <pc:docChg chg="custSel modSld">
      <pc:chgData name="Pyrcz, Michael" userId="0efd8a38-3f8e-46fd-9886-7800c0196e80" providerId="ADAL" clId="{CAA7D76F-212F-4FA5-9E22-F698FB13A7AA}" dt="2018-07-24T15:12:49.331" v="1612" actId="20577"/>
      <pc:docMkLst>
        <pc:docMk/>
      </pc:docMkLst>
      <pc:sldChg chg="addSp delSp modSp">
        <pc:chgData name="Pyrcz, Michael" userId="0efd8a38-3f8e-46fd-9886-7800c0196e80" providerId="ADAL" clId="{CAA7D76F-212F-4FA5-9E22-F698FB13A7AA}" dt="2018-07-24T15:12:49.331" v="1612" actId="20577"/>
        <pc:sldMkLst>
          <pc:docMk/>
          <pc:sldMk cId="663118839" sldId="256"/>
        </pc:sldMkLst>
        <pc:spChg chg="mod">
          <ac:chgData name="Pyrcz, Michael" userId="0efd8a38-3f8e-46fd-9886-7800c0196e80" providerId="ADAL" clId="{CAA7D76F-212F-4FA5-9E22-F698FB13A7AA}" dt="2018-07-24T15:12:49.331" v="1612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Pyrcz, Michael" userId="0efd8a38-3f8e-46fd-9886-7800c0196e80" providerId="ADAL" clId="{CAA7D76F-212F-4FA5-9E22-F698FB13A7AA}" dt="2018-07-24T15:11:37.063" v="1611" actId="20577"/>
          <ac:spMkLst>
            <pc:docMk/>
            <pc:sldMk cId="663118839" sldId="256"/>
            <ac:spMk id="3" creationId="{00000000-0000-0000-0000-000000000000}"/>
          </ac:spMkLst>
        </pc:spChg>
        <pc:spChg chg="add mod">
          <ac:chgData name="Pyrcz, Michael" userId="0efd8a38-3f8e-46fd-9886-7800c0196e80" providerId="ADAL" clId="{CAA7D76F-212F-4FA5-9E22-F698FB13A7AA}" dt="2018-07-24T15:06:17.818" v="1366" actId="1076"/>
          <ac:spMkLst>
            <pc:docMk/>
            <pc:sldMk cId="663118839" sldId="256"/>
            <ac:spMk id="5" creationId="{C9436EB0-6009-481E-80FC-AEEF975861C9}"/>
          </ac:spMkLst>
        </pc:spChg>
        <pc:spChg chg="add mod">
          <ac:chgData name="Pyrcz, Michael" userId="0efd8a38-3f8e-46fd-9886-7800c0196e80" providerId="ADAL" clId="{CAA7D76F-212F-4FA5-9E22-F698FB13A7AA}" dt="2018-07-24T15:06:52.677" v="1401" actId="1038"/>
          <ac:spMkLst>
            <pc:docMk/>
            <pc:sldMk cId="663118839" sldId="256"/>
            <ac:spMk id="11" creationId="{3EC7CECF-7BC7-4B16-9040-82A212FF6ADC}"/>
          </ac:spMkLst>
        </pc:spChg>
        <pc:spChg chg="del">
          <ac:chgData name="Pyrcz, Michael" userId="0efd8a38-3f8e-46fd-9886-7800c0196e80" providerId="ADAL" clId="{CAA7D76F-212F-4FA5-9E22-F698FB13A7AA}" dt="2018-07-24T14:54:12.438" v="901" actId="478"/>
          <ac:spMkLst>
            <pc:docMk/>
            <pc:sldMk cId="663118839" sldId="256"/>
            <ac:spMk id="15" creationId="{00000000-0000-0000-0000-000000000000}"/>
          </ac:spMkLst>
        </pc:spChg>
        <pc:spChg chg="del">
          <ac:chgData name="Pyrcz, Michael" userId="0efd8a38-3f8e-46fd-9886-7800c0196e80" providerId="ADAL" clId="{CAA7D76F-212F-4FA5-9E22-F698FB13A7AA}" dt="2018-07-24T14:54:14.110" v="902" actId="478"/>
          <ac:spMkLst>
            <pc:docMk/>
            <pc:sldMk cId="663118839" sldId="256"/>
            <ac:spMk id="16" creationId="{00000000-0000-0000-0000-000000000000}"/>
          </ac:spMkLst>
        </pc:spChg>
        <pc:spChg chg="add mod">
          <ac:chgData name="Pyrcz, Michael" userId="0efd8a38-3f8e-46fd-9886-7800c0196e80" providerId="ADAL" clId="{CAA7D76F-212F-4FA5-9E22-F698FB13A7AA}" dt="2018-07-24T15:06:20.659" v="1367" actId="1076"/>
          <ac:spMkLst>
            <pc:docMk/>
            <pc:sldMk cId="663118839" sldId="256"/>
            <ac:spMk id="22" creationId="{6E53E053-FD27-44DC-9AE7-008BC2E89D33}"/>
          </ac:spMkLst>
        </pc:spChg>
        <pc:spChg chg="add mod">
          <ac:chgData name="Pyrcz, Michael" userId="0efd8a38-3f8e-46fd-9886-7800c0196e80" providerId="ADAL" clId="{CAA7D76F-212F-4FA5-9E22-F698FB13A7AA}" dt="2018-07-24T15:00:10.909" v="1134" actId="1038"/>
          <ac:spMkLst>
            <pc:docMk/>
            <pc:sldMk cId="663118839" sldId="256"/>
            <ac:spMk id="24" creationId="{501C698B-9C02-4F95-AA9E-33891A279B95}"/>
          </ac:spMkLst>
        </pc:spChg>
        <pc:spChg chg="add mod">
          <ac:chgData name="Pyrcz, Michael" userId="0efd8a38-3f8e-46fd-9886-7800c0196e80" providerId="ADAL" clId="{CAA7D76F-212F-4FA5-9E22-F698FB13A7AA}" dt="2018-07-24T15:06:14.107" v="1365" actId="1076"/>
          <ac:spMkLst>
            <pc:docMk/>
            <pc:sldMk cId="663118839" sldId="256"/>
            <ac:spMk id="36" creationId="{F3FB2B79-A398-47B3-8F63-B1348D19865D}"/>
          </ac:spMkLst>
        </pc:spChg>
        <pc:spChg chg="add mod">
          <ac:chgData name="Pyrcz, Michael" userId="0efd8a38-3f8e-46fd-9886-7800c0196e80" providerId="ADAL" clId="{CAA7D76F-212F-4FA5-9E22-F698FB13A7AA}" dt="2018-07-24T15:06:23.692" v="1368" actId="1076"/>
          <ac:spMkLst>
            <pc:docMk/>
            <pc:sldMk cId="663118839" sldId="256"/>
            <ac:spMk id="37" creationId="{1AB47D41-5B7D-44C5-9D4B-928D2934E08C}"/>
          </ac:spMkLst>
        </pc:spChg>
        <pc:spChg chg="add mod">
          <ac:chgData name="Pyrcz, Michael" userId="0efd8a38-3f8e-46fd-9886-7800c0196e80" providerId="ADAL" clId="{CAA7D76F-212F-4FA5-9E22-F698FB13A7AA}" dt="2018-07-24T15:06:08.702" v="1364" actId="1038"/>
          <ac:spMkLst>
            <pc:docMk/>
            <pc:sldMk cId="663118839" sldId="256"/>
            <ac:spMk id="38" creationId="{43390970-68D5-4B6F-B787-5B615B016473}"/>
          </ac:spMkLst>
        </pc:spChg>
        <pc:picChg chg="add del mod">
          <ac:chgData name="Pyrcz, Michael" userId="0efd8a38-3f8e-46fd-9886-7800c0196e80" providerId="ADAL" clId="{CAA7D76F-212F-4FA5-9E22-F698FB13A7AA}" dt="2018-07-24T14:56:08.085" v="967" actId="478"/>
          <ac:picMkLst>
            <pc:docMk/>
            <pc:sldMk cId="663118839" sldId="256"/>
            <ac:picMk id="4" creationId="{FC6C77FE-F9AC-4B33-887C-CA41D0F8345F}"/>
          </ac:picMkLst>
        </pc:picChg>
        <pc:picChg chg="add mod">
          <ac:chgData name="Pyrcz, Michael" userId="0efd8a38-3f8e-46fd-9886-7800c0196e80" providerId="ADAL" clId="{CAA7D76F-212F-4FA5-9E22-F698FB13A7AA}" dt="2018-07-24T14:58:04.795" v="1034" actId="14100"/>
          <ac:picMkLst>
            <pc:docMk/>
            <pc:sldMk cId="663118839" sldId="256"/>
            <ac:picMk id="6" creationId="{52C4E7E3-CE45-4955-BAA2-92440BA9EBA5}"/>
          </ac:picMkLst>
        </pc:picChg>
        <pc:picChg chg="add mod">
          <ac:chgData name="Pyrcz, Michael" userId="0efd8a38-3f8e-46fd-9886-7800c0196e80" providerId="ADAL" clId="{CAA7D76F-212F-4FA5-9E22-F698FB13A7AA}" dt="2018-07-24T14:59:34.173" v="1045" actId="1036"/>
          <ac:picMkLst>
            <pc:docMk/>
            <pc:sldMk cId="663118839" sldId="256"/>
            <ac:picMk id="7" creationId="{8DC03F77-2DAA-4EF5-A7FE-DC2F7567D6DA}"/>
          </ac:picMkLst>
        </pc:picChg>
        <pc:picChg chg="add mod">
          <ac:chgData name="Pyrcz, Michael" userId="0efd8a38-3f8e-46fd-9886-7800c0196e80" providerId="ADAL" clId="{CAA7D76F-212F-4FA5-9E22-F698FB13A7AA}" dt="2018-07-24T15:03:13.683" v="1220" actId="14100"/>
          <ac:picMkLst>
            <pc:docMk/>
            <pc:sldMk cId="663118839" sldId="256"/>
            <ac:picMk id="8" creationId="{6985A119-3B1C-4129-93A9-CC441D1278AE}"/>
          </ac:picMkLst>
        </pc:picChg>
        <pc:picChg chg="add mod modCrop">
          <ac:chgData name="Pyrcz, Michael" userId="0efd8a38-3f8e-46fd-9886-7800c0196e80" providerId="ADAL" clId="{CAA7D76F-212F-4FA5-9E22-F698FB13A7AA}" dt="2018-07-24T15:03:09.620" v="1219" actId="1036"/>
          <ac:picMkLst>
            <pc:docMk/>
            <pc:sldMk cId="663118839" sldId="256"/>
            <ac:picMk id="9" creationId="{8B81304B-7819-40E9-AFA2-6243124849E6}"/>
          </ac:picMkLst>
        </pc:picChg>
        <pc:picChg chg="add mod">
          <ac:chgData name="Pyrcz, Michael" userId="0efd8a38-3f8e-46fd-9886-7800c0196e80" providerId="ADAL" clId="{CAA7D76F-212F-4FA5-9E22-F698FB13A7AA}" dt="2018-07-24T15:06:49.845" v="1382" actId="1035"/>
          <ac:picMkLst>
            <pc:docMk/>
            <pc:sldMk cId="663118839" sldId="256"/>
            <ac:picMk id="10" creationId="{06947BDA-1BB6-49F7-A0D2-A54A07873DFD}"/>
          </ac:picMkLst>
        </pc:picChg>
        <pc:picChg chg="add mod">
          <ac:chgData name="Pyrcz, Michael" userId="0efd8a38-3f8e-46fd-9886-7800c0196e80" providerId="ADAL" clId="{CAA7D76F-212F-4FA5-9E22-F698FB13A7AA}" dt="2018-07-24T15:07:00.111" v="1418" actId="1038"/>
          <ac:picMkLst>
            <pc:docMk/>
            <pc:sldMk cId="663118839" sldId="256"/>
            <ac:picMk id="12" creationId="{CF18ACAF-00BF-46A3-8CC5-370AED19E52F}"/>
          </ac:picMkLst>
        </pc:picChg>
        <pc:picChg chg="add del mod">
          <ac:chgData name="Pyrcz, Michael" userId="0efd8a38-3f8e-46fd-9886-7800c0196e80" providerId="ADAL" clId="{CAA7D76F-212F-4FA5-9E22-F698FB13A7AA}" dt="2018-07-24T15:04:14.332" v="1252" actId="478"/>
          <ac:picMkLst>
            <pc:docMk/>
            <pc:sldMk cId="663118839" sldId="256"/>
            <ac:picMk id="19" creationId="{EBF3E7F7-344B-4CFC-90D3-D4F79BBD0176}"/>
          </ac:picMkLst>
        </pc:picChg>
        <pc:picChg chg="add mod">
          <ac:chgData name="Pyrcz, Michael" userId="0efd8a38-3f8e-46fd-9886-7800c0196e80" providerId="ADAL" clId="{CAA7D76F-212F-4FA5-9E22-F698FB13A7AA}" dt="2018-07-24T14:58:04.795" v="1034" actId="14100"/>
          <ac:picMkLst>
            <pc:docMk/>
            <pc:sldMk cId="663118839" sldId="256"/>
            <ac:picMk id="20" creationId="{7F69052C-635F-4E2A-A020-557A3E6B13CA}"/>
          </ac:picMkLst>
        </pc:picChg>
      </pc:sldChg>
    </pc:docChg>
  </pc:docChgLst>
  <pc:docChgLst>
    <pc:chgData name="Michael Pyrcz" userId="0efd8a38-3f8e-46fd-9886-7800c0196e80" providerId="ADAL" clId="{C3ADB887-2512-4A62-890C-220B6927EBC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4626" y="83583"/>
            <a:ext cx="6658863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Summary of Common Distributions Applied in                                                                    Subsurface Data Analytics and Geostatistics</a:t>
            </a:r>
            <a:endParaRPr lang="en-US" dirty="0"/>
          </a:p>
          <a:p>
            <a:pPr algn="ctr"/>
            <a:r>
              <a:rPr lang="en-US" sz="1050" smtClean="0"/>
              <a:t>Honggeun Jo, University </a:t>
            </a:r>
            <a:r>
              <a:rPr lang="en-US" sz="1050" dirty="0"/>
              <a:t>of Texas </a:t>
            </a:r>
            <a:r>
              <a:rPr lang="en-US" sz="1050"/>
              <a:t>at </a:t>
            </a:r>
            <a:r>
              <a:rPr lang="en-US" sz="1050" smtClean="0"/>
              <a:t>Austin</a:t>
            </a:r>
            <a:endParaRPr lang="en-US" sz="1050" dirty="0"/>
          </a:p>
        </p:txBody>
      </p:sp>
      <p:grpSp>
        <p:nvGrpSpPr>
          <p:cNvPr id="25" name="Group 24"/>
          <p:cNvGrpSpPr/>
          <p:nvPr/>
        </p:nvGrpSpPr>
        <p:grpSpPr>
          <a:xfrm>
            <a:off x="8393742" y="92655"/>
            <a:ext cx="695490" cy="695490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4983919"/>
                  </p:ext>
                </p:extLst>
              </p:nvPr>
            </p:nvGraphicFramePr>
            <p:xfrm>
              <a:off x="1975141" y="865913"/>
              <a:ext cx="7139030" cy="54583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02435">
                      <a:extLst>
                        <a:ext uri="{9D8B030D-6E8A-4147-A177-3AD203B41FA5}">
                          <a16:colId xmlns:a16="http://schemas.microsoft.com/office/drawing/2014/main" val="2043226268"/>
                        </a:ext>
                      </a:extLst>
                    </a:gridCol>
                    <a:gridCol w="1860534">
                      <a:extLst>
                        <a:ext uri="{9D8B030D-6E8A-4147-A177-3AD203B41FA5}">
                          <a16:colId xmlns:a16="http://schemas.microsoft.com/office/drawing/2014/main" val="1062393422"/>
                        </a:ext>
                      </a:extLst>
                    </a:gridCol>
                    <a:gridCol w="2107390">
                      <a:extLst>
                        <a:ext uri="{9D8B030D-6E8A-4147-A177-3AD203B41FA5}">
                          <a16:colId xmlns:a16="http://schemas.microsoft.com/office/drawing/2014/main" val="419452743"/>
                        </a:ext>
                      </a:extLst>
                    </a:gridCol>
                    <a:gridCol w="2068671">
                      <a:extLst>
                        <a:ext uri="{9D8B030D-6E8A-4147-A177-3AD203B41FA5}">
                          <a16:colId xmlns:a16="http://schemas.microsoft.com/office/drawing/2014/main" val="3848473450"/>
                        </a:ext>
                      </a:extLst>
                    </a:gridCol>
                  </a:tblGrid>
                  <a:tr h="4723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Type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Parameters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How it is Formed?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Usage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extLst>
                      <a:ext uri="{0D108BD9-81ED-4DB2-BD59-A6C34878D82A}">
                        <a16:rowId xmlns:a16="http://schemas.microsoft.com/office/drawing/2014/main" val="1432357664"/>
                      </a:ext>
                    </a:extLst>
                  </a:tr>
                  <a:tr h="7924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Binomial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Probability of success,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 </m:t>
                              </m:r>
                              <m:r>
                                <a:rPr lang="en-US" sz="1200">
                                  <a:effectLst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, and number of trials,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𝑁</m:t>
                              </m:r>
                            </m:oMath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Multiple independent binary events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Given n trials with probability of success, probability of X success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(e.g. exploration) 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1425421470"/>
                      </a:ext>
                    </a:extLst>
                  </a:tr>
                  <a:tr h="104703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Poisson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Average number of events over interval,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Independent binary events over an interval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Given interval with avg. # of success over interval, probability of X events within interval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(e.g. machine failure)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3134341386"/>
                      </a:ext>
                    </a:extLst>
                  </a:tr>
                  <a:tr h="12722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Gaussian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Mean,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, and standard deviation,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𝜎</m:t>
                              </m:r>
                            </m:oMath>
                          </a14:m>
                          <a:endParaRPr lang="en-US" sz="12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Central Limit Theorem, Summation of random variables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Probability of continuous outcomes </a:t>
                          </a:r>
                          <a:br>
                            <a:rPr lang="en-US" sz="1200">
                              <a:effectLst/>
                            </a:rPr>
                          </a:br>
                          <a:r>
                            <a:rPr lang="en-US" sz="1200">
                              <a:effectLst/>
                            </a:rPr>
                            <a:t>(e.g., Porosity and Gaussian simulation)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2802928761"/>
                      </a:ext>
                    </a:extLst>
                  </a:tr>
                  <a:tr h="107410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Lognormal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Mu,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 and sigma,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 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The mean and standard deviation of the associated Gaussian distribution,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</a:rPr>
                                <m:t>ln</m:t>
                              </m:r>
                              <m:r>
                                <a:rPr lang="en-US" sz="1200">
                                  <a:effectLst/>
                                </a:rPr>
                                <m:t>(</m:t>
                              </m:r>
                              <m:r>
                                <a:rPr lang="en-US" sz="1200">
                                  <a:effectLst/>
                                </a:rPr>
                                <m:t>𝑋</m:t>
                              </m:r>
                              <m:r>
                                <a:rPr lang="en-US" sz="12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Multiplication of random variables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/>
                          </a:r>
                          <a:br>
                            <a:rPr lang="en-US" sz="1200">
                              <a:effectLst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∏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Probability of continuous outcomes </a:t>
                          </a:r>
                          <a:br>
                            <a:rPr lang="en-US" sz="1200">
                              <a:effectLst/>
                            </a:rPr>
                          </a:br>
                          <a:r>
                            <a:rPr lang="en-US" sz="1200">
                              <a:effectLst/>
                            </a:rPr>
                            <a:t>(e.g., Permeability)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3581410030"/>
                      </a:ext>
                    </a:extLst>
                  </a:tr>
                  <a:tr h="80017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Chi-Square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Degree of Freedom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200">
                                          <a:effectLst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200"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>
                                              <a:effectLst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200">
                                              <a:effectLst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of independent, standard normal random variables,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2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Hypothesis test with square difference 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(e.g.  compare two PDF)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1247939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4983919"/>
                  </p:ext>
                </p:extLst>
              </p:nvPr>
            </p:nvGraphicFramePr>
            <p:xfrm>
              <a:off x="1975141" y="865913"/>
              <a:ext cx="7139030" cy="54583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02435">
                      <a:extLst>
                        <a:ext uri="{9D8B030D-6E8A-4147-A177-3AD203B41FA5}">
                          <a16:colId xmlns:a16="http://schemas.microsoft.com/office/drawing/2014/main" val="2043226268"/>
                        </a:ext>
                      </a:extLst>
                    </a:gridCol>
                    <a:gridCol w="1860534">
                      <a:extLst>
                        <a:ext uri="{9D8B030D-6E8A-4147-A177-3AD203B41FA5}">
                          <a16:colId xmlns:a16="http://schemas.microsoft.com/office/drawing/2014/main" val="1062393422"/>
                        </a:ext>
                      </a:extLst>
                    </a:gridCol>
                    <a:gridCol w="2107390">
                      <a:extLst>
                        <a:ext uri="{9D8B030D-6E8A-4147-A177-3AD203B41FA5}">
                          <a16:colId xmlns:a16="http://schemas.microsoft.com/office/drawing/2014/main" val="419452743"/>
                        </a:ext>
                      </a:extLst>
                    </a:gridCol>
                    <a:gridCol w="2068671">
                      <a:extLst>
                        <a:ext uri="{9D8B030D-6E8A-4147-A177-3AD203B41FA5}">
                          <a16:colId xmlns:a16="http://schemas.microsoft.com/office/drawing/2014/main" val="3848473450"/>
                        </a:ext>
                      </a:extLst>
                    </a:gridCol>
                  </a:tblGrid>
                  <a:tr h="4723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Type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Parameters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How it is Formed?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Usage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extLst>
                      <a:ext uri="{0D108BD9-81ED-4DB2-BD59-A6C34878D82A}">
                        <a16:rowId xmlns:a16="http://schemas.microsoft.com/office/drawing/2014/main" val="1432357664"/>
                      </a:ext>
                    </a:extLst>
                  </a:tr>
                  <a:tr h="7924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Binomial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740" marR="75740" marT="0" marB="0">
                        <a:blipFill>
                          <a:blip r:embed="rId2"/>
                          <a:stretch>
                            <a:fillRect l="-60000" t="-60769" r="-226230" b="-54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Multiple independent binary events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Given n trials with probability of success, probability of X success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(e.g. exploration) 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1425421470"/>
                      </a:ext>
                    </a:extLst>
                  </a:tr>
                  <a:tr h="104703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Poisson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740" marR="75740" marT="0" marB="0">
                        <a:blipFill>
                          <a:blip r:embed="rId2"/>
                          <a:stretch>
                            <a:fillRect l="-60000" t="-122222" r="-226230" b="-313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Independent binary events over an interval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Given interval with avg. # of success over interval, probability of X events within interval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(e.g. machine failure)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3134341386"/>
                      </a:ext>
                    </a:extLst>
                  </a:tr>
                  <a:tr h="12722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Gaussian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740" marR="75740" marT="0" marB="0">
                        <a:blipFill>
                          <a:blip r:embed="rId2"/>
                          <a:stretch>
                            <a:fillRect l="-60000" t="-181818" r="-226230" b="-156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740" marR="75740" marT="0" marB="0">
                        <a:blipFill>
                          <a:blip r:embed="rId2"/>
                          <a:stretch>
                            <a:fillRect l="-141040" t="-181818" r="-99422" b="-156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Probability of continuous outcomes </a:t>
                          </a:r>
                          <a:br>
                            <a:rPr lang="en-US" sz="1200">
                              <a:effectLst/>
                            </a:rPr>
                          </a:br>
                          <a:r>
                            <a:rPr lang="en-US" sz="1200">
                              <a:effectLst/>
                            </a:rPr>
                            <a:t>(e.g., Porosity and Gaussian simulation)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2802928761"/>
                      </a:ext>
                    </a:extLst>
                  </a:tr>
                  <a:tr h="107410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Lognormal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740" marR="75740" marT="0" marB="0">
                        <a:blipFill>
                          <a:blip r:embed="rId2"/>
                          <a:stretch>
                            <a:fillRect l="-60000" t="-332768" r="-226230" b="-8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740" marR="75740" marT="0" marB="0">
                        <a:blipFill>
                          <a:blip r:embed="rId2"/>
                          <a:stretch>
                            <a:fillRect l="-141040" t="-332768" r="-99422" b="-8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Probability of continuous outcomes </a:t>
                          </a:r>
                          <a:br>
                            <a:rPr lang="en-US" sz="1200">
                              <a:effectLst/>
                            </a:rPr>
                          </a:br>
                          <a:r>
                            <a:rPr lang="en-US" sz="1200">
                              <a:effectLst/>
                            </a:rPr>
                            <a:t>(e.g., Permeability)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3581410030"/>
                      </a:ext>
                    </a:extLst>
                  </a:tr>
                  <a:tr h="80017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Chi-Square Distribution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Degree of Freedom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740" marR="75740" marT="0" marB="0">
                        <a:blipFill>
                          <a:blip r:embed="rId2"/>
                          <a:stretch>
                            <a:fillRect l="-141040" t="-584733" r="-99422" b="-14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Hypothesis test with square difference 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(e.g.  compare two PDF)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5740" marR="75740" marT="0" marB="0"/>
                    </a:tc>
                    <a:extLst>
                      <a:ext uri="{0D108BD9-81ED-4DB2-BD59-A6C34878D82A}">
                        <a16:rowId xmlns:a16="http://schemas.microsoft.com/office/drawing/2014/main" val="12479395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183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54</cp:revision>
  <dcterms:created xsi:type="dcterms:W3CDTF">2017-10-07T03:12:22Z</dcterms:created>
  <dcterms:modified xsi:type="dcterms:W3CDTF">2018-12-18T17:20:04Z</dcterms:modified>
</cp:coreProperties>
</file>