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F9125-88FC-4152-AC97-5A200E10E4C8}" v="35" dt="2019-02-09T16:34:08.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6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E25C43AE-9977-4BB6-954C-1CE60A4797A0}"/>
  </pc:docChgLst>
  <pc:docChgLst>
    <pc:chgData name="Michael Pyrcz" userId="0efd8a38-3f8e-46fd-9886-7800c0196e80" providerId="ADAL" clId="{4CEF9125-88FC-4152-AC97-5A200E10E4C8}"/>
    <pc:docChg chg="modSld">
      <pc:chgData name="Michael Pyrcz" userId="0efd8a38-3f8e-46fd-9886-7800c0196e80" providerId="ADAL" clId="{4CEF9125-88FC-4152-AC97-5A200E10E4C8}" dt="2019-02-09T16:34:08.968" v="35" actId="20577"/>
      <pc:docMkLst>
        <pc:docMk/>
      </pc:docMkLst>
      <pc:sldChg chg="addSp modSp">
        <pc:chgData name="Michael Pyrcz" userId="0efd8a38-3f8e-46fd-9886-7800c0196e80" providerId="ADAL" clId="{4CEF9125-88FC-4152-AC97-5A200E10E4C8}" dt="2019-02-09T16:34:08.968" v="35" actId="20577"/>
        <pc:sldMkLst>
          <pc:docMk/>
          <pc:sldMk cId="663118839" sldId="256"/>
        </pc:sldMkLst>
        <pc:spChg chg="mod">
          <ac:chgData name="Michael Pyrcz" userId="0efd8a38-3f8e-46fd-9886-7800c0196e80" providerId="ADAL" clId="{4CEF9125-88FC-4152-AC97-5A200E10E4C8}" dt="2019-02-09T16:34:08.968" v="35" actId="20577"/>
          <ac:spMkLst>
            <pc:docMk/>
            <pc:sldMk cId="663118839" sldId="256"/>
            <ac:spMk id="3" creationId="{00000000-0000-0000-0000-000000000000}"/>
          </ac:spMkLst>
        </pc:spChg>
        <pc:picChg chg="add mod">
          <ac:chgData name="Michael Pyrcz" userId="0efd8a38-3f8e-46fd-9886-7800c0196e80" providerId="ADAL" clId="{4CEF9125-88FC-4152-AC97-5A200E10E4C8}" dt="2019-02-09T16:32:55.478" v="1" actId="1076"/>
          <ac:picMkLst>
            <pc:docMk/>
            <pc:sldMk cId="663118839" sldId="256"/>
            <ac:picMk id="7" creationId="{68C13E5D-09AB-49B7-A9DE-3EB494B792D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2/9/2019</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2/9/2019</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034" y="90524"/>
            <a:ext cx="8689110" cy="800219"/>
          </a:xfrm>
          <a:prstGeom prst="rect">
            <a:avLst/>
          </a:prstGeom>
          <a:noFill/>
        </p:spPr>
        <p:txBody>
          <a:bodyPr wrap="none" rtlCol="0">
            <a:spAutoFit/>
          </a:bodyPr>
          <a:lstStyle/>
          <a:p>
            <a:pPr algn="ctr"/>
            <a:r>
              <a:rPr lang="en-US" sz="2800" b="1" dirty="0"/>
              <a:t>More on Bias: Gambler’s Fallacy in Subsurface Modeling?</a:t>
            </a:r>
          </a:p>
          <a:p>
            <a:pPr algn="ctr"/>
            <a:r>
              <a:rPr lang="en-US" dirty="0"/>
              <a:t>Michael Pyrcz, University of Texas at Austin (@GeostatsGuy)</a:t>
            </a:r>
          </a:p>
        </p:txBody>
      </p:sp>
      <mc:AlternateContent xmlns:mc="http://schemas.openxmlformats.org/markup-compatibility/2006">
        <mc:Choice xmlns:a14="http://schemas.microsoft.com/office/drawing/2010/main" Requires="a14">
          <p:sp>
            <p:nvSpPr>
              <p:cNvPr id="3" name="TextBox 2"/>
              <p:cNvSpPr txBox="1"/>
              <p:nvPr/>
            </p:nvSpPr>
            <p:spPr>
              <a:xfrm>
                <a:off x="334817" y="967044"/>
                <a:ext cx="11579543" cy="1815882"/>
              </a:xfrm>
              <a:prstGeom prst="rect">
                <a:avLst/>
              </a:prstGeom>
              <a:noFill/>
            </p:spPr>
            <p:txBody>
              <a:bodyPr wrap="square" rtlCol="0">
                <a:spAutoFit/>
              </a:bodyPr>
              <a:lstStyle/>
              <a:p>
                <a:r>
                  <a:rPr lang="en-US" sz="1600" b="1" dirty="0"/>
                  <a:t>Gambler’s Fallacy</a:t>
                </a:r>
                <a:r>
                  <a:rPr lang="en-US" sz="1600" dirty="0"/>
                  <a:t>: considering future probabilities are altered by past outcomes. This results from a misunderstanding of the law of large numbers, that states that over a large number of trials the outcomes will approach the expected value. Gambler’s fallacy suggests that after a streak of tails the next coin flip is more likely heads! If the trails are independent then each toss has the same probability of heads and tails, for every trial. Rigorous probability calculation is our weapon against the gambler’s fallacy taking hold in our project teams.  </a:t>
                </a:r>
              </a:p>
              <a:p>
                <a:endParaRPr lang="en-US" sz="1600" dirty="0"/>
              </a:p>
              <a:p>
                <a:r>
                  <a:rPr lang="en-US" sz="1600" dirty="0"/>
                  <a:t>For discrete  outcomes like success and failure of independent exploration wells, use the binomial distribution to calculate the probability of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𝑠𝑢𝑐𝑐𝑒𝑠𝑠</m:t>
                        </m:r>
                        <m:r>
                          <a:rPr lang="en-US" sz="1600" b="0" i="1" smtClean="0">
                            <a:latin typeface="Cambria Math" panose="02040503050406030204" pitchFamily="18" charset="0"/>
                          </a:rPr>
                          <m:t> </m:t>
                        </m:r>
                      </m:sub>
                    </m:sSub>
                  </m:oMath>
                </a14:m>
                <a:r>
                  <a:rPr lang="en-US" sz="1600" dirty="0"/>
                  <a:t>over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b="0" i="1" smtClean="0">
                            <a:latin typeface="Cambria Math" panose="02040503050406030204" pitchFamily="18" charset="0"/>
                          </a:rPr>
                          <m:t>𝑡𝑟𝑎𝑖𝑙𝑠</m:t>
                        </m:r>
                      </m:sub>
                    </m:sSub>
                  </m:oMath>
                </a14:m>
                <a:r>
                  <a:rPr lang="en-US" sz="1600" dirty="0"/>
                  <a:t>.  We can also show that streaks of consecutive exploration failures are quite possible, and quantify the probability!</a:t>
                </a:r>
              </a:p>
            </p:txBody>
          </p:sp>
        </mc:Choice>
        <mc:Fallback>
          <p:sp>
            <p:nvSpPr>
              <p:cNvPr id="3" name="TextBox 2"/>
              <p:cNvSpPr txBox="1">
                <a:spLocks noRot="1" noChangeAspect="1" noMove="1" noResize="1" noEditPoints="1" noAdjustHandles="1" noChangeArrowheads="1" noChangeShapeType="1" noTextEdit="1"/>
              </p:cNvSpPr>
              <p:nvPr/>
            </p:nvSpPr>
            <p:spPr>
              <a:xfrm>
                <a:off x="334817" y="967044"/>
                <a:ext cx="11579543" cy="1815882"/>
              </a:xfrm>
              <a:prstGeom prst="rect">
                <a:avLst/>
              </a:prstGeom>
              <a:blipFill>
                <a:blip r:embed="rId2"/>
                <a:stretch>
                  <a:fillRect l="-316" t="-1007" b="-3356"/>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334817" y="2755106"/>
            <a:ext cx="11687058" cy="3618538"/>
          </a:xfrm>
          <a:prstGeom prst="rect">
            <a:avLst/>
          </a:prstGeom>
        </p:spPr>
      </p:pic>
      <p:sp>
        <p:nvSpPr>
          <p:cNvPr id="57" name="TextBox 56"/>
          <p:cNvSpPr txBox="1"/>
          <p:nvPr/>
        </p:nvSpPr>
        <p:spPr>
          <a:xfrm>
            <a:off x="389135" y="6264998"/>
            <a:ext cx="5731007" cy="415498"/>
          </a:xfrm>
          <a:prstGeom prst="rect">
            <a:avLst/>
          </a:prstGeom>
          <a:noFill/>
        </p:spPr>
        <p:txBody>
          <a:bodyPr wrap="square" rtlCol="0">
            <a:spAutoFit/>
          </a:bodyPr>
          <a:lstStyle/>
          <a:p>
            <a:r>
              <a:rPr lang="en-US" sz="1050" dirty="0"/>
              <a:t>Probability distribution for number of successful wells out of a 20 well exploration program given 20% (blue) and 40% (red) probability of success.  Assuming stationarity and independence between trails.</a:t>
            </a:r>
          </a:p>
        </p:txBody>
      </p:sp>
      <p:sp>
        <p:nvSpPr>
          <p:cNvPr id="95" name="TextBox 94"/>
          <p:cNvSpPr txBox="1"/>
          <p:nvPr/>
        </p:nvSpPr>
        <p:spPr>
          <a:xfrm>
            <a:off x="6183353" y="6263494"/>
            <a:ext cx="5892840" cy="415498"/>
          </a:xfrm>
          <a:prstGeom prst="rect">
            <a:avLst/>
          </a:prstGeom>
          <a:noFill/>
        </p:spPr>
        <p:txBody>
          <a:bodyPr wrap="square" rtlCol="0">
            <a:spAutoFit/>
          </a:bodyPr>
          <a:lstStyle/>
          <a:p>
            <a:r>
              <a:rPr lang="en-US" sz="1050" dirty="0"/>
              <a:t>Probability for 1-20 consecutive exploration well failures for an exploration program given 20% (blue) and 40% (red) probability of success.  Assuming stationarity and independence between trails.</a:t>
            </a:r>
          </a:p>
        </p:txBody>
      </p:sp>
      <p:pic>
        <p:nvPicPr>
          <p:cNvPr id="7" name="Picture 6">
            <a:extLst>
              <a:ext uri="{FF2B5EF4-FFF2-40B4-BE49-F238E27FC236}">
                <a16:creationId xmlns:a16="http://schemas.microsoft.com/office/drawing/2014/main" id="{68C13E5D-09AB-49B7-A9DE-3EB494B792D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977518" y="37945"/>
            <a:ext cx="990600" cy="984885"/>
          </a:xfrm>
          <a:prstGeom prst="rect">
            <a:avLst/>
          </a:prstGeom>
        </p:spPr>
      </p:pic>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233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26</cp:revision>
  <dcterms:created xsi:type="dcterms:W3CDTF">2017-10-07T03:12:22Z</dcterms:created>
  <dcterms:modified xsi:type="dcterms:W3CDTF">2019-02-09T16:34:17Z</dcterms:modified>
</cp:coreProperties>
</file>