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4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1D7E-F8FD-4DD0-9F7E-779183FCB2CD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36DA7-7520-4E85-A0B2-3B9FE47F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87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1D7E-F8FD-4DD0-9F7E-779183FCB2CD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36DA7-7520-4E85-A0B2-3B9FE47F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94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1D7E-F8FD-4DD0-9F7E-779183FCB2CD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36DA7-7520-4E85-A0B2-3B9FE47F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6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1D7E-F8FD-4DD0-9F7E-779183FCB2CD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36DA7-7520-4E85-A0B2-3B9FE47F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8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1D7E-F8FD-4DD0-9F7E-779183FCB2CD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36DA7-7520-4E85-A0B2-3B9FE47F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03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1D7E-F8FD-4DD0-9F7E-779183FCB2CD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36DA7-7520-4E85-A0B2-3B9FE47F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2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1D7E-F8FD-4DD0-9F7E-779183FCB2CD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36DA7-7520-4E85-A0B2-3B9FE47F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02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1D7E-F8FD-4DD0-9F7E-779183FCB2CD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36DA7-7520-4E85-A0B2-3B9FE47F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8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1D7E-F8FD-4DD0-9F7E-779183FCB2CD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36DA7-7520-4E85-A0B2-3B9FE47F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21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1D7E-F8FD-4DD0-9F7E-779183FCB2CD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36DA7-7520-4E85-A0B2-3B9FE47F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18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1D7E-F8FD-4DD0-9F7E-779183FCB2CD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36DA7-7520-4E85-A0B2-3B9FE47F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60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D1D7E-F8FD-4DD0-9F7E-779183FCB2CD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36DA7-7520-4E85-A0B2-3B9FE47F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1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086" y="1086416"/>
            <a:ext cx="1155222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What would you teach in an introduction to (geo)statistics course for undergraduates?</a:t>
            </a:r>
          </a:p>
          <a:p>
            <a:pPr algn="ctr"/>
            <a:r>
              <a:rPr lang="en-US" dirty="0" smtClean="0"/>
              <a:t>Michael Pyrcz, University of Texas at Austin, @GeostatsGuy</a:t>
            </a:r>
          </a:p>
          <a:p>
            <a:pPr algn="ctr"/>
            <a:endParaRPr lang="en-US" dirty="0" smtClean="0"/>
          </a:p>
          <a:p>
            <a:r>
              <a:rPr lang="en-US" sz="1600" i="1" dirty="0" smtClean="0"/>
              <a:t>Statistics provide quantitative lens for a new perspective on subsurface data and to better understand subsurface uncertainty.</a:t>
            </a:r>
          </a:p>
          <a:p>
            <a:endParaRPr lang="en-US" sz="1600" dirty="0"/>
          </a:p>
          <a:p>
            <a:pPr marL="342900" indent="-342900">
              <a:buAutoNum type="arabicPeriod"/>
            </a:pPr>
            <a:r>
              <a:rPr lang="en-US" sz="1600" b="1" dirty="0" smtClean="0"/>
              <a:t>Deductive Statistics </a:t>
            </a:r>
            <a:r>
              <a:rPr lang="en-US" sz="1600" dirty="0" smtClean="0"/>
              <a:t>– pooling data for the purpose of quantification of univariate, multivariate and spatial phenomenon.  </a:t>
            </a:r>
          </a:p>
          <a:p>
            <a:pPr marL="342900" indent="-342900">
              <a:buAutoNum type="arabicPeriod"/>
            </a:pPr>
            <a:r>
              <a:rPr lang="en-US" sz="1600" b="1" dirty="0" smtClean="0"/>
              <a:t>Inferential Statistics </a:t>
            </a:r>
            <a:r>
              <a:rPr lang="en-US" sz="1600" dirty="0" smtClean="0"/>
              <a:t>– methods to make inferences concerning the population from a sample.  In the subsurface we only directly sample about 1 trillionth of the reservoir; therefore, essential!</a:t>
            </a:r>
          </a:p>
          <a:p>
            <a:pPr marL="342900" indent="-342900">
              <a:buAutoNum type="arabicPeriod"/>
            </a:pPr>
            <a:r>
              <a:rPr lang="en-US" sz="1600" b="1" dirty="0" smtClean="0"/>
              <a:t>Frequentist Statistics </a:t>
            </a:r>
            <a:r>
              <a:rPr lang="en-US" sz="1600" dirty="0" smtClean="0"/>
              <a:t>– drawing conclusions based on frequencies or proportions.  So many problems can be solved by counting!</a:t>
            </a:r>
          </a:p>
          <a:p>
            <a:pPr marL="342900" indent="-342900">
              <a:buAutoNum type="arabicPeriod"/>
            </a:pPr>
            <a:r>
              <a:rPr lang="en-US" sz="1600" b="1" dirty="0" smtClean="0"/>
              <a:t>Bayesian Statistics </a:t>
            </a:r>
            <a:r>
              <a:rPr lang="en-US" sz="1600" dirty="0" smtClean="0"/>
              <a:t>– drawing conclusions based on updating belief with new information.  Bayesian theorem can solved difficult problems such as the probability of a subsurface depositional setting, given well core data observations.</a:t>
            </a:r>
          </a:p>
          <a:p>
            <a:pPr marL="342900" indent="-342900">
              <a:buAutoNum type="arabicPeriod"/>
            </a:pPr>
            <a:r>
              <a:rPr lang="en-US" sz="1600" b="1" dirty="0" smtClean="0"/>
              <a:t>Statistical Representativity </a:t>
            </a:r>
            <a:r>
              <a:rPr lang="en-US" sz="1600" dirty="0" smtClean="0"/>
              <a:t>– sampling for representativity and treatment of bias.  All subsurface datasets are biased!</a:t>
            </a:r>
          </a:p>
          <a:p>
            <a:pPr marL="342900" indent="-342900">
              <a:buAutoNum type="arabicPeriod"/>
            </a:pPr>
            <a:r>
              <a:rPr lang="en-US" sz="1600" b="1" dirty="0" smtClean="0"/>
              <a:t>Statistical Significance </a:t>
            </a:r>
            <a:r>
              <a:rPr lang="en-US" sz="1600" dirty="0" smtClean="0"/>
              <a:t>– testing the significance of results with hypothesis testing and confidence intervals.  Does the result matter?</a:t>
            </a:r>
          </a:p>
          <a:p>
            <a:pPr marL="342900" indent="-342900">
              <a:buAutoNum type="arabicPeriod"/>
            </a:pPr>
            <a:r>
              <a:rPr lang="en-US" sz="1600" b="1" dirty="0" smtClean="0"/>
              <a:t>Spatial Modeling </a:t>
            </a:r>
            <a:r>
              <a:rPr lang="en-US" sz="1600" dirty="0" smtClean="0"/>
              <a:t>– the subsurface has spatial structures; therefore, by capturing them we get much better models.</a:t>
            </a:r>
          </a:p>
          <a:p>
            <a:pPr marL="342900" indent="-342900">
              <a:buAutoNum type="arabicPeriod"/>
            </a:pPr>
            <a:r>
              <a:rPr lang="en-US" sz="1600" b="1" dirty="0" smtClean="0"/>
              <a:t>Statistical Modeling </a:t>
            </a:r>
            <a:r>
              <a:rPr lang="en-US" sz="1600" dirty="0" smtClean="0"/>
              <a:t>– data-driven modeling and prediction.  Regression to machine learning, let’s join the data-driven paradigm!</a:t>
            </a:r>
          </a:p>
          <a:p>
            <a:pPr marL="342900" indent="-342900">
              <a:buAutoNum type="arabicPeriod"/>
            </a:pPr>
            <a:r>
              <a:rPr lang="en-US" sz="1600" b="1" dirty="0" smtClean="0"/>
              <a:t>Uncertainty Models </a:t>
            </a:r>
            <a:r>
              <a:rPr lang="en-US" sz="1600" dirty="0" smtClean="0"/>
              <a:t>– modeling, summarizing and making decisions in the presence of uncertainty.  Uncertainty is ubiquitous and due to our ignorance.</a:t>
            </a:r>
          </a:p>
          <a:p>
            <a:pPr marL="342900" indent="-342900">
              <a:buAutoNum type="arabicPeriod"/>
            </a:pPr>
            <a:r>
              <a:rPr lang="en-US" sz="1600" b="1" dirty="0" smtClean="0"/>
              <a:t>Big Data Analytics </a:t>
            </a:r>
            <a:r>
              <a:rPr lang="en-US" sz="1600" dirty="0" smtClean="0"/>
              <a:t>– working with high volume, variety and velocity data inherent to subsurface exploration.  We have big data too!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95536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5863</TotalTime>
  <Words>272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Cockrell School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Pyrcz, Michael</dc:creator>
  <cp:lastModifiedBy>Pyrcz, Michael</cp:lastModifiedBy>
  <cp:revision>8</cp:revision>
  <dcterms:created xsi:type="dcterms:W3CDTF">2017-12-14T17:50:55Z</dcterms:created>
  <dcterms:modified xsi:type="dcterms:W3CDTF">2017-12-18T19:34:21Z</dcterms:modified>
</cp:coreProperties>
</file>