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C3ADB887-2512-4A62-890C-220B6927EBCF}"/>
  </pc:docChgLst>
  <pc:docChgLst>
    <pc:chgData name="Michael Pyrcz" userId="0efd8a38-3f8e-46fd-9886-7800c0196e80" providerId="ADAL" clId="{D2AB1410-737E-4A75-ABAD-92402C6CA290}"/>
    <pc:docChg chg="modSld">
      <pc:chgData name="Michael Pyrcz" userId="0efd8a38-3f8e-46fd-9886-7800c0196e80" providerId="ADAL" clId="{D2AB1410-737E-4A75-ABAD-92402C6CA290}" dt="2019-01-01T21:29:16.634" v="24" actId="20577"/>
      <pc:docMkLst>
        <pc:docMk/>
      </pc:docMkLst>
      <pc:sldChg chg="modSp">
        <pc:chgData name="Michael Pyrcz" userId="0efd8a38-3f8e-46fd-9886-7800c0196e80" providerId="ADAL" clId="{D2AB1410-737E-4A75-ABAD-92402C6CA290}" dt="2019-01-01T21:29:16.634" v="24" actId="20577"/>
        <pc:sldMkLst>
          <pc:docMk/>
          <pc:sldMk cId="663118839" sldId="256"/>
        </pc:sldMkLst>
        <pc:spChg chg="mod">
          <ac:chgData name="Michael Pyrcz" userId="0efd8a38-3f8e-46fd-9886-7800c0196e80" providerId="ADAL" clId="{D2AB1410-737E-4A75-ABAD-92402C6CA290}" dt="2019-01-01T21:29:16.634" v="24" actId="20577"/>
          <ac:spMkLst>
            <pc:docMk/>
            <pc:sldMk cId="663118839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002" y="-42492"/>
            <a:ext cx="10815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Reasons for Geoscientists and Engineers to Learn Coding</a:t>
            </a:r>
            <a:r>
              <a:rPr lang="en-US" sz="3200" dirty="0"/>
              <a:t> </a:t>
            </a:r>
          </a:p>
          <a:p>
            <a:pPr algn="ctr"/>
            <a:r>
              <a:rPr lang="en-US" dirty="0"/>
              <a:t>Michael Pyrcz, University of Texas at Austin (@GeostatsGuy)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67778"/>
            <a:ext cx="12192000" cy="647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50" b="1" dirty="0"/>
              <a:t>Caveats:</a:t>
            </a:r>
          </a:p>
          <a:p>
            <a:pPr marL="342900" indent="-342900" algn="just">
              <a:buAutoNum type="arabicPeriod"/>
            </a:pPr>
            <a:r>
              <a:rPr lang="en-US" sz="1400" dirty="0"/>
              <a:t>Any type of coding, scripting, workflow automation matched to your working environment is great. We don’t all need to be C++ experts.</a:t>
            </a:r>
          </a:p>
          <a:p>
            <a:pPr marL="342900" indent="-342900" algn="just">
              <a:buAutoNum type="arabicPeriod"/>
            </a:pPr>
            <a:r>
              <a:rPr lang="en-US" sz="1400" smtClean="0"/>
              <a:t>We need experience </a:t>
            </a:r>
            <a:r>
              <a:rPr lang="en-US" sz="1400" dirty="0"/>
              <a:t>component of geoscience and engineering expertise. This is beyond coding and is essential to workflow logic development, best use of data etc.</a:t>
            </a:r>
          </a:p>
          <a:p>
            <a:pPr marL="342900" indent="-342900" algn="just">
              <a:buAutoNum type="arabicPeriod"/>
            </a:pPr>
            <a:r>
              <a:rPr lang="en-US" sz="1400" dirty="0"/>
              <a:t>Some expert judgement will remain subjective and not completely reproducible. I’m not advocating for the geoscientist or engineer being replaced by a computer.</a:t>
            </a:r>
            <a:endParaRPr lang="en-US" sz="1200" dirty="0"/>
          </a:p>
          <a:p>
            <a:pPr marL="342900" indent="-342900" algn="just">
              <a:buAutoNum type="arabicPeriod"/>
            </a:pPr>
            <a:endParaRPr lang="en-US" sz="1400" dirty="0"/>
          </a:p>
          <a:p>
            <a:pPr algn="just"/>
            <a:r>
              <a:rPr lang="en-US" sz="1500" b="1" dirty="0"/>
              <a:t>Transparency</a:t>
            </a:r>
            <a:r>
              <a:rPr lang="en-US" sz="1500" dirty="0"/>
              <a:t> – </a:t>
            </a:r>
            <a:r>
              <a:rPr lang="en-US" sz="1500" i="1" dirty="0"/>
              <a:t>no compiler accepts hand waiving! </a:t>
            </a:r>
            <a:r>
              <a:rPr lang="en-US" sz="1500" dirty="0"/>
              <a:t>Coding forces your logic to be uncovered for any other scientist or engineer to review.</a:t>
            </a:r>
          </a:p>
          <a:p>
            <a:pPr algn="just"/>
            <a:endParaRPr lang="en-US" sz="1500" dirty="0"/>
          </a:p>
          <a:p>
            <a:pPr algn="just"/>
            <a:r>
              <a:rPr lang="en-US" sz="1500" b="1" dirty="0"/>
              <a:t>Reproducibility </a:t>
            </a:r>
            <a:r>
              <a:rPr lang="en-US" sz="1500" dirty="0"/>
              <a:t>– </a:t>
            </a:r>
            <a:r>
              <a:rPr lang="en-US" sz="1500" i="1" dirty="0"/>
              <a:t>run it, get an answer, hand it over, run it, get the same answer. </a:t>
            </a:r>
            <a:r>
              <a:rPr lang="en-US" sz="1500" dirty="0"/>
              <a:t>This is a main principle of the scientific method.</a:t>
            </a:r>
          </a:p>
          <a:p>
            <a:pPr algn="just"/>
            <a:endParaRPr lang="en-US" sz="1500" dirty="0"/>
          </a:p>
          <a:p>
            <a:pPr algn="just"/>
            <a:r>
              <a:rPr lang="en-US" sz="1500" b="1" dirty="0"/>
              <a:t>Quantification</a:t>
            </a:r>
            <a:r>
              <a:rPr lang="en-US" sz="1500" dirty="0"/>
              <a:t> – </a:t>
            </a:r>
            <a:r>
              <a:rPr lang="en-US" sz="1500" i="1" dirty="0"/>
              <a:t>programs need numbers. </a:t>
            </a:r>
            <a:r>
              <a:rPr lang="en-US" sz="1500" dirty="0"/>
              <a:t>Feed the program and discover new ways to look at the world.</a:t>
            </a:r>
          </a:p>
          <a:p>
            <a:pPr algn="just"/>
            <a:endParaRPr lang="en-US" sz="1500" dirty="0"/>
          </a:p>
          <a:p>
            <a:pPr algn="just"/>
            <a:r>
              <a:rPr lang="en-US" sz="1500" b="1" dirty="0"/>
              <a:t>Open-source </a:t>
            </a:r>
            <a:r>
              <a:rPr lang="en-US" sz="1500" dirty="0"/>
              <a:t>– </a:t>
            </a:r>
            <a:r>
              <a:rPr lang="en-US" sz="1500" i="1" dirty="0"/>
              <a:t>leverage a world of brilliance. </a:t>
            </a:r>
            <a:r>
              <a:rPr lang="en-US" sz="1500" dirty="0"/>
              <a:t>Check out packages, snippets and be amazed with what great minds have freely shared.</a:t>
            </a:r>
          </a:p>
          <a:p>
            <a:pPr algn="just"/>
            <a:endParaRPr lang="en-US" sz="1500" dirty="0"/>
          </a:p>
          <a:p>
            <a:pPr algn="just"/>
            <a:r>
              <a:rPr lang="en-US" sz="1500" b="1" dirty="0"/>
              <a:t>Break Down Barriers </a:t>
            </a:r>
            <a:r>
              <a:rPr lang="en-US" sz="1500" dirty="0"/>
              <a:t>– </a:t>
            </a:r>
            <a:r>
              <a:rPr lang="en-US" sz="1500" i="1" dirty="0"/>
              <a:t>don’t throw it over the fence</a:t>
            </a:r>
            <a:r>
              <a:rPr lang="en-US" sz="1500" dirty="0"/>
              <a:t>. Sit at the table with the developers and share more of your subject matter expertise for a better product.</a:t>
            </a:r>
          </a:p>
          <a:p>
            <a:pPr algn="just"/>
            <a:endParaRPr lang="en-US" sz="1500" dirty="0"/>
          </a:p>
          <a:p>
            <a:pPr algn="just"/>
            <a:r>
              <a:rPr lang="en-US" sz="1500" b="1" dirty="0"/>
              <a:t>Deployment</a:t>
            </a:r>
            <a:r>
              <a:rPr lang="en-US" sz="1500" dirty="0"/>
              <a:t> – </a:t>
            </a:r>
            <a:r>
              <a:rPr lang="en-US" sz="1500" i="1" dirty="0"/>
              <a:t>share it with others and multiply the impact</a:t>
            </a:r>
            <a:r>
              <a:rPr lang="en-US" sz="1500" dirty="0"/>
              <a:t>. Performance metrics or altruism, your good work benefits many others.</a:t>
            </a:r>
          </a:p>
          <a:p>
            <a:pPr algn="just"/>
            <a:endParaRPr lang="en-US" sz="1500" dirty="0"/>
          </a:p>
          <a:p>
            <a:pPr algn="just"/>
            <a:r>
              <a:rPr lang="en-US" sz="1500" b="1" dirty="0"/>
              <a:t>Efficiency</a:t>
            </a:r>
            <a:r>
              <a:rPr lang="en-US" sz="1500" dirty="0"/>
              <a:t> – </a:t>
            </a:r>
            <a:r>
              <a:rPr lang="en-US" sz="1500" i="1" dirty="0"/>
              <a:t>minimize the boring parts of the job</a:t>
            </a:r>
            <a:r>
              <a:rPr lang="en-US" sz="1500" dirty="0"/>
              <a:t>. Build a suite of scripts for automation of common tasks and spend more time doing science and engineering!</a:t>
            </a:r>
          </a:p>
          <a:p>
            <a:pPr algn="just"/>
            <a:endParaRPr lang="en-US" sz="1500" dirty="0"/>
          </a:p>
          <a:p>
            <a:pPr algn="just"/>
            <a:r>
              <a:rPr lang="en-US" sz="1500" b="1" dirty="0"/>
              <a:t>Always Time to Do it Again! </a:t>
            </a:r>
            <a:r>
              <a:rPr lang="en-US" sz="1500" dirty="0"/>
              <a:t>– </a:t>
            </a:r>
            <a:r>
              <a:rPr lang="en-US" sz="1500" i="1" dirty="0"/>
              <a:t>how many times did you only do it once? </a:t>
            </a:r>
            <a:r>
              <a:rPr lang="en-US" sz="1500" dirty="0"/>
              <a:t>It probably takes 2-4 times as long to script and automate a workflow.  Usually worth it.</a:t>
            </a:r>
          </a:p>
          <a:p>
            <a:pPr algn="just"/>
            <a:endParaRPr lang="en-US" sz="1500" dirty="0"/>
          </a:p>
          <a:p>
            <a:pPr algn="just"/>
            <a:r>
              <a:rPr lang="en-US" sz="1500" b="1" dirty="0"/>
              <a:t>Be Like Us </a:t>
            </a:r>
            <a:r>
              <a:rPr lang="en-US" sz="1500" dirty="0"/>
              <a:t>– </a:t>
            </a:r>
            <a:r>
              <a:rPr lang="en-US" sz="1500" i="1" dirty="0"/>
              <a:t>it will change you</a:t>
            </a:r>
            <a:r>
              <a:rPr lang="en-US" sz="1500" dirty="0"/>
              <a:t>. Users feel limited, programmers truly harness the power of their applications and hardware. </a:t>
            </a:r>
          </a:p>
          <a:p>
            <a:pPr algn="just"/>
            <a:endParaRPr lang="en-US" sz="15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212350" y="40638"/>
            <a:ext cx="931700" cy="931700"/>
            <a:chOff x="9208982" y="1999129"/>
            <a:chExt cx="931700" cy="9317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E0B0D2-A502-D045-ABA5-1A1FF0FC71CE}"/>
                </a:ext>
              </a:extLst>
            </p:cNvPr>
            <p:cNvSpPr/>
            <p:nvPr/>
          </p:nvSpPr>
          <p:spPr>
            <a:xfrm>
              <a:off x="9208982" y="1999129"/>
              <a:ext cx="931700" cy="931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D863686-B004-9146-B855-32E00EACC5CC}"/>
                </a:ext>
              </a:extLst>
            </p:cNvPr>
            <p:cNvSpPr/>
            <p:nvPr/>
          </p:nvSpPr>
          <p:spPr>
            <a:xfrm>
              <a:off x="9433868" y="2147752"/>
              <a:ext cx="441063" cy="676142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BE4CA4-D1DC-B943-BB78-2F479933B498}"/>
                </a:ext>
              </a:extLst>
            </p:cNvPr>
            <p:cNvSpPr/>
            <p:nvPr/>
          </p:nvSpPr>
          <p:spPr>
            <a:xfrm>
              <a:off x="9263729" y="2054557"/>
              <a:ext cx="822206" cy="8208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2800" b="1" cap="none" spc="0" dirty="0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Texas Center for Data Analytics and </a:t>
              </a:r>
              <a:r>
                <a:rPr lang="en-US" sz="2800" b="1" cap="none" spc="0" dirty="0" err="1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Geostatistics</a:t>
              </a:r>
              <a:endParaRPr lang="en-US" sz="2800" b="1" cap="none" spc="0" dirty="0">
                <a:ln w="0"/>
                <a:solidFill>
                  <a:sysClr val="windowText" lastClr="000000"/>
                </a:solidFill>
                <a:latin typeface="Helvetica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823584-42AA-8D4F-B5C2-C1349BBF3C14}"/>
                </a:ext>
              </a:extLst>
            </p:cNvPr>
            <p:cNvSpPr/>
            <p:nvPr/>
          </p:nvSpPr>
          <p:spPr>
            <a:xfrm>
              <a:off x="9257952" y="2033724"/>
              <a:ext cx="833760" cy="8625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00" dirty="0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The University of Texas at Austin</a:t>
              </a:r>
              <a:endParaRPr lang="en-US" sz="400" cap="none" spc="0" dirty="0">
                <a:ln w="0"/>
                <a:solidFill>
                  <a:sysClr val="windowText" lastClr="000000"/>
                </a:solidFill>
                <a:latin typeface="Helvetica" pitchFamily="2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DDB21CB-41C0-E74E-B76E-B6F960FA85E7}"/>
                </a:ext>
              </a:extLst>
            </p:cNvPr>
            <p:cNvSpPr/>
            <p:nvPr/>
          </p:nvSpPr>
          <p:spPr>
            <a:xfrm>
              <a:off x="9633111" y="2240697"/>
              <a:ext cx="76408" cy="121583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F77859D-4FEF-D342-A60B-E984A63DBE4A}"/>
                </a:ext>
              </a:extLst>
            </p:cNvPr>
            <p:cNvSpPr/>
            <p:nvPr/>
          </p:nvSpPr>
          <p:spPr>
            <a:xfrm>
              <a:off x="9376119" y="2240418"/>
              <a:ext cx="250578" cy="390131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8B03FDF-D3F2-C94B-BE6B-72700AD16F25}"/>
                </a:ext>
              </a:extLst>
            </p:cNvPr>
            <p:cNvSpPr/>
            <p:nvPr/>
          </p:nvSpPr>
          <p:spPr>
            <a:xfrm>
              <a:off x="9702176" y="2368538"/>
              <a:ext cx="260315" cy="428865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355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48</cp:revision>
  <dcterms:created xsi:type="dcterms:W3CDTF">2017-10-07T03:12:22Z</dcterms:created>
  <dcterms:modified xsi:type="dcterms:W3CDTF">2019-05-28T14:32:33Z</dcterms:modified>
</cp:coreProperties>
</file>